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208" r:id="rId2"/>
  </p:sldMasterIdLst>
  <p:notesMasterIdLst>
    <p:notesMasterId r:id="rId94"/>
  </p:notesMasterIdLst>
  <p:sldIdLst>
    <p:sldId id="256" r:id="rId3"/>
    <p:sldId id="258" r:id="rId4"/>
    <p:sldId id="278" r:id="rId5"/>
    <p:sldId id="277" r:id="rId6"/>
    <p:sldId id="280" r:id="rId7"/>
    <p:sldId id="281" r:id="rId8"/>
    <p:sldId id="279" r:id="rId9"/>
    <p:sldId id="282" r:id="rId10"/>
    <p:sldId id="283" r:id="rId11"/>
    <p:sldId id="342" r:id="rId12"/>
    <p:sldId id="284" r:id="rId13"/>
    <p:sldId id="323" r:id="rId14"/>
    <p:sldId id="343" r:id="rId15"/>
    <p:sldId id="288" r:id="rId16"/>
    <p:sldId id="344" r:id="rId17"/>
    <p:sldId id="290" r:id="rId18"/>
    <p:sldId id="287" r:id="rId19"/>
    <p:sldId id="374" r:id="rId20"/>
    <p:sldId id="261" r:id="rId21"/>
    <p:sldId id="345" r:id="rId22"/>
    <p:sldId id="296" r:id="rId23"/>
    <p:sldId id="347" r:id="rId24"/>
    <p:sldId id="346" r:id="rId25"/>
    <p:sldId id="291" r:id="rId26"/>
    <p:sldId id="349" r:id="rId27"/>
    <p:sldId id="362" r:id="rId28"/>
    <p:sldId id="292" r:id="rId29"/>
    <p:sldId id="293" r:id="rId30"/>
    <p:sldId id="350" r:id="rId31"/>
    <p:sldId id="375" r:id="rId32"/>
    <p:sldId id="298" r:id="rId33"/>
    <p:sldId id="351" r:id="rId34"/>
    <p:sldId id="299" r:id="rId35"/>
    <p:sldId id="352" r:id="rId36"/>
    <p:sldId id="363" r:id="rId37"/>
    <p:sldId id="300" r:id="rId38"/>
    <p:sldId id="301" r:id="rId39"/>
    <p:sldId id="302" r:id="rId40"/>
    <p:sldId id="303" r:id="rId41"/>
    <p:sldId id="364" r:id="rId42"/>
    <p:sldId id="304" r:id="rId43"/>
    <p:sldId id="305" r:id="rId44"/>
    <p:sldId id="353" r:id="rId45"/>
    <p:sldId id="306" r:id="rId46"/>
    <p:sldId id="376" r:id="rId47"/>
    <p:sldId id="354" r:id="rId48"/>
    <p:sldId id="307" r:id="rId49"/>
    <p:sldId id="365" r:id="rId50"/>
    <p:sldId id="355" r:id="rId51"/>
    <p:sldId id="378" r:id="rId52"/>
    <p:sldId id="308" r:id="rId53"/>
    <p:sldId id="309" r:id="rId54"/>
    <p:sldId id="356" r:id="rId55"/>
    <p:sldId id="367" r:id="rId56"/>
    <p:sldId id="366" r:id="rId57"/>
    <p:sldId id="379" r:id="rId58"/>
    <p:sldId id="310" r:id="rId59"/>
    <p:sldId id="357" r:id="rId60"/>
    <p:sldId id="377" r:id="rId61"/>
    <p:sldId id="320" r:id="rId62"/>
    <p:sldId id="370" r:id="rId63"/>
    <p:sldId id="371" r:id="rId64"/>
    <p:sldId id="322" r:id="rId65"/>
    <p:sldId id="358" r:id="rId66"/>
    <p:sldId id="368" r:id="rId67"/>
    <p:sldId id="328" r:id="rId68"/>
    <p:sldId id="327" r:id="rId69"/>
    <p:sldId id="359" r:id="rId70"/>
    <p:sldId id="326" r:id="rId71"/>
    <p:sldId id="325" r:id="rId72"/>
    <p:sldId id="373" r:id="rId73"/>
    <p:sldId id="372" r:id="rId74"/>
    <p:sldId id="380" r:id="rId75"/>
    <p:sldId id="330" r:id="rId76"/>
    <p:sldId id="382" r:id="rId77"/>
    <p:sldId id="383" r:id="rId78"/>
    <p:sldId id="334" r:id="rId79"/>
    <p:sldId id="333" r:id="rId80"/>
    <p:sldId id="332" r:id="rId81"/>
    <p:sldId id="360" r:id="rId82"/>
    <p:sldId id="331" r:id="rId83"/>
    <p:sldId id="369" r:id="rId84"/>
    <p:sldId id="381" r:id="rId85"/>
    <p:sldId id="341" r:id="rId86"/>
    <p:sldId id="337" r:id="rId87"/>
    <p:sldId id="329" r:id="rId88"/>
    <p:sldId id="336" r:id="rId89"/>
    <p:sldId id="361" r:id="rId90"/>
    <p:sldId id="335" r:id="rId91"/>
    <p:sldId id="340" r:id="rId92"/>
    <p:sldId id="265" r:id="rId93"/>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903" autoAdjust="0"/>
  </p:normalViewPr>
  <p:slideViewPr>
    <p:cSldViewPr>
      <p:cViewPr varScale="1">
        <p:scale>
          <a:sx n="112" d="100"/>
          <a:sy n="112" d="100"/>
        </p:scale>
        <p:origin x="-474"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DCC9987-AE10-4685-9B5B-4577F1D5BB4C}" type="datetimeFigureOut">
              <a:rPr lang="en-US" smtClean="0"/>
              <a:pPr/>
              <a:t>12/14/2020</a:t>
            </a:fld>
            <a:endParaRPr lang="en-US"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7D8454A-404F-4DF1-8F43-7DDF83BF3B63}" type="slidenum">
              <a:rPr lang="en-US" smtClean="0"/>
              <a:pPr/>
              <a:t>‹#›</a:t>
            </a:fld>
            <a:endParaRPr lang="en-US" dirty="0"/>
          </a:p>
        </p:txBody>
      </p:sp>
    </p:spTree>
    <p:extLst>
      <p:ext uri="{BB962C8B-B14F-4D97-AF65-F5344CB8AC3E}">
        <p14:creationId xmlns:p14="http://schemas.microsoft.com/office/powerpoint/2010/main" xmlns="" val="3065714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19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7D8454A-404F-4DF1-8F43-7DDF83BF3B63}" type="slidenum">
              <a:rPr lang="en-US" smtClean="0"/>
              <a:pPr/>
              <a:t>81</a:t>
            </a:fld>
            <a:endParaRPr lang="en-US" dirty="0"/>
          </a:p>
        </p:txBody>
      </p:sp>
    </p:spTree>
    <p:extLst>
      <p:ext uri="{BB962C8B-B14F-4D97-AF65-F5344CB8AC3E}">
        <p14:creationId xmlns:p14="http://schemas.microsoft.com/office/powerpoint/2010/main" xmlns="" val="3915127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7D8454A-404F-4DF1-8F43-7DDF83BF3B63}" type="slidenum">
              <a:rPr lang="en-US" smtClean="0"/>
              <a:pPr/>
              <a:t>87</a:t>
            </a:fld>
            <a:endParaRPr lang="en-US" dirty="0"/>
          </a:p>
        </p:txBody>
      </p:sp>
    </p:spTree>
    <p:extLst>
      <p:ext uri="{BB962C8B-B14F-4D97-AF65-F5344CB8AC3E}">
        <p14:creationId xmlns:p14="http://schemas.microsoft.com/office/powerpoint/2010/main" xmlns="" val="2063292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91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71BF1CCF-7666-4D44-83CF-B1D9081B196F}" type="datetime1">
              <a:rPr lang="en-US" smtClean="0"/>
              <a:pPr/>
              <a:t>12/14/2020</a:t>
            </a:fld>
            <a:endParaRPr lang="en-US" dirty="0"/>
          </a:p>
        </p:txBody>
      </p:sp>
      <p:sp>
        <p:nvSpPr>
          <p:cNvPr id="5" name="Footer Placeholder 4"/>
          <p:cNvSpPr>
            <a:spLocks noGrp="1"/>
          </p:cNvSpPr>
          <p:nvPr>
            <p:ph type="ftr" sz="quarter" idx="11"/>
          </p:nvPr>
        </p:nvSpPr>
        <p:spPr/>
        <p:txBody>
          <a:bodyPr/>
          <a:lstStyle/>
          <a:p>
            <a:r>
              <a:rPr lang="en-US" smtClean="0"/>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xmlns="" val="3207780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0ABAC977-30FA-477C-9A84-AFCB3E072BCA}" type="datetime1">
              <a:rPr lang="en-US" smtClean="0"/>
              <a:pPr/>
              <a:t>12/14/2020</a:t>
            </a:fld>
            <a:endParaRPr lang="en-US" dirty="0"/>
          </a:p>
        </p:txBody>
      </p:sp>
      <p:sp>
        <p:nvSpPr>
          <p:cNvPr id="5" name="Footer Placeholder 4"/>
          <p:cNvSpPr>
            <a:spLocks noGrp="1"/>
          </p:cNvSpPr>
          <p:nvPr>
            <p:ph type="ftr" sz="quarter" idx="11"/>
          </p:nvPr>
        </p:nvSpPr>
        <p:spPr/>
        <p:txBody>
          <a:bodyPr/>
          <a:lstStyle/>
          <a:p>
            <a:r>
              <a:rPr lang="en-US" smtClean="0"/>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xmlns="" val="319270019"/>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0ABAC977-30FA-477C-9A84-AFCB3E072BCA}" type="datetime1">
              <a:rPr lang="en-US" smtClean="0"/>
              <a:pPr/>
              <a:t>12/14/2020</a:t>
            </a:fld>
            <a:endParaRPr lang="en-US" dirty="0"/>
          </a:p>
        </p:txBody>
      </p:sp>
      <p:sp>
        <p:nvSpPr>
          <p:cNvPr id="5" name="Footer Placeholder 4"/>
          <p:cNvSpPr>
            <a:spLocks noGrp="1"/>
          </p:cNvSpPr>
          <p:nvPr>
            <p:ph type="ftr" sz="quarter" idx="11"/>
          </p:nvPr>
        </p:nvSpPr>
        <p:spPr/>
        <p:txBody>
          <a:bodyPr/>
          <a:lstStyle/>
          <a:p>
            <a:r>
              <a:rPr lang="en-US" smtClean="0"/>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1875881809"/>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0ABAC977-30FA-477C-9A84-AFCB3E072BCA}" type="datetime1">
              <a:rPr lang="en-US" smtClean="0"/>
              <a:pPr/>
              <a:t>12/14/2020</a:t>
            </a:fld>
            <a:endParaRPr lang="en-US" dirty="0"/>
          </a:p>
        </p:txBody>
      </p:sp>
      <p:sp>
        <p:nvSpPr>
          <p:cNvPr id="5" name="Footer Placeholder 4"/>
          <p:cNvSpPr>
            <a:spLocks noGrp="1"/>
          </p:cNvSpPr>
          <p:nvPr>
            <p:ph type="ftr" sz="quarter" idx="11"/>
          </p:nvPr>
        </p:nvSpPr>
        <p:spPr/>
        <p:txBody>
          <a:bodyPr/>
          <a:lstStyle/>
          <a:p>
            <a:r>
              <a:rPr lang="en-US" smtClean="0"/>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xmlns="" val="1561743174"/>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0ABAC977-30FA-477C-9A84-AFCB3E072BCA}" type="datetime1">
              <a:rPr lang="en-US" smtClean="0"/>
              <a:pPr/>
              <a:t>12/14/2020</a:t>
            </a:fld>
            <a:endParaRPr lang="en-US" dirty="0"/>
          </a:p>
        </p:txBody>
      </p:sp>
      <p:sp>
        <p:nvSpPr>
          <p:cNvPr id="5" name="Footer Placeholder 4"/>
          <p:cNvSpPr>
            <a:spLocks noGrp="1"/>
          </p:cNvSpPr>
          <p:nvPr>
            <p:ph type="ftr" sz="quarter" idx="11"/>
          </p:nvPr>
        </p:nvSpPr>
        <p:spPr/>
        <p:txBody>
          <a:bodyPr/>
          <a:lstStyle/>
          <a:p>
            <a:r>
              <a:rPr lang="en-US" smtClean="0"/>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3623632275"/>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0ABAC977-30FA-477C-9A84-AFCB3E072BCA}" type="datetime1">
              <a:rPr lang="en-US" smtClean="0"/>
              <a:pPr/>
              <a:t>12/14/2020</a:t>
            </a:fld>
            <a:endParaRPr lang="en-US" dirty="0"/>
          </a:p>
        </p:txBody>
      </p:sp>
      <p:sp>
        <p:nvSpPr>
          <p:cNvPr id="5" name="Footer Placeholder 4"/>
          <p:cNvSpPr>
            <a:spLocks noGrp="1"/>
          </p:cNvSpPr>
          <p:nvPr>
            <p:ph type="ftr" sz="quarter" idx="11"/>
          </p:nvPr>
        </p:nvSpPr>
        <p:spPr/>
        <p:txBody>
          <a:bodyPr/>
          <a:lstStyle/>
          <a:p>
            <a:r>
              <a:rPr lang="en-US" smtClean="0"/>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xmlns="" val="2336427787"/>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0ABAC977-30FA-477C-9A84-AFCB3E072BCA}" type="datetime1">
              <a:rPr lang="en-US" smtClean="0"/>
              <a:pPr/>
              <a:t>12/14/2020</a:t>
            </a:fld>
            <a:endParaRPr lang="en-US" dirty="0"/>
          </a:p>
        </p:txBody>
      </p:sp>
      <p:sp>
        <p:nvSpPr>
          <p:cNvPr id="5" name="Footer Placeholder 4"/>
          <p:cNvSpPr>
            <a:spLocks noGrp="1"/>
          </p:cNvSpPr>
          <p:nvPr>
            <p:ph type="ftr" sz="quarter" idx="11"/>
          </p:nvPr>
        </p:nvSpPr>
        <p:spPr/>
        <p:txBody>
          <a:bodyPr/>
          <a:lstStyle/>
          <a:p>
            <a:r>
              <a:rPr lang="en-US" smtClean="0"/>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xmlns="" val="1768762507"/>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9601B317-6CCF-44A4-B99C-75730E0DA706}" type="datetime1">
              <a:rPr lang="en-US" smtClean="0"/>
              <a:pPr/>
              <a:t>12/14/2020</a:t>
            </a:fld>
            <a:endParaRPr lang="en-US" dirty="0"/>
          </a:p>
        </p:txBody>
      </p:sp>
      <p:sp>
        <p:nvSpPr>
          <p:cNvPr id="5" name="Footer Placeholder 4"/>
          <p:cNvSpPr>
            <a:spLocks noGrp="1"/>
          </p:cNvSpPr>
          <p:nvPr>
            <p:ph type="ftr" sz="quarter" idx="11"/>
          </p:nvPr>
        </p:nvSpPr>
        <p:spPr/>
        <p:txBody>
          <a:bodyPr/>
          <a:lstStyle/>
          <a:p>
            <a:r>
              <a:rPr lang="en-US" smtClean="0"/>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xmlns="" val="812268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aşlık ve İçerik">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0"/>
            <a:ext cx="10972800" cy="4648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Title 6"/>
          <p:cNvSpPr>
            <a:spLocks noGrp="1"/>
          </p:cNvSpPr>
          <p:nvPr>
            <p:ph type="title"/>
          </p:nvPr>
        </p:nvSpPr>
        <p:spPr/>
        <p:txBody>
          <a:bodyPr/>
          <a:lstStyle/>
          <a:p>
            <a:r>
              <a:rPr lang="tr-TR" smtClean="0"/>
              <a:t>Asıl başlık stili için tıklatın</a:t>
            </a:r>
            <a:endParaRPr lang="en-US"/>
          </a:p>
        </p:txBody>
      </p:sp>
      <p:sp>
        <p:nvSpPr>
          <p:cNvPr id="10" name="Date Placeholder 9"/>
          <p:cNvSpPr>
            <a:spLocks noGrp="1"/>
          </p:cNvSpPr>
          <p:nvPr>
            <p:ph type="dt" sz="half" idx="10"/>
          </p:nvPr>
        </p:nvSpPr>
        <p:spPr/>
        <p:txBody>
          <a:bodyPr/>
          <a:lstStyle/>
          <a:p>
            <a:fld id="{075BA6BE-7F97-411F-9CC5-5AB35133F2B3}" type="datetime1">
              <a:rPr lang="en-US" smtClean="0"/>
              <a:pPr/>
              <a:t>12/14/2020</a:t>
            </a:fld>
            <a:endParaRPr lang="en-US" dirty="0"/>
          </a:p>
        </p:txBody>
      </p:sp>
      <p:sp>
        <p:nvSpPr>
          <p:cNvPr id="11" name="Slide Number Placeholder 10"/>
          <p:cNvSpPr>
            <a:spLocks noGrp="1"/>
          </p:cNvSpPr>
          <p:nvPr>
            <p:ph type="sldNum" sz="quarter" idx="11"/>
          </p:nvPr>
        </p:nvSpPr>
        <p:spPr/>
        <p:txBody>
          <a:bodyPr/>
          <a:lstStyle/>
          <a:p>
            <a:fld id="{746FD205-8D79-439C-A802-2377436AEC8A}" type="slidenum">
              <a:rPr lang="en-US" smtClean="0"/>
              <a:pPr/>
              <a:t>‹#›</a:t>
            </a:fld>
            <a:endParaRPr lang="en-US" dirty="0"/>
          </a:p>
        </p:txBody>
      </p:sp>
      <p:sp>
        <p:nvSpPr>
          <p:cNvPr id="12" name="Footer Placeholder 11"/>
          <p:cNvSpPr>
            <a:spLocks noGrp="1"/>
          </p:cNvSpPr>
          <p:nvPr>
            <p:ph type="ftr" sz="quarter" idx="12"/>
          </p:nvPr>
        </p:nvSpPr>
        <p:spPr/>
        <p:txBody>
          <a:bodyPr/>
          <a:lstStyle/>
          <a:p>
            <a:r>
              <a:rPr lang="en-US" dirty="0" smtClean="0"/>
              <a:t>Your logo here</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ki İçerik">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24001"/>
            <a:ext cx="5384800" cy="472440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Content Placeholder 3"/>
          <p:cNvSpPr>
            <a:spLocks noGrp="1"/>
          </p:cNvSpPr>
          <p:nvPr>
            <p:ph sz="half" idx="2"/>
          </p:nvPr>
        </p:nvSpPr>
        <p:spPr>
          <a:xfrm>
            <a:off x="6197600" y="1524001"/>
            <a:ext cx="5384800" cy="472440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8" name="Title 7"/>
          <p:cNvSpPr>
            <a:spLocks noGrp="1"/>
          </p:cNvSpPr>
          <p:nvPr>
            <p:ph type="title"/>
          </p:nvPr>
        </p:nvSpPr>
        <p:spPr/>
        <p:txBody>
          <a:bodyPr/>
          <a:lstStyle/>
          <a:p>
            <a:r>
              <a:rPr lang="tr-TR" smtClean="0"/>
              <a:t>Asıl başlık stili için tıklatın</a:t>
            </a:r>
            <a:endParaRPr lang="en-US"/>
          </a:p>
        </p:txBody>
      </p:sp>
      <p:sp>
        <p:nvSpPr>
          <p:cNvPr id="9" name="Date Placeholder 8"/>
          <p:cNvSpPr>
            <a:spLocks noGrp="1"/>
          </p:cNvSpPr>
          <p:nvPr>
            <p:ph type="dt" sz="half" idx="10"/>
          </p:nvPr>
        </p:nvSpPr>
        <p:spPr/>
        <p:txBody>
          <a:bodyPr/>
          <a:lstStyle/>
          <a:p>
            <a:fld id="{BB81A9FF-1E9C-4B66-B4A0-EADB765782FB}" type="datetime1">
              <a:rPr lang="en-US" smtClean="0"/>
              <a:pPr/>
              <a:t>12/14/2020</a:t>
            </a:fld>
            <a:endParaRPr lang="en-US" dirty="0"/>
          </a:p>
        </p:txBody>
      </p:sp>
      <p:sp>
        <p:nvSpPr>
          <p:cNvPr id="10" name="Slide Number Placeholder 9"/>
          <p:cNvSpPr>
            <a:spLocks noGrp="1"/>
          </p:cNvSpPr>
          <p:nvPr>
            <p:ph type="sldNum" sz="quarter" idx="11"/>
          </p:nvPr>
        </p:nvSpPr>
        <p:spPr/>
        <p:txBody>
          <a:bodyPr/>
          <a:lstStyle/>
          <a:p>
            <a:fld id="{746FD205-8D79-439C-A802-2377436AEC8A}" type="slidenum">
              <a:rPr lang="en-US" smtClean="0"/>
              <a:pPr/>
              <a:t>‹#›</a:t>
            </a:fld>
            <a:endParaRPr lang="en-US" dirty="0"/>
          </a:p>
        </p:txBody>
      </p:sp>
      <p:sp>
        <p:nvSpPr>
          <p:cNvPr id="11" name="Footer Placeholder 10"/>
          <p:cNvSpPr>
            <a:spLocks noGrp="1"/>
          </p:cNvSpPr>
          <p:nvPr>
            <p:ph type="ftr" sz="quarter" idx="12"/>
          </p:nvPr>
        </p:nvSpPr>
        <p:spPr/>
        <p:txBody>
          <a:bodyPr/>
          <a:lstStyle/>
          <a:p>
            <a:r>
              <a:rPr lang="en-US" dirty="0" smtClean="0"/>
              <a:t>Your logo here</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şlık, Dikey Metin">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6D6514FD-1763-45C1-AED0-FF855CD2E095}" type="datetime1">
              <a:rPr lang="en-US" smtClean="0"/>
              <a:pPr/>
              <a:t>12/14/2020</a:t>
            </a:fld>
            <a:endParaRPr lang="en-US" dirty="0"/>
          </a:p>
        </p:txBody>
      </p:sp>
      <p:sp>
        <p:nvSpPr>
          <p:cNvPr id="5" name="Footer Placeholder 4"/>
          <p:cNvSpPr>
            <a:spLocks noGrp="1"/>
          </p:cNvSpPr>
          <p:nvPr>
            <p:ph type="ftr" sz="quarter" idx="11"/>
          </p:nvPr>
        </p:nvSpPr>
        <p:spPr/>
        <p:txBody>
          <a:bodyPr/>
          <a:lstStyle/>
          <a:p>
            <a:r>
              <a:rPr lang="en-US" dirty="0" smtClean="0"/>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075BA6BE-7F97-411F-9CC5-5AB35133F2B3}" type="datetime1">
              <a:rPr lang="en-US" smtClean="0"/>
              <a:pPr/>
              <a:t>12/14/2020</a:t>
            </a:fld>
            <a:endParaRPr lang="en-US" dirty="0"/>
          </a:p>
        </p:txBody>
      </p:sp>
      <p:sp>
        <p:nvSpPr>
          <p:cNvPr id="5" name="Footer Placeholder 4"/>
          <p:cNvSpPr>
            <a:spLocks noGrp="1"/>
          </p:cNvSpPr>
          <p:nvPr>
            <p:ph type="ftr" sz="quarter" idx="11"/>
          </p:nvPr>
        </p:nvSpPr>
        <p:spPr/>
        <p:txBody>
          <a:bodyPr/>
          <a:lstStyle/>
          <a:p>
            <a:r>
              <a:rPr lang="en-US" smtClean="0"/>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xmlns="" val="3823704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4C3E4E52-550E-4B84-9D4F-14979F5A0D6E}" type="datetime1">
              <a:rPr lang="en-US" smtClean="0"/>
              <a:pPr/>
              <a:t>12/14/2020</a:t>
            </a:fld>
            <a:endParaRPr lang="en-US" dirty="0"/>
          </a:p>
        </p:txBody>
      </p:sp>
      <p:sp>
        <p:nvSpPr>
          <p:cNvPr id="5" name="Footer Placeholder 4"/>
          <p:cNvSpPr>
            <a:spLocks noGrp="1"/>
          </p:cNvSpPr>
          <p:nvPr>
            <p:ph type="ftr" sz="quarter" idx="11"/>
          </p:nvPr>
        </p:nvSpPr>
        <p:spPr/>
        <p:txBody>
          <a:bodyPr/>
          <a:lstStyle/>
          <a:p>
            <a:r>
              <a:rPr lang="en-US" smtClean="0"/>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xmlns="" val="2323487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0ABAC977-30FA-477C-9A84-AFCB3E072BCA}" type="datetime1">
              <a:rPr lang="en-US" smtClean="0"/>
              <a:pPr/>
              <a:t>12/14/2020</a:t>
            </a:fld>
            <a:endParaRPr lang="en-US" dirty="0"/>
          </a:p>
        </p:txBody>
      </p:sp>
      <p:sp>
        <p:nvSpPr>
          <p:cNvPr id="6" name="Footer Placeholder 5"/>
          <p:cNvSpPr>
            <a:spLocks noGrp="1"/>
          </p:cNvSpPr>
          <p:nvPr>
            <p:ph type="ftr" sz="quarter" idx="11"/>
          </p:nvPr>
        </p:nvSpPr>
        <p:spPr/>
        <p:txBody>
          <a:bodyPr/>
          <a:lstStyle/>
          <a:p>
            <a:r>
              <a:rPr lang="en-US" smtClean="0"/>
              <a:t>Your logo here</a:t>
            </a:r>
            <a:endParaRPr lang="en-US" dirty="0"/>
          </a:p>
        </p:txBody>
      </p:sp>
      <p:sp>
        <p:nvSpPr>
          <p:cNvPr id="7" name="Slide Number Placeholder 6"/>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xmlns="" val="1483550338"/>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7D96A02F-3A95-4944-9ABC-E1DA10A11467}" type="datetime1">
              <a:rPr lang="en-US" smtClean="0"/>
              <a:pPr/>
              <a:t>12/14/2020</a:t>
            </a:fld>
            <a:endParaRPr lang="en-US" dirty="0"/>
          </a:p>
        </p:txBody>
      </p:sp>
      <p:sp>
        <p:nvSpPr>
          <p:cNvPr id="8" name="Footer Placeholder 7"/>
          <p:cNvSpPr>
            <a:spLocks noGrp="1"/>
          </p:cNvSpPr>
          <p:nvPr>
            <p:ph type="ftr" sz="quarter" idx="11"/>
          </p:nvPr>
        </p:nvSpPr>
        <p:spPr/>
        <p:txBody>
          <a:bodyPr/>
          <a:lstStyle/>
          <a:p>
            <a:r>
              <a:rPr lang="en-US" smtClean="0"/>
              <a:t>Your logo here</a:t>
            </a:r>
            <a:endParaRPr lang="en-US" dirty="0"/>
          </a:p>
        </p:txBody>
      </p:sp>
      <p:sp>
        <p:nvSpPr>
          <p:cNvPr id="9" name="Slide Number Placeholder 8"/>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xmlns="" val="3853418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EB627A8D-4D3E-4B4C-B199-3FF96543B789}" type="datetime1">
              <a:rPr lang="en-US" smtClean="0"/>
              <a:pPr/>
              <a:t>12/14/2020</a:t>
            </a:fld>
            <a:endParaRPr lang="en-US" dirty="0"/>
          </a:p>
        </p:txBody>
      </p:sp>
      <p:sp>
        <p:nvSpPr>
          <p:cNvPr id="4" name="Footer Placeholder 3"/>
          <p:cNvSpPr>
            <a:spLocks noGrp="1"/>
          </p:cNvSpPr>
          <p:nvPr>
            <p:ph type="ftr" sz="quarter" idx="11"/>
          </p:nvPr>
        </p:nvSpPr>
        <p:spPr/>
        <p:txBody>
          <a:bodyPr/>
          <a:lstStyle/>
          <a:p>
            <a:r>
              <a:rPr lang="en-US" smtClean="0"/>
              <a:t>Your logo here</a:t>
            </a:r>
            <a:endParaRPr lang="en-US" dirty="0"/>
          </a:p>
        </p:txBody>
      </p:sp>
      <p:sp>
        <p:nvSpPr>
          <p:cNvPr id="5" name="Slide Number Placeholder 4"/>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xmlns="" val="3161576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C67121-7AB3-44A9-B455-30D9FB40A79E}" type="datetime1">
              <a:rPr lang="en-US" smtClean="0"/>
              <a:pPr/>
              <a:t>12/14/2020</a:t>
            </a:fld>
            <a:endParaRPr lang="en-US" dirty="0"/>
          </a:p>
        </p:txBody>
      </p:sp>
      <p:sp>
        <p:nvSpPr>
          <p:cNvPr id="3" name="Footer Placeholder 2"/>
          <p:cNvSpPr>
            <a:spLocks noGrp="1"/>
          </p:cNvSpPr>
          <p:nvPr>
            <p:ph type="ftr" sz="quarter" idx="11"/>
          </p:nvPr>
        </p:nvSpPr>
        <p:spPr/>
        <p:txBody>
          <a:bodyPr/>
          <a:lstStyle/>
          <a:p>
            <a:r>
              <a:rPr lang="en-US" smtClean="0"/>
              <a:t>Your logo here</a:t>
            </a:r>
            <a:endParaRPr lang="en-US" dirty="0"/>
          </a:p>
        </p:txBody>
      </p:sp>
      <p:sp>
        <p:nvSpPr>
          <p:cNvPr id="4" name="Slide Number Placeholder 3"/>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xmlns="" val="436790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smtClean="0"/>
              <a:t>Asıl başlık stili için tıklatın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69E77799-E3A9-4516-B428-D2DCE16620CD}" type="datetime1">
              <a:rPr lang="en-US" smtClean="0"/>
              <a:pPr/>
              <a:t>12/14/2020</a:t>
            </a:fld>
            <a:endParaRPr lang="en-US" dirty="0"/>
          </a:p>
        </p:txBody>
      </p:sp>
      <p:sp>
        <p:nvSpPr>
          <p:cNvPr id="6" name="Footer Placeholder 5"/>
          <p:cNvSpPr>
            <a:spLocks noGrp="1"/>
          </p:cNvSpPr>
          <p:nvPr>
            <p:ph type="ftr" sz="quarter" idx="11"/>
          </p:nvPr>
        </p:nvSpPr>
        <p:spPr/>
        <p:txBody>
          <a:bodyPr/>
          <a:lstStyle/>
          <a:p>
            <a:r>
              <a:rPr lang="en-US" smtClean="0"/>
              <a:t>Your logo here</a:t>
            </a:r>
            <a:endParaRPr lang="en-US" dirty="0"/>
          </a:p>
        </p:txBody>
      </p:sp>
      <p:sp>
        <p:nvSpPr>
          <p:cNvPr id="7" name="Slide Number Placeholder 6"/>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xmlns="" val="2989841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0ABAC977-30FA-477C-9A84-AFCB3E072BCA}" type="datetime1">
              <a:rPr lang="en-US" smtClean="0"/>
              <a:pPr/>
              <a:t>12/14/2020</a:t>
            </a:fld>
            <a:endParaRPr lang="en-US" dirty="0"/>
          </a:p>
        </p:txBody>
      </p:sp>
      <p:sp>
        <p:nvSpPr>
          <p:cNvPr id="6" name="Footer Placeholder 5"/>
          <p:cNvSpPr>
            <a:spLocks noGrp="1"/>
          </p:cNvSpPr>
          <p:nvPr>
            <p:ph type="ftr" sz="quarter" idx="11"/>
          </p:nvPr>
        </p:nvSpPr>
        <p:spPr/>
        <p:txBody>
          <a:bodyPr/>
          <a:lstStyle/>
          <a:p>
            <a:r>
              <a:rPr lang="en-US" smtClean="0"/>
              <a:t>Your logo here</a:t>
            </a:r>
            <a:endParaRPr lang="en-US" dirty="0"/>
          </a:p>
        </p:txBody>
      </p:sp>
      <p:sp>
        <p:nvSpPr>
          <p:cNvPr id="7" name="Slide Number Placeholder 6"/>
          <p:cNvSpPr>
            <a:spLocks noGrp="1"/>
          </p:cNvSpPr>
          <p:nvPr>
            <p:ph type="sldNum" sz="quarter" idx="12"/>
          </p:nvPr>
        </p:nvSpPr>
        <p:spPr/>
        <p:txBody>
          <a:bodyPr/>
          <a:lstStyle/>
          <a:p>
            <a:fld id="{746FD205-8D79-439C-A802-2377436AEC8A}" type="slidenum">
              <a:rPr lang="en-US" smtClean="0"/>
              <a:pPr/>
              <a:t>‹#›</a:t>
            </a:fld>
            <a:endParaRPr lang="en-US" dirty="0"/>
          </a:p>
        </p:txBody>
      </p:sp>
    </p:spTree>
    <p:extLst>
      <p:ext uri="{BB962C8B-B14F-4D97-AF65-F5344CB8AC3E}">
        <p14:creationId xmlns:p14="http://schemas.microsoft.com/office/powerpoint/2010/main" xmlns="" val="3152026933"/>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ABAC977-30FA-477C-9A84-AFCB3E072BCA}" type="datetime1">
              <a:rPr lang="en-US" smtClean="0"/>
              <a:pPr/>
              <a:t>12/14/2020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Your logo here</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46FD205-8D79-439C-A802-2377436AEC8A}" type="slidenum">
              <a:rPr lang="en-US" smtClean="0"/>
              <a:pPr/>
              <a:t>‹#›</a:t>
            </a:fld>
            <a:endParaRPr lang="en-US" dirty="0"/>
          </a:p>
        </p:txBody>
      </p:sp>
    </p:spTree>
    <p:extLst>
      <p:ext uri="{BB962C8B-B14F-4D97-AF65-F5344CB8AC3E}">
        <p14:creationId xmlns:p14="http://schemas.microsoft.com/office/powerpoint/2010/main" xmlns="" val="1306648164"/>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 id="2147484220" r:id="rId12"/>
    <p:sldLayoutId id="2147484221" r:id="rId13"/>
    <p:sldLayoutId id="2147484222" r:id="rId14"/>
    <p:sldLayoutId id="2147484223" r:id="rId15"/>
    <p:sldLayoutId id="2147484224" r:id="rId16"/>
    <p:sldLayoutId id="2147483662" r:id="rId17"/>
    <p:sldLayoutId id="2147483664" r:id="rId18"/>
    <p:sldLayoutId id="2147483670" r:id="rId19"/>
  </p:sldLayoutIdLst>
  <p:hf sldNum="0" hdr="0" dt="0"/>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23592" y="3356992"/>
            <a:ext cx="7344816" cy="3168352"/>
          </a:xfrm>
        </p:spPr>
        <p:txBody>
          <a:bodyPr>
            <a:noAutofit/>
          </a:bodyPr>
          <a:lstStyle/>
          <a:p>
            <a:pPr algn="ctr"/>
            <a:r>
              <a:rPr lang="tr-TR" b="1" dirty="0">
                <a:solidFill>
                  <a:srgbClr val="0070C0"/>
                </a:solidFill>
              </a:rPr>
              <a:t>RESMÎ YAZIŞMALARDA UYGULANACAK</a:t>
            </a:r>
            <a:endParaRPr lang="tr-TR" dirty="0">
              <a:solidFill>
                <a:srgbClr val="0070C0"/>
              </a:solidFill>
            </a:endParaRPr>
          </a:p>
          <a:p>
            <a:pPr algn="ctr"/>
            <a:r>
              <a:rPr lang="tr-TR" b="1" dirty="0">
                <a:solidFill>
                  <a:srgbClr val="0070C0"/>
                </a:solidFill>
              </a:rPr>
              <a:t>USUL VE ESASLAR HAKKINDA YÖNETMELİK</a:t>
            </a:r>
            <a:endParaRPr lang="tr-TR" dirty="0">
              <a:solidFill>
                <a:srgbClr val="0070C0"/>
              </a:solidFill>
            </a:endParaRPr>
          </a:p>
          <a:p>
            <a:pPr algn="ctr"/>
            <a:r>
              <a:rPr lang="tr-TR" b="1" dirty="0" smtClean="0">
                <a:solidFill>
                  <a:srgbClr val="00B0F0"/>
                </a:solidFill>
              </a:rPr>
              <a:t>-</a:t>
            </a:r>
            <a:r>
              <a:rPr lang="tr-TR" sz="2000" b="1" dirty="0" smtClean="0">
                <a:solidFill>
                  <a:srgbClr val="00B0F0"/>
                </a:solidFill>
              </a:rPr>
              <a:t>2020-</a:t>
            </a:r>
            <a:r>
              <a:rPr lang="tr-TR" sz="2000" b="1" dirty="0">
                <a:solidFill>
                  <a:srgbClr val="00B0F0"/>
                </a:solidFill>
              </a:rPr>
              <a:t> </a:t>
            </a:r>
            <a:endParaRPr lang="tr-TR" sz="2000" dirty="0">
              <a:solidFill>
                <a:srgbClr val="00B0F0"/>
              </a:solidFill>
            </a:endParaRPr>
          </a:p>
          <a:p>
            <a:pPr algn="ctr"/>
            <a:r>
              <a:rPr lang="tr-TR" sz="3600" b="1" dirty="0">
                <a:solidFill>
                  <a:srgbClr val="00B050"/>
                </a:solidFill>
                <a:effectLst>
                  <a:outerShdw blurRad="38100" dist="38100" dir="2700000" algn="tl">
                    <a:srgbClr val="000000">
                      <a:alpha val="43137"/>
                    </a:srgbClr>
                  </a:outerShdw>
                </a:effectLst>
              </a:rPr>
              <a:t>Hizmet-içi Eğitim </a:t>
            </a:r>
            <a:r>
              <a:rPr lang="tr-TR" sz="3600" b="1" dirty="0" smtClean="0">
                <a:solidFill>
                  <a:srgbClr val="00B050"/>
                </a:solidFill>
                <a:effectLst>
                  <a:outerShdw blurRad="38100" dist="38100" dir="2700000" algn="tl">
                    <a:srgbClr val="000000">
                      <a:alpha val="43137"/>
                    </a:srgbClr>
                  </a:outerShdw>
                </a:effectLst>
              </a:rPr>
              <a:t>Programı</a:t>
            </a:r>
          </a:p>
          <a:p>
            <a:pPr algn="ctr"/>
            <a:r>
              <a:rPr lang="tr-TR" sz="3600" b="1" dirty="0">
                <a:solidFill>
                  <a:srgbClr val="00B050"/>
                </a:solidFill>
                <a:effectLst>
                  <a:outerShdw blurRad="38100" dist="38100" dir="2700000" algn="tl">
                    <a:srgbClr val="000000">
                      <a:alpha val="43137"/>
                    </a:srgbClr>
                  </a:outerShdw>
                </a:effectLst>
              </a:rPr>
              <a:t> </a:t>
            </a:r>
            <a:r>
              <a:rPr lang="tr-TR" sz="3600" b="1" dirty="0" smtClean="0">
                <a:solidFill>
                  <a:srgbClr val="00B050"/>
                </a:solidFill>
                <a:effectLst>
                  <a:outerShdw blurRad="38100" dist="38100" dir="2700000" algn="tl">
                    <a:srgbClr val="000000">
                      <a:alpha val="43137"/>
                    </a:srgbClr>
                  </a:outerShdw>
                </a:effectLst>
              </a:rPr>
              <a:t>                                 </a:t>
            </a:r>
            <a:r>
              <a:rPr lang="tr-TR" b="1" dirty="0" smtClean="0">
                <a:solidFill>
                  <a:srgbClr val="00B0F0"/>
                </a:solidFill>
                <a:effectLst>
                  <a:outerShdw blurRad="38100" dist="38100" dir="2700000" algn="tl">
                    <a:srgbClr val="000000">
                      <a:alpha val="43137"/>
                    </a:srgbClr>
                  </a:outerShdw>
                </a:effectLst>
              </a:rPr>
              <a:t>Satılmış ÇELİK</a:t>
            </a:r>
          </a:p>
          <a:p>
            <a:r>
              <a:rPr lang="tr-TR" b="1" dirty="0" smtClean="0">
                <a:solidFill>
                  <a:srgbClr val="00B0F0"/>
                </a:solidFill>
                <a:effectLst>
                  <a:outerShdw blurRad="38100" dist="38100" dir="2700000" algn="tl">
                    <a:srgbClr val="000000">
                      <a:alpha val="43137"/>
                    </a:srgbClr>
                  </a:outerShdw>
                </a:effectLst>
              </a:rPr>
              <a:t>İlçe Yazı işleri Müdürü</a:t>
            </a:r>
            <a:endParaRPr lang="tr-TR" b="1" dirty="0">
              <a:solidFill>
                <a:srgbClr val="00B0F0"/>
              </a:solidFill>
              <a:effectLst>
                <a:outerShdw blurRad="38100" dist="38100" dir="2700000" algn="tl">
                  <a:srgbClr val="000000">
                    <a:alpha val="43137"/>
                  </a:srgbClr>
                </a:outerShdw>
              </a:effectLst>
            </a:endParaRPr>
          </a:p>
        </p:txBody>
      </p:sp>
      <p:pic>
        <p:nvPicPr>
          <p:cNvPr id="1026" name="Picture 2" descr="C:\Users\hpuser\Downloads\T.C. Çaycuma Kaymakamlığı logo.png"/>
          <p:cNvPicPr>
            <a:picLocks noChangeAspect="1" noChangeArrowheads="1"/>
          </p:cNvPicPr>
          <p:nvPr/>
        </p:nvPicPr>
        <p:blipFill>
          <a:blip r:embed="rId3"/>
          <a:srcRect/>
          <a:stretch>
            <a:fillRect/>
          </a:stretch>
        </p:blipFill>
        <p:spPr bwMode="auto">
          <a:xfrm>
            <a:off x="4727848" y="260648"/>
            <a:ext cx="3011498" cy="3011498"/>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250" autoRev="1" fill="remove"/>
                                        <p:tgtEl>
                                          <p:spTgt spid="3">
                                            <p:txEl>
                                              <p:pRg st="0" end="0"/>
                                            </p:txEl>
                                          </p:spTgt>
                                        </p:tgtEl>
                                        <p:attrNameLst>
                                          <p:attrName>style.color</p:attrName>
                                        </p:attrNameLst>
                                      </p:cBhvr>
                                      <p:to>
                                        <a:schemeClr val="bg1"/>
                                      </p:to>
                                    </p:animClr>
                                    <p:animClr clrSpc="rgb" dir="cw">
                                      <p:cBhvr>
                                        <p:cTn id="7" dur="250" autoRev="1" fill="remove"/>
                                        <p:tgtEl>
                                          <p:spTgt spid="3">
                                            <p:txEl>
                                              <p:pRg st="0" end="0"/>
                                            </p:txEl>
                                          </p:spTgt>
                                        </p:tgtEl>
                                        <p:attrNameLst>
                                          <p:attrName>fillcolor</p:attrName>
                                        </p:attrNameLst>
                                      </p:cBhvr>
                                      <p:to>
                                        <a:schemeClr val="bg1"/>
                                      </p:to>
                                    </p:animClr>
                                    <p:set>
                                      <p:cBhvr>
                                        <p:cTn id="8" dur="250" autoRev="1" fill="remove"/>
                                        <p:tgtEl>
                                          <p:spTgt spid="3">
                                            <p:txEl>
                                              <p:pRg st="0" end="0"/>
                                            </p:txEl>
                                          </p:spTgt>
                                        </p:tgtEl>
                                        <p:attrNameLst>
                                          <p:attrName>fill.type</p:attrName>
                                        </p:attrNameLst>
                                      </p:cBhvr>
                                      <p:to>
                                        <p:strVal val="solid"/>
                                      </p:to>
                                    </p:set>
                                    <p:set>
                                      <p:cBhvr>
                                        <p:cTn id="9" dur="250" autoRev="1" fill="remove"/>
                                        <p:tgtEl>
                                          <p:spTgt spid="3">
                                            <p:txEl>
                                              <p:pRg st="0" end="0"/>
                                            </p:txEl>
                                          </p:spTgt>
                                        </p:tgtEl>
                                        <p:attrNameLst>
                                          <p:attrName>fill.on</p:attrName>
                                        </p:attrNameLst>
                                      </p:cBhvr>
                                      <p:to>
                                        <p:strVal val="true"/>
                                      </p:to>
                                    </p:set>
                                  </p:childTnLst>
                                </p:cTn>
                              </p:par>
                            </p:childTnLst>
                          </p:cTn>
                        </p:par>
                        <p:par>
                          <p:cTn id="10" fill="hold">
                            <p:stCondLst>
                              <p:cond delay="500"/>
                            </p:stCondLst>
                            <p:childTnLst>
                              <p:par>
                                <p:cTn id="11" presetID="27" presetClass="emph" presetSubtype="0" fill="remove" grpId="0" nodeType="afterEffect">
                                  <p:stCondLst>
                                    <p:cond delay="0"/>
                                  </p:stCondLst>
                                  <p:childTnLst>
                                    <p:animClr clrSpc="rgb" dir="cw">
                                      <p:cBhvr override="childStyle">
                                        <p:cTn id="12" dur="250" autoRev="1" fill="remove"/>
                                        <p:tgtEl>
                                          <p:spTgt spid="3">
                                            <p:txEl>
                                              <p:pRg st="1" end="1"/>
                                            </p:txEl>
                                          </p:spTgt>
                                        </p:tgtEl>
                                        <p:attrNameLst>
                                          <p:attrName>style.color</p:attrName>
                                        </p:attrNameLst>
                                      </p:cBhvr>
                                      <p:to>
                                        <a:schemeClr val="bg1"/>
                                      </p:to>
                                    </p:animClr>
                                    <p:animClr clrSpc="rgb" dir="cw">
                                      <p:cBhvr>
                                        <p:cTn id="13" dur="250" autoRev="1" fill="remove"/>
                                        <p:tgtEl>
                                          <p:spTgt spid="3">
                                            <p:txEl>
                                              <p:pRg st="1" end="1"/>
                                            </p:txEl>
                                          </p:spTgt>
                                        </p:tgtEl>
                                        <p:attrNameLst>
                                          <p:attrName>fillcolor</p:attrName>
                                        </p:attrNameLst>
                                      </p:cBhvr>
                                      <p:to>
                                        <a:schemeClr val="bg1"/>
                                      </p:to>
                                    </p:animClr>
                                    <p:set>
                                      <p:cBhvr>
                                        <p:cTn id="14" dur="250" autoRev="1" fill="remove"/>
                                        <p:tgtEl>
                                          <p:spTgt spid="3">
                                            <p:txEl>
                                              <p:pRg st="1" end="1"/>
                                            </p:txEl>
                                          </p:spTgt>
                                        </p:tgtEl>
                                        <p:attrNameLst>
                                          <p:attrName>fill.type</p:attrName>
                                        </p:attrNameLst>
                                      </p:cBhvr>
                                      <p:to>
                                        <p:strVal val="solid"/>
                                      </p:to>
                                    </p:set>
                                    <p:set>
                                      <p:cBhvr>
                                        <p:cTn id="15" dur="250" autoRev="1" fill="remove"/>
                                        <p:tgtEl>
                                          <p:spTgt spid="3">
                                            <p:txEl>
                                              <p:pRg st="1" end="1"/>
                                            </p:txEl>
                                          </p:spTgt>
                                        </p:tgtEl>
                                        <p:attrNameLst>
                                          <p:attrName>fill.on</p:attrName>
                                        </p:attrNameLst>
                                      </p:cBhvr>
                                      <p:to>
                                        <p:strVal val="true"/>
                                      </p:to>
                                    </p:set>
                                  </p:childTnLst>
                                </p:cTn>
                              </p:par>
                            </p:childTnLst>
                          </p:cTn>
                        </p:par>
                        <p:par>
                          <p:cTn id="16" fill="hold">
                            <p:stCondLst>
                              <p:cond delay="1000"/>
                            </p:stCondLst>
                            <p:childTnLst>
                              <p:par>
                                <p:cTn id="17" presetID="27" presetClass="emph" presetSubtype="0" fill="remove" grpId="0" nodeType="afterEffect">
                                  <p:stCondLst>
                                    <p:cond delay="0"/>
                                  </p:stCondLst>
                                  <p:childTnLst>
                                    <p:animClr clrSpc="rgb" dir="cw">
                                      <p:cBhvr override="childStyle">
                                        <p:cTn id="18" dur="250" autoRev="1" fill="remove"/>
                                        <p:tgtEl>
                                          <p:spTgt spid="3">
                                            <p:txEl>
                                              <p:pRg st="2" end="2"/>
                                            </p:txEl>
                                          </p:spTgt>
                                        </p:tgtEl>
                                        <p:attrNameLst>
                                          <p:attrName>style.color</p:attrName>
                                        </p:attrNameLst>
                                      </p:cBhvr>
                                      <p:to>
                                        <a:schemeClr val="bg1"/>
                                      </p:to>
                                    </p:animClr>
                                    <p:animClr clrSpc="rgb" dir="cw">
                                      <p:cBhvr>
                                        <p:cTn id="19" dur="250" autoRev="1" fill="remove"/>
                                        <p:tgtEl>
                                          <p:spTgt spid="3">
                                            <p:txEl>
                                              <p:pRg st="2" end="2"/>
                                            </p:txEl>
                                          </p:spTgt>
                                        </p:tgtEl>
                                        <p:attrNameLst>
                                          <p:attrName>fillcolor</p:attrName>
                                        </p:attrNameLst>
                                      </p:cBhvr>
                                      <p:to>
                                        <a:schemeClr val="bg1"/>
                                      </p:to>
                                    </p:animClr>
                                    <p:set>
                                      <p:cBhvr>
                                        <p:cTn id="20" dur="250" autoRev="1" fill="remove"/>
                                        <p:tgtEl>
                                          <p:spTgt spid="3">
                                            <p:txEl>
                                              <p:pRg st="2" end="2"/>
                                            </p:txEl>
                                          </p:spTgt>
                                        </p:tgtEl>
                                        <p:attrNameLst>
                                          <p:attrName>fill.type</p:attrName>
                                        </p:attrNameLst>
                                      </p:cBhvr>
                                      <p:to>
                                        <p:strVal val="solid"/>
                                      </p:to>
                                    </p:set>
                                    <p:set>
                                      <p:cBhvr>
                                        <p:cTn id="21" dur="250" autoRev="1" fill="remove"/>
                                        <p:tgtEl>
                                          <p:spTgt spid="3">
                                            <p:txEl>
                                              <p:pRg st="2" end="2"/>
                                            </p:txEl>
                                          </p:spTgt>
                                        </p:tgtEl>
                                        <p:attrNameLst>
                                          <p:attrName>fill.on</p:attrName>
                                        </p:attrNameLst>
                                      </p:cBhvr>
                                      <p:to>
                                        <p:strVal val="true"/>
                                      </p:to>
                                    </p:set>
                                  </p:childTnLst>
                                </p:cTn>
                              </p:par>
                            </p:childTnLst>
                          </p:cTn>
                        </p:par>
                        <p:par>
                          <p:cTn id="22" fill="hold">
                            <p:stCondLst>
                              <p:cond delay="1500"/>
                            </p:stCondLst>
                            <p:childTnLst>
                              <p:par>
                                <p:cTn id="23" presetID="27" presetClass="emph" presetSubtype="0" fill="remove" grpId="0" nodeType="afterEffect">
                                  <p:stCondLst>
                                    <p:cond delay="0"/>
                                  </p:stCondLst>
                                  <p:childTnLst>
                                    <p:animClr clrSpc="rgb" dir="cw">
                                      <p:cBhvr override="childStyle">
                                        <p:cTn id="24" dur="250" autoRev="1" fill="remove"/>
                                        <p:tgtEl>
                                          <p:spTgt spid="3">
                                            <p:txEl>
                                              <p:pRg st="3" end="3"/>
                                            </p:txEl>
                                          </p:spTgt>
                                        </p:tgtEl>
                                        <p:attrNameLst>
                                          <p:attrName>style.color</p:attrName>
                                        </p:attrNameLst>
                                      </p:cBhvr>
                                      <p:to>
                                        <a:schemeClr val="bg1"/>
                                      </p:to>
                                    </p:animClr>
                                    <p:animClr clrSpc="rgb" dir="cw">
                                      <p:cBhvr>
                                        <p:cTn id="25" dur="250" autoRev="1" fill="remove"/>
                                        <p:tgtEl>
                                          <p:spTgt spid="3">
                                            <p:txEl>
                                              <p:pRg st="3" end="3"/>
                                            </p:txEl>
                                          </p:spTgt>
                                        </p:tgtEl>
                                        <p:attrNameLst>
                                          <p:attrName>fillcolor</p:attrName>
                                        </p:attrNameLst>
                                      </p:cBhvr>
                                      <p:to>
                                        <a:schemeClr val="bg1"/>
                                      </p:to>
                                    </p:animClr>
                                    <p:set>
                                      <p:cBhvr>
                                        <p:cTn id="26" dur="250" autoRev="1" fill="remove"/>
                                        <p:tgtEl>
                                          <p:spTgt spid="3">
                                            <p:txEl>
                                              <p:pRg st="3" end="3"/>
                                            </p:txEl>
                                          </p:spTgt>
                                        </p:tgtEl>
                                        <p:attrNameLst>
                                          <p:attrName>fill.type</p:attrName>
                                        </p:attrNameLst>
                                      </p:cBhvr>
                                      <p:to>
                                        <p:strVal val="solid"/>
                                      </p:to>
                                    </p:set>
                                    <p:set>
                                      <p:cBhvr>
                                        <p:cTn id="27" dur="250" autoRev="1" fill="remove"/>
                                        <p:tgtEl>
                                          <p:spTgt spid="3">
                                            <p:txEl>
                                              <p:pRg st="3" end="3"/>
                                            </p:txEl>
                                          </p:spTgt>
                                        </p:tgtEl>
                                        <p:attrNameLst>
                                          <p:attrName>fill.on</p:attrName>
                                        </p:attrNameLst>
                                      </p:cBhvr>
                                      <p:to>
                                        <p:strVal val="true"/>
                                      </p:to>
                                    </p:set>
                                  </p:childTnLst>
                                </p:cTn>
                              </p:par>
                            </p:childTnLst>
                          </p:cTn>
                        </p:par>
                        <p:par>
                          <p:cTn id="28" fill="hold">
                            <p:stCondLst>
                              <p:cond delay="2000"/>
                            </p:stCondLst>
                            <p:childTnLst>
                              <p:par>
                                <p:cTn id="29" presetID="27" presetClass="emph" presetSubtype="0" fill="remove" grpId="0" nodeType="afterEffect">
                                  <p:stCondLst>
                                    <p:cond delay="0"/>
                                  </p:stCondLst>
                                  <p:childTnLst>
                                    <p:animClr clrSpc="rgb" dir="cw">
                                      <p:cBhvr override="childStyle">
                                        <p:cTn id="30" dur="250" autoRev="1" fill="remove"/>
                                        <p:tgtEl>
                                          <p:spTgt spid="3">
                                            <p:txEl>
                                              <p:pRg st="4" end="4"/>
                                            </p:txEl>
                                          </p:spTgt>
                                        </p:tgtEl>
                                        <p:attrNameLst>
                                          <p:attrName>style.color</p:attrName>
                                        </p:attrNameLst>
                                      </p:cBhvr>
                                      <p:to>
                                        <a:schemeClr val="bg1"/>
                                      </p:to>
                                    </p:animClr>
                                    <p:animClr clrSpc="rgb" dir="cw">
                                      <p:cBhvr>
                                        <p:cTn id="31" dur="250" autoRev="1" fill="remove"/>
                                        <p:tgtEl>
                                          <p:spTgt spid="3">
                                            <p:txEl>
                                              <p:pRg st="4" end="4"/>
                                            </p:txEl>
                                          </p:spTgt>
                                        </p:tgtEl>
                                        <p:attrNameLst>
                                          <p:attrName>fillcolor</p:attrName>
                                        </p:attrNameLst>
                                      </p:cBhvr>
                                      <p:to>
                                        <a:schemeClr val="bg1"/>
                                      </p:to>
                                    </p:animClr>
                                    <p:set>
                                      <p:cBhvr>
                                        <p:cTn id="32" dur="250" autoRev="1" fill="remove"/>
                                        <p:tgtEl>
                                          <p:spTgt spid="3">
                                            <p:txEl>
                                              <p:pRg st="4" end="4"/>
                                            </p:txEl>
                                          </p:spTgt>
                                        </p:tgtEl>
                                        <p:attrNameLst>
                                          <p:attrName>fill.type</p:attrName>
                                        </p:attrNameLst>
                                      </p:cBhvr>
                                      <p:to>
                                        <p:strVal val="solid"/>
                                      </p:to>
                                    </p:set>
                                    <p:set>
                                      <p:cBhvr>
                                        <p:cTn id="33" dur="250" autoRev="1" fill="remove"/>
                                        <p:tgtEl>
                                          <p:spTgt spid="3">
                                            <p:txEl>
                                              <p:pRg st="4" end="4"/>
                                            </p:txEl>
                                          </p:spTgt>
                                        </p:tgtEl>
                                        <p:attrNameLst>
                                          <p:attrName>fill.on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27" presetClass="emph" presetSubtype="0" fill="remove" grpId="0" nodeType="clickEffect">
                                  <p:stCondLst>
                                    <p:cond delay="0"/>
                                  </p:stCondLst>
                                  <p:childTnLst>
                                    <p:animClr clrSpc="rgb" dir="cw">
                                      <p:cBhvr override="childStyle">
                                        <p:cTn id="37" dur="250" autoRev="1" fill="remove"/>
                                        <p:tgtEl>
                                          <p:spTgt spid="3">
                                            <p:txEl>
                                              <p:pRg st="5" end="5"/>
                                            </p:txEl>
                                          </p:spTgt>
                                        </p:tgtEl>
                                        <p:attrNameLst>
                                          <p:attrName>style.color</p:attrName>
                                        </p:attrNameLst>
                                      </p:cBhvr>
                                      <p:to>
                                        <a:schemeClr val="bg1"/>
                                      </p:to>
                                    </p:animClr>
                                    <p:animClr clrSpc="rgb" dir="cw">
                                      <p:cBhvr>
                                        <p:cTn id="38" dur="250" autoRev="1" fill="remove"/>
                                        <p:tgtEl>
                                          <p:spTgt spid="3">
                                            <p:txEl>
                                              <p:pRg st="5" end="5"/>
                                            </p:txEl>
                                          </p:spTgt>
                                        </p:tgtEl>
                                        <p:attrNameLst>
                                          <p:attrName>fillcolor</p:attrName>
                                        </p:attrNameLst>
                                      </p:cBhvr>
                                      <p:to>
                                        <a:schemeClr val="bg1"/>
                                      </p:to>
                                    </p:animClr>
                                    <p:set>
                                      <p:cBhvr>
                                        <p:cTn id="39" dur="250" autoRev="1" fill="remove"/>
                                        <p:tgtEl>
                                          <p:spTgt spid="3">
                                            <p:txEl>
                                              <p:pRg st="5" end="5"/>
                                            </p:txEl>
                                          </p:spTgt>
                                        </p:tgtEl>
                                        <p:attrNameLst>
                                          <p:attrName>fill.type</p:attrName>
                                        </p:attrNameLst>
                                      </p:cBhvr>
                                      <p:to>
                                        <p:strVal val="solid"/>
                                      </p:to>
                                    </p:set>
                                    <p:set>
                                      <p:cBhvr>
                                        <p:cTn id="40" dur="250" autoRev="1" fill="remove"/>
                                        <p:tgtEl>
                                          <p:spTgt spid="3">
                                            <p:txEl>
                                              <p:pRg st="5" end="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5" name="İçerik Yer Tutucusu 4"/>
          <p:cNvPicPr>
            <a:picLocks noGrp="1" noChangeAspect="1"/>
          </p:cNvPicPr>
          <p:nvPr>
            <p:ph idx="4294967295"/>
          </p:nvPr>
        </p:nvPicPr>
        <p:blipFill>
          <a:blip r:embed="rId2" cstate="print">
            <a:extLst>
              <a:ext uri="{28A0092B-C50C-407E-A947-70E740481C1C}">
                <a14:useLocalDpi xmlns:a14="http://schemas.microsoft.com/office/drawing/2010/main" xmlns="" val="0"/>
              </a:ext>
            </a:extLst>
          </a:blip>
          <a:stretch>
            <a:fillRect/>
          </a:stretch>
        </p:blipFill>
        <p:spPr>
          <a:xfrm>
            <a:off x="0" y="0"/>
            <a:ext cx="9361488" cy="6858000"/>
          </a:xfrm>
        </p:spPr>
      </p:pic>
    </p:spTree>
    <p:extLst>
      <p:ext uri="{BB962C8B-B14F-4D97-AF65-F5344CB8AC3E}">
        <p14:creationId xmlns:p14="http://schemas.microsoft.com/office/powerpoint/2010/main" xmlns="" val="24617199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055440" y="260648"/>
            <a:ext cx="7704857" cy="576064"/>
          </a:xfrm>
        </p:spPr>
        <p:txBody>
          <a:bodyPr>
            <a:normAutofit fontScale="90000"/>
          </a:bodyPr>
          <a:lstStyle/>
          <a:p>
            <a:r>
              <a:rPr lang="tr-TR" b="1" u="sng" dirty="0" smtClean="0"/>
              <a:t>Başlık;</a:t>
            </a:r>
            <a:r>
              <a:rPr lang="tr-TR" dirty="0"/>
              <a:t/>
            </a:r>
            <a:br>
              <a:rPr lang="tr-TR" dirty="0"/>
            </a:br>
            <a:endParaRPr lang="tr-TR" dirty="0">
              <a:solidFill>
                <a:srgbClr val="00B050"/>
              </a:solidFill>
            </a:endParaRPr>
          </a:p>
        </p:txBody>
      </p:sp>
      <p:sp>
        <p:nvSpPr>
          <p:cNvPr id="2" name="İçerik Yer Tutucusu 1"/>
          <p:cNvSpPr>
            <a:spLocks noGrp="1"/>
          </p:cNvSpPr>
          <p:nvPr>
            <p:ph idx="1"/>
          </p:nvPr>
        </p:nvSpPr>
        <p:spPr>
          <a:xfrm>
            <a:off x="767408" y="908720"/>
            <a:ext cx="8784976" cy="5472608"/>
          </a:xfrm>
        </p:spPr>
        <p:txBody>
          <a:bodyPr>
            <a:normAutofit/>
          </a:bodyPr>
          <a:lstStyle/>
          <a:p>
            <a:r>
              <a:rPr lang="tr-TR" sz="2400" b="1" dirty="0" smtClean="0"/>
              <a:t> </a:t>
            </a:r>
            <a:r>
              <a:rPr lang="tr-TR" sz="2400" b="1" dirty="0"/>
              <a:t>MADDE 10</a:t>
            </a:r>
            <a:r>
              <a:rPr lang="tr-TR" sz="2400" dirty="0"/>
              <a:t>- (1) Başlık (antet), belgeyi gönderen idarenin adının belirtildiği bölümdür.</a:t>
            </a:r>
          </a:p>
          <a:p>
            <a:pPr algn="just"/>
            <a:r>
              <a:rPr lang="tr-TR" sz="2400" dirty="0"/>
              <a:t>(2) Başlık, belgenin yazı alanının üst kısmına ortalanarak yazılır. İlk satıra “T.C.” kısaltması, ikinci satıra idarenin adı büyük harflerle, üçüncü satıra birimin adı ilk harfleri büyük diğerleri küçük harflerle ortalanarak yazılır. Ancak bağlı veya ilgili idarelerde ilk satıra “T.C.” kısaltması, ikinci satıra bağlı veya ilgili olunan </a:t>
            </a:r>
            <a:r>
              <a:rPr lang="tr-TR" sz="2400" i="1" dirty="0"/>
              <a:t>idarenin</a:t>
            </a:r>
            <a:r>
              <a:rPr lang="tr-TR" sz="2400" dirty="0"/>
              <a:t> adı büyük harflerle, üçüncü satıra idarenin adı ilk harfleri büyük diğerleri küçük harflerle ve dördüncü satıra da birimin adı ilk harfleri büyük diğerleri küçük harflerle ortalanarak yazılabilir.(</a:t>
            </a:r>
            <a:r>
              <a:rPr lang="tr-TR" sz="2400" u="sng" dirty="0">
                <a:hlinkClick r:id="" action="ppaction://hlinkfile"/>
              </a:rPr>
              <a:t>Örnek 2</a:t>
            </a:r>
            <a:r>
              <a:rPr lang="tr-TR" sz="2400" dirty="0"/>
              <a:t>). </a:t>
            </a:r>
          </a:p>
          <a:p>
            <a:pPr algn="just"/>
            <a:endParaRPr lang="tr-TR" sz="2400" dirty="0"/>
          </a:p>
          <a:p>
            <a:pPr algn="just"/>
            <a:endParaRPr lang="tr-TR" sz="2000" dirty="0"/>
          </a:p>
        </p:txBody>
      </p:sp>
    </p:spTree>
    <p:extLst>
      <p:ext uri="{BB962C8B-B14F-4D97-AF65-F5344CB8AC3E}">
        <p14:creationId xmlns:p14="http://schemas.microsoft.com/office/powerpoint/2010/main" xmlns="" val="1837455444"/>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15480" y="260648"/>
            <a:ext cx="7488833" cy="576064"/>
          </a:xfrm>
        </p:spPr>
        <p:txBody>
          <a:bodyPr>
            <a:normAutofit fontScale="90000"/>
          </a:bodyPr>
          <a:lstStyle/>
          <a:p>
            <a:r>
              <a:rPr lang="tr-TR" b="1" u="sng" dirty="0" smtClean="0"/>
              <a:t>Başlık</a:t>
            </a:r>
            <a:r>
              <a:rPr lang="tr-TR" u="sng" dirty="0" smtClean="0"/>
              <a:t>;</a:t>
            </a:r>
            <a:endParaRPr lang="tr-TR" u="sng" dirty="0"/>
          </a:p>
        </p:txBody>
      </p:sp>
      <p:sp>
        <p:nvSpPr>
          <p:cNvPr id="3" name="İçerik Yer Tutucusu 2"/>
          <p:cNvSpPr>
            <a:spLocks noGrp="1"/>
          </p:cNvSpPr>
          <p:nvPr>
            <p:ph idx="1"/>
          </p:nvPr>
        </p:nvSpPr>
        <p:spPr>
          <a:xfrm>
            <a:off x="1055441" y="1052737"/>
            <a:ext cx="8136904" cy="4988627"/>
          </a:xfrm>
        </p:spPr>
        <p:txBody>
          <a:bodyPr>
            <a:normAutofit/>
          </a:bodyPr>
          <a:lstStyle/>
          <a:p>
            <a:pPr algn="just"/>
            <a:r>
              <a:rPr lang="tr-TR" dirty="0">
                <a:effectLst>
                  <a:outerShdw blurRad="38100" dist="38100" dir="2700000" algn="tl">
                    <a:srgbClr val="000000">
                      <a:alpha val="43137"/>
                    </a:srgbClr>
                  </a:outerShdw>
                </a:effectLst>
              </a:rPr>
              <a:t>(</a:t>
            </a:r>
            <a:r>
              <a:rPr lang="tr-TR" sz="2000" dirty="0">
                <a:effectLst>
                  <a:outerShdw blurRad="38100" dist="38100" dir="2700000" algn="tl">
                    <a:srgbClr val="000000">
                      <a:alpha val="43137"/>
                    </a:srgbClr>
                  </a:outerShdw>
                </a:effectLst>
              </a:rPr>
              <a:t>3) İdarelerin il ve ilçe teşkilatlarında kullanılan başlıklar, 10/6/1949 tarihli ve 5442 sayılı İl İdaresi Kanunu hükümlerine uygun olarak, </a:t>
            </a:r>
            <a:r>
              <a:rPr lang="tr-TR" sz="2000" i="1" dirty="0">
                <a:effectLst>
                  <a:outerShdw blurRad="38100" dist="38100" dir="2700000" algn="tl">
                    <a:srgbClr val="000000">
                      <a:alpha val="43137"/>
                    </a:srgbClr>
                  </a:outerShdw>
                </a:effectLst>
              </a:rPr>
              <a:t>ilk satıra “T.C.” kısaltması, ikinci satıra bağlı olunan mülki idarenin adı büyük harflerle, üçüncü satıra ilgili birimin adı ilk harfleri büyük diğerleri küçük harflerle ortalanarak yazılır. Dış temsilciliklerde başlıklar, il ve ilçe teşkilatında olduğu gibi yazılır</a:t>
            </a:r>
            <a:r>
              <a:rPr lang="tr-TR" sz="2000" dirty="0">
                <a:effectLst>
                  <a:outerShdw blurRad="38100" dist="38100" dir="2700000" algn="tl">
                    <a:srgbClr val="000000">
                      <a:alpha val="43137"/>
                    </a:srgbClr>
                  </a:outerShdw>
                </a:effectLst>
              </a:rPr>
              <a:t> (</a:t>
            </a:r>
            <a:r>
              <a:rPr lang="tr-TR" sz="2000" u="sng" dirty="0">
                <a:effectLst>
                  <a:outerShdw blurRad="38100" dist="38100" dir="2700000" algn="tl">
                    <a:srgbClr val="000000">
                      <a:alpha val="43137"/>
                    </a:srgbClr>
                  </a:outerShdw>
                </a:effectLst>
                <a:hlinkClick r:id="" action="ppaction://hlinkfile"/>
              </a:rPr>
              <a:t>Örnek 2</a:t>
            </a:r>
            <a:r>
              <a:rPr lang="tr-TR" sz="2000" dirty="0">
                <a:effectLst>
                  <a:outerShdw blurRad="38100" dist="38100" dir="2700000" algn="tl">
                    <a:srgbClr val="000000">
                      <a:alpha val="43137"/>
                    </a:srgbClr>
                  </a:outerShdw>
                </a:effectLst>
              </a:rPr>
              <a:t>). </a:t>
            </a:r>
          </a:p>
          <a:p>
            <a:pPr algn="just"/>
            <a:r>
              <a:rPr lang="tr-TR" sz="2000" dirty="0">
                <a:effectLst>
                  <a:outerShdw blurRad="38100" dist="38100" dir="2700000" algn="tl">
                    <a:srgbClr val="000000">
                      <a:alpha val="43137"/>
                    </a:srgbClr>
                  </a:outerShdw>
                </a:effectLst>
              </a:rPr>
              <a:t>(4) Bölge müdürlüklerinde hangi bölge teşkilatı olduğu yazılır (</a:t>
            </a:r>
            <a:r>
              <a:rPr lang="tr-TR" sz="2000" u="sng" dirty="0">
                <a:effectLst>
                  <a:outerShdw blurRad="38100" dist="38100" dir="2700000" algn="tl">
                    <a:srgbClr val="000000">
                      <a:alpha val="43137"/>
                    </a:srgbClr>
                  </a:outerShdw>
                </a:effectLst>
                <a:hlinkClick r:id="" action="ppaction://hlinkfile"/>
              </a:rPr>
              <a:t>Örnek 2</a:t>
            </a:r>
            <a:r>
              <a:rPr lang="tr-TR" sz="2000" dirty="0">
                <a:effectLst>
                  <a:outerShdw blurRad="38100" dist="38100" dir="2700000" algn="tl">
                    <a:srgbClr val="000000">
                      <a:alpha val="43137"/>
                    </a:srgbClr>
                  </a:outerShdw>
                </a:effectLst>
              </a:rPr>
              <a:t>).</a:t>
            </a:r>
          </a:p>
          <a:p>
            <a:pPr algn="just"/>
            <a:r>
              <a:rPr lang="tr-TR" sz="2000" dirty="0">
                <a:effectLst>
                  <a:outerShdw blurRad="38100" dist="38100" dir="2700000" algn="tl">
                    <a:srgbClr val="000000">
                      <a:alpha val="43137"/>
                    </a:srgbClr>
                  </a:outerShdw>
                </a:effectLst>
              </a:rPr>
              <a:t>(5) Doğrudan merkezî teşkilata bağlı taşra birimlerinde, başlıkta merkezî teşkilat ve taşra teşkilatı adlarına yer verilir (</a:t>
            </a:r>
            <a:r>
              <a:rPr lang="tr-TR" sz="2000" u="sng" dirty="0">
                <a:effectLst>
                  <a:outerShdw blurRad="38100" dist="38100" dir="2700000" algn="tl">
                    <a:srgbClr val="000000">
                      <a:alpha val="43137"/>
                    </a:srgbClr>
                  </a:outerShdw>
                </a:effectLst>
                <a:hlinkClick r:id="" action="ppaction://hlinkfile"/>
              </a:rPr>
              <a:t>Örnek 2</a:t>
            </a:r>
            <a:r>
              <a:rPr lang="tr-TR" sz="2000" dirty="0">
                <a:effectLst>
                  <a:outerShdw blurRad="38100" dist="38100" dir="2700000" algn="tl">
                    <a:srgbClr val="000000">
                      <a:alpha val="43137"/>
                    </a:srgbClr>
                  </a:outerShdw>
                </a:effectLst>
              </a:rPr>
              <a:t>). </a:t>
            </a:r>
          </a:p>
          <a:p>
            <a:pPr algn="just"/>
            <a:r>
              <a:rPr lang="tr-TR" sz="2000" dirty="0">
                <a:effectLst>
                  <a:outerShdw blurRad="38100" dist="38100" dir="2700000" algn="tl">
                    <a:srgbClr val="000000">
                      <a:alpha val="43137"/>
                    </a:srgbClr>
                  </a:outerShdw>
                </a:effectLst>
              </a:rPr>
              <a:t>(6) Başlığın yazımında </a:t>
            </a:r>
            <a:r>
              <a:rPr lang="tr-TR" sz="2000" dirty="0" err="1">
                <a:effectLst>
                  <a:outerShdw blurRad="38100" dist="38100" dir="2700000" algn="tl">
                    <a:srgbClr val="000000">
                      <a:alpha val="43137"/>
                    </a:srgbClr>
                  </a:outerShdw>
                </a:effectLst>
              </a:rPr>
              <a:t>DETSİS’te</a:t>
            </a:r>
            <a:r>
              <a:rPr lang="tr-TR" sz="2000" dirty="0">
                <a:effectLst>
                  <a:outerShdw blurRad="38100" dist="38100" dir="2700000" algn="tl">
                    <a:srgbClr val="000000">
                      <a:alpha val="43137"/>
                    </a:srgbClr>
                  </a:outerShdw>
                </a:effectLst>
              </a:rPr>
              <a:t> yer alan başlık kayıtları esas alınır.</a:t>
            </a:r>
          </a:p>
          <a:p>
            <a:pPr marL="0" indent="0">
              <a:buNone/>
            </a:pPr>
            <a:endParaRPr lang="tr-TR" sz="2000" dirty="0"/>
          </a:p>
          <a:p>
            <a:endParaRPr lang="tr-TR" sz="2000"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xmlns="" val="15198848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5" name="Resim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0"/>
            <a:ext cx="8928992" cy="6858000"/>
          </a:xfrm>
          <a:prstGeom prst="rect">
            <a:avLst/>
          </a:prstGeom>
        </p:spPr>
      </p:pic>
    </p:spTree>
    <p:extLst>
      <p:ext uri="{BB962C8B-B14F-4D97-AF65-F5344CB8AC3E}">
        <p14:creationId xmlns:p14="http://schemas.microsoft.com/office/powerpoint/2010/main" xmlns="" val="38286816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055440" y="332656"/>
            <a:ext cx="7425873" cy="576064"/>
          </a:xfrm>
        </p:spPr>
        <p:txBody>
          <a:bodyPr>
            <a:normAutofit fontScale="90000"/>
          </a:bodyPr>
          <a:lstStyle/>
          <a:p>
            <a:r>
              <a:rPr lang="tr-TR" b="1" u="sng" dirty="0" smtClean="0"/>
              <a:t>Sayı;</a:t>
            </a:r>
            <a:r>
              <a:rPr lang="tr-TR" u="sng" dirty="0" smtClean="0"/>
              <a:t/>
            </a:r>
            <a:br>
              <a:rPr lang="tr-TR" u="sng" dirty="0" smtClean="0"/>
            </a:br>
            <a:endParaRPr lang="tr-TR" u="sng" dirty="0">
              <a:solidFill>
                <a:srgbClr val="00B050"/>
              </a:solidFill>
            </a:endParaRPr>
          </a:p>
        </p:txBody>
      </p:sp>
      <p:sp>
        <p:nvSpPr>
          <p:cNvPr id="2" name="İçerik Yer Tutucusu 1"/>
          <p:cNvSpPr>
            <a:spLocks noGrp="1"/>
          </p:cNvSpPr>
          <p:nvPr>
            <p:ph idx="1"/>
          </p:nvPr>
        </p:nvSpPr>
        <p:spPr>
          <a:xfrm>
            <a:off x="695400" y="980728"/>
            <a:ext cx="8784976" cy="5591544"/>
          </a:xfrm>
        </p:spPr>
        <p:txBody>
          <a:bodyPr>
            <a:normAutofit lnSpcReduction="10000"/>
          </a:bodyPr>
          <a:lstStyle/>
          <a:p>
            <a:pPr algn="just"/>
            <a:r>
              <a:rPr lang="tr-TR" b="1" dirty="0" smtClean="0"/>
              <a:t>MADDE </a:t>
            </a:r>
            <a:r>
              <a:rPr lang="tr-TR" b="1" dirty="0"/>
              <a:t>11</a:t>
            </a:r>
            <a:r>
              <a:rPr lang="tr-TR" dirty="0"/>
              <a:t>- (1) Belgelerde sayı bulunması zorunludur. “Sayı:” sırasıyla; </a:t>
            </a:r>
            <a:r>
              <a:rPr lang="tr-TR" i="1" dirty="0"/>
              <a:t>belgenin </a:t>
            </a:r>
            <a:r>
              <a:rPr lang="tr-TR" i="1" dirty="0">
                <a:effectLst>
                  <a:outerShdw blurRad="38100" dist="38100" dir="2700000" algn="tl">
                    <a:srgbClr val="000000">
                      <a:alpha val="43137"/>
                    </a:srgbClr>
                  </a:outerShdw>
                </a:effectLst>
              </a:rPr>
              <a:t>hazırlanma süreçlerini ifade eden elektronik ortam için “E”, zorunlu hâller için “Z” veya olağanüstü durumlar için “O” ibarelerinden uygun olanı</a:t>
            </a:r>
            <a:r>
              <a:rPr lang="tr-TR" dirty="0">
                <a:effectLst>
                  <a:outerShdw blurRad="38100" dist="38100" dir="2700000" algn="tl">
                    <a:srgbClr val="000000">
                      <a:alpha val="43137"/>
                    </a:srgbClr>
                  </a:outerShdw>
                </a:effectLst>
              </a:rPr>
              <a:t>, </a:t>
            </a:r>
            <a:r>
              <a:rPr lang="tr-TR" dirty="0" err="1">
                <a:effectLst>
                  <a:outerShdw blurRad="38100" dist="38100" dir="2700000" algn="tl">
                    <a:srgbClr val="000000">
                      <a:alpha val="43137"/>
                    </a:srgbClr>
                  </a:outerShdw>
                </a:effectLst>
              </a:rPr>
              <a:t>DETSİS’te</a:t>
            </a:r>
            <a:r>
              <a:rPr lang="tr-TR" dirty="0">
                <a:effectLst>
                  <a:outerShdw blurRad="38100" dist="38100" dir="2700000" algn="tl">
                    <a:srgbClr val="000000">
                      <a:alpha val="43137"/>
                    </a:srgbClr>
                  </a:outerShdw>
                </a:effectLst>
              </a:rPr>
              <a:t> belirtilen Türkiye Cumhuriyeti Devlet Teşkilatı Numarası, standart dosya planı kodu ile kayıt numarasından oluşur ve bunların arasına kısa çizgi işareti (-) konulur (</a:t>
            </a:r>
            <a:r>
              <a:rPr lang="tr-TR" u="sng" dirty="0">
                <a:effectLst>
                  <a:outerShdw blurRad="38100" dist="38100" dir="2700000" algn="tl">
                    <a:srgbClr val="000000">
                      <a:alpha val="43137"/>
                    </a:srgbClr>
                  </a:outerShdw>
                </a:effectLst>
                <a:hlinkClick r:id="" action="ppaction://hlinkfile"/>
              </a:rPr>
              <a:t>Örnek 3</a:t>
            </a:r>
            <a:r>
              <a:rPr lang="tr-TR" dirty="0">
                <a:effectLst>
                  <a:outerShdw blurRad="38100" dist="38100" dir="2700000" algn="tl">
                    <a:srgbClr val="000000">
                      <a:alpha val="43137"/>
                    </a:srgbClr>
                  </a:outerShdw>
                </a:effectLst>
              </a:rPr>
              <a:t>).</a:t>
            </a:r>
          </a:p>
          <a:p>
            <a:pPr algn="just"/>
            <a:r>
              <a:rPr lang="tr-TR" dirty="0">
                <a:effectLst>
                  <a:outerShdw blurRad="38100" dist="38100" dir="2700000" algn="tl">
                    <a:srgbClr val="000000">
                      <a:alpha val="43137"/>
                    </a:srgbClr>
                  </a:outerShdw>
                </a:effectLst>
              </a:rPr>
              <a:t>(2) “Sayı:” yan başlığı, başlığın son satırından itibaren iki satır boşluk bırakılarak ve yazı alanının solundan başlanarak yazılır (</a:t>
            </a:r>
            <a:r>
              <a:rPr lang="tr-TR" u="sng" dirty="0">
                <a:effectLst>
                  <a:outerShdw blurRad="38100" dist="38100" dir="2700000" algn="tl">
                    <a:srgbClr val="000000">
                      <a:alpha val="43137"/>
                    </a:srgbClr>
                  </a:outerShdw>
                </a:effectLst>
                <a:hlinkClick r:id="" action="ppaction://hlinkfile"/>
              </a:rPr>
              <a:t>Örnek 3</a:t>
            </a:r>
            <a:r>
              <a:rPr lang="tr-TR" dirty="0">
                <a:effectLst>
                  <a:outerShdw blurRad="38100" dist="38100" dir="2700000" algn="tl">
                    <a:srgbClr val="000000">
                      <a:alpha val="43137"/>
                    </a:srgbClr>
                  </a:outerShdw>
                </a:effectLst>
              </a:rPr>
              <a:t>). </a:t>
            </a:r>
            <a:r>
              <a:rPr lang="tr-TR" i="1" dirty="0">
                <a:effectLst>
                  <a:outerShdw blurRad="38100" dist="38100" dir="2700000" algn="tl">
                    <a:srgbClr val="000000">
                      <a:alpha val="43137"/>
                    </a:srgbClr>
                  </a:outerShdw>
                </a:effectLst>
              </a:rPr>
              <a:t>Kayıt numarası, belge hazırlanırken EBYS üzerinden alınır ve belge üzerinde gösterilir (Örnek: E-67915368-903.07.02-4752).</a:t>
            </a:r>
            <a:r>
              <a:rPr lang="tr-TR" dirty="0">
                <a:effectLst>
                  <a:outerShdw blurRad="38100" dist="38100" dir="2700000" algn="tl">
                    <a:srgbClr val="000000">
                      <a:alpha val="43137"/>
                    </a:srgbClr>
                  </a:outerShdw>
                </a:effectLst>
              </a:rPr>
              <a:t> </a:t>
            </a:r>
            <a:r>
              <a:rPr lang="tr-TR" i="1" dirty="0">
                <a:effectLst>
                  <a:outerShdw blurRad="38100" dist="38100" dir="2700000" algn="tl">
                    <a:srgbClr val="000000">
                      <a:alpha val="43137"/>
                    </a:srgbClr>
                  </a:outerShdw>
                </a:effectLst>
              </a:rPr>
              <a:t>Zorunlu hâllerde hazırlanan belgenin kayıt numarası, el yazısıyla imzalandıktan sonra EBYS veya kurumsal belge kayıt sistemi üzerinden alınır (Örnek: Z-67915368-804.02-4757). İdarece kullanılan EBYS veya kurumsal belge kayıt sistemi içerisinde her bir belgenin hazırlanma sürecine göre kayıt numarasının eşsiz olması zorunludur.</a:t>
            </a:r>
            <a:endParaRPr lang="tr-TR" dirty="0">
              <a:effectLst>
                <a:outerShdw blurRad="38100" dist="38100" dir="2700000" algn="tl">
                  <a:srgbClr val="000000">
                    <a:alpha val="43137"/>
                  </a:srgbClr>
                </a:outerShdw>
              </a:effectLst>
            </a:endParaRPr>
          </a:p>
          <a:p>
            <a:pPr algn="just"/>
            <a:r>
              <a:rPr lang="tr-TR" dirty="0">
                <a:effectLst>
                  <a:outerShdw blurRad="38100" dist="38100" dir="2700000" algn="tl">
                    <a:srgbClr val="000000">
                      <a:alpha val="43137"/>
                    </a:srgbClr>
                  </a:outerShdw>
                </a:effectLst>
              </a:rPr>
              <a:t>(3) </a:t>
            </a:r>
            <a:r>
              <a:rPr lang="tr-TR" i="1" dirty="0">
                <a:effectLst>
                  <a:outerShdw blurRad="38100" dist="38100" dir="2700000" algn="tl">
                    <a:srgbClr val="000000">
                      <a:alpha val="43137"/>
                    </a:srgbClr>
                  </a:outerShdw>
                </a:effectLst>
              </a:rPr>
              <a:t>Olağanüstü durumlarda belge, fiziksel ortam esaslarına uygun olarak hazırlanır ve belgeye yetkili birim tarafından kurumsal belge kayıt sisteminden kayıt numarası alınır (Örnek: O-67915368-952.02.05-10). </a:t>
            </a:r>
            <a:r>
              <a:rPr lang="tr-TR" i="1" dirty="0" err="1">
                <a:effectLst>
                  <a:outerShdw blurRad="38100" dist="38100" dir="2700000" algn="tl">
                    <a:srgbClr val="000000">
                      <a:alpha val="43137"/>
                    </a:srgbClr>
                  </a:outerShdw>
                </a:effectLst>
              </a:rPr>
              <a:t>EBYS’ye</a:t>
            </a:r>
            <a:r>
              <a:rPr lang="tr-TR" i="1" dirty="0">
                <a:effectLst>
                  <a:outerShdw blurRad="38100" dist="38100" dir="2700000" algn="tl">
                    <a:srgbClr val="000000">
                      <a:alpha val="43137"/>
                    </a:srgbClr>
                  </a:outerShdw>
                </a:effectLst>
              </a:rPr>
              <a:t> erişim sağlandığında ise belge ve </a:t>
            </a:r>
            <a:r>
              <a:rPr lang="tr-TR" i="1" dirty="0" err="1">
                <a:effectLst>
                  <a:outerShdw blurRad="38100" dist="38100" dir="2700000" algn="tl">
                    <a:srgbClr val="000000">
                      <a:alpha val="43137"/>
                    </a:srgbClr>
                  </a:outerShdw>
                </a:effectLst>
              </a:rPr>
              <a:t>üstveri</a:t>
            </a:r>
            <a:r>
              <a:rPr lang="tr-TR" i="1" dirty="0">
                <a:effectLst>
                  <a:outerShdw blurRad="38100" dist="38100" dir="2700000" algn="tl">
                    <a:srgbClr val="000000">
                      <a:alpha val="43137"/>
                    </a:srgbClr>
                  </a:outerShdw>
                </a:effectLst>
              </a:rPr>
              <a:t> bilgileri </a:t>
            </a:r>
            <a:r>
              <a:rPr lang="tr-TR" i="1" dirty="0" err="1">
                <a:effectLst>
                  <a:outerShdw blurRad="38100" dist="38100" dir="2700000" algn="tl">
                    <a:srgbClr val="000000">
                      <a:alpha val="43137"/>
                    </a:srgbClr>
                  </a:outerShdw>
                </a:effectLst>
              </a:rPr>
              <a:t>EBYS’ye</a:t>
            </a:r>
            <a:r>
              <a:rPr lang="tr-TR" i="1" dirty="0">
                <a:effectLst>
                  <a:outerShdw blurRad="38100" dist="38100" dir="2700000" algn="tl">
                    <a:srgbClr val="000000">
                      <a:alpha val="43137"/>
                    </a:srgbClr>
                  </a:outerShdw>
                </a:effectLst>
              </a:rPr>
              <a:t> kaydedilir.</a:t>
            </a:r>
            <a:endParaRPr lang="tr-TR" dirty="0">
              <a:effectLst>
                <a:outerShdw blurRad="38100" dist="38100" dir="2700000" algn="tl">
                  <a:srgbClr val="000000">
                    <a:alpha val="43137"/>
                  </a:srgbClr>
                </a:outerShdw>
              </a:effectLst>
            </a:endParaRPr>
          </a:p>
          <a:p>
            <a:r>
              <a:rPr lang="tr-TR" i="1" dirty="0">
                <a:effectLst>
                  <a:outerShdw blurRad="38100" dist="38100" dir="2700000" algn="tl">
                    <a:srgbClr val="000000">
                      <a:alpha val="43137"/>
                    </a:srgbClr>
                  </a:outerShdw>
                </a:effectLst>
              </a:rPr>
              <a:t> </a:t>
            </a:r>
            <a:endParaRPr lang="tr-TR" dirty="0">
              <a:effectLst>
                <a:outerShdw blurRad="38100" dist="38100" dir="2700000" algn="tl">
                  <a:srgbClr val="000000">
                    <a:alpha val="43137"/>
                  </a:srgbClr>
                </a:outerShdw>
              </a:effectLst>
            </a:endParaRPr>
          </a:p>
          <a:p>
            <a:pPr algn="just"/>
            <a:endParaRPr lang="tr-TR" dirty="0"/>
          </a:p>
        </p:txBody>
      </p:sp>
    </p:spTree>
    <p:extLst>
      <p:ext uri="{BB962C8B-B14F-4D97-AF65-F5344CB8AC3E}">
        <p14:creationId xmlns:p14="http://schemas.microsoft.com/office/powerpoint/2010/main" xmlns="" val="1935301660"/>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5" name="Resim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51384" y="0"/>
            <a:ext cx="8712968" cy="6858000"/>
          </a:xfrm>
          <a:prstGeom prst="rect">
            <a:avLst/>
          </a:prstGeom>
        </p:spPr>
      </p:pic>
    </p:spTree>
    <p:extLst>
      <p:ext uri="{BB962C8B-B14F-4D97-AF65-F5344CB8AC3E}">
        <p14:creationId xmlns:p14="http://schemas.microsoft.com/office/powerpoint/2010/main" xmlns="" val="6841406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343472" y="476672"/>
            <a:ext cx="7137841" cy="576064"/>
          </a:xfrm>
        </p:spPr>
        <p:txBody>
          <a:bodyPr>
            <a:normAutofit fontScale="90000"/>
          </a:bodyPr>
          <a:lstStyle/>
          <a:p>
            <a:r>
              <a:rPr lang="tr-TR" b="1" u="sng" dirty="0" smtClean="0"/>
              <a:t>Tarih</a:t>
            </a:r>
            <a:r>
              <a:rPr lang="tr-TR" u="sng" dirty="0" smtClean="0"/>
              <a:t>;</a:t>
            </a:r>
            <a:endParaRPr lang="tr-TR" u="sng" dirty="0">
              <a:solidFill>
                <a:srgbClr val="00B050"/>
              </a:solidFill>
            </a:endParaRPr>
          </a:p>
        </p:txBody>
      </p:sp>
      <p:sp>
        <p:nvSpPr>
          <p:cNvPr id="2" name="İçerik Yer Tutucusu 1"/>
          <p:cNvSpPr>
            <a:spLocks noGrp="1"/>
          </p:cNvSpPr>
          <p:nvPr>
            <p:ph idx="1"/>
          </p:nvPr>
        </p:nvSpPr>
        <p:spPr>
          <a:xfrm>
            <a:off x="839416" y="1124744"/>
            <a:ext cx="8568952" cy="5447528"/>
          </a:xfrm>
        </p:spPr>
        <p:txBody>
          <a:bodyPr>
            <a:normAutofit lnSpcReduction="10000"/>
          </a:bodyPr>
          <a:lstStyle/>
          <a:p>
            <a:pPr algn="just"/>
            <a:r>
              <a:rPr lang="tr-TR" sz="2000" b="1" dirty="0" smtClean="0">
                <a:effectLst>
                  <a:outerShdw blurRad="38100" dist="38100" dir="2700000" algn="tl">
                    <a:srgbClr val="000000">
                      <a:alpha val="43137"/>
                    </a:srgbClr>
                  </a:outerShdw>
                </a:effectLst>
              </a:rPr>
              <a:t>MADDE </a:t>
            </a:r>
            <a:r>
              <a:rPr lang="tr-TR" sz="2000" b="1" dirty="0">
                <a:effectLst>
                  <a:outerShdw blurRad="38100" dist="38100" dir="2700000" algn="tl">
                    <a:srgbClr val="000000">
                      <a:alpha val="43137"/>
                    </a:srgbClr>
                  </a:outerShdw>
                </a:effectLst>
              </a:rPr>
              <a:t>12</a:t>
            </a:r>
            <a:r>
              <a:rPr lang="tr-TR" sz="2000" dirty="0">
                <a:effectLst>
                  <a:outerShdw blurRad="38100" dist="38100" dir="2700000" algn="tl">
                    <a:srgbClr val="000000">
                      <a:alpha val="43137"/>
                    </a:srgbClr>
                  </a:outerShdw>
                </a:effectLst>
              </a:rPr>
              <a:t>- </a:t>
            </a:r>
            <a:r>
              <a:rPr lang="tr-TR" sz="2000" i="1" dirty="0">
                <a:effectLst>
                  <a:outerShdw blurRad="38100" dist="38100" dir="2700000" algn="tl">
                    <a:srgbClr val="000000">
                      <a:alpha val="43137"/>
                    </a:srgbClr>
                  </a:outerShdw>
                </a:effectLst>
              </a:rPr>
              <a:t>(1) Tarih; sayı ile aynı satırda olmak üzere yazı alanının en sağında gün, ay, yıl olarak rakamla ve aralarına nokta işareti “.” konularak yazılır (</a:t>
            </a:r>
            <a:r>
              <a:rPr lang="tr-TR" sz="2000" i="1" dirty="0">
                <a:effectLst>
                  <a:outerShdw blurRad="38100" dist="38100" dir="2700000" algn="tl">
                    <a:srgbClr val="000000">
                      <a:alpha val="43137"/>
                    </a:srgbClr>
                  </a:outerShdw>
                </a:effectLst>
                <a:hlinkClick r:id="" action="ppaction://hlinkfile"/>
              </a:rPr>
              <a:t>Örnek 3</a:t>
            </a:r>
            <a:r>
              <a:rPr lang="tr-TR" sz="2000" i="1" dirty="0">
                <a:effectLst>
                  <a:outerShdw blurRad="38100" dist="38100" dir="2700000" algn="tl">
                    <a:srgbClr val="000000">
                      <a:alpha val="43137"/>
                    </a:srgbClr>
                  </a:outerShdw>
                </a:effectLst>
              </a:rPr>
              <a:t>). Gün ve ay iki haneli, yıl ise dört haneli olarak düzenlenir (Örnek: 01.09.2019). Ay adları, harfle de yazılabilir. Bu durumda gün, ay ve yıl arasına herhangi bir işaret konulmaz (Örnek: 10 Ekim 2019).</a:t>
            </a:r>
            <a:endParaRPr lang="tr-TR" sz="2000" dirty="0">
              <a:effectLst>
                <a:outerShdw blurRad="38100" dist="38100" dir="2700000" algn="tl">
                  <a:srgbClr val="000000">
                    <a:alpha val="43137"/>
                  </a:srgbClr>
                </a:outerShdw>
              </a:effectLst>
            </a:endParaRPr>
          </a:p>
          <a:p>
            <a:pPr algn="just"/>
            <a:r>
              <a:rPr lang="tr-TR" sz="2000" i="1" dirty="0">
                <a:effectLst>
                  <a:outerShdw blurRad="38100" dist="38100" dir="2700000" algn="tl">
                    <a:srgbClr val="000000">
                      <a:alpha val="43137"/>
                    </a:srgbClr>
                  </a:outerShdw>
                </a:effectLst>
              </a:rPr>
              <a:t>(2) Belgenin en son yetkili tarafından güvenli elektronik imza ile imzalandığı zamanı gösteren zaman damgasındaki tarih bilgisi, belge tarihi olarak esas alınır ve tarih bilgisi </a:t>
            </a:r>
            <a:r>
              <a:rPr lang="tr-TR" sz="2000" i="1" dirty="0" err="1">
                <a:effectLst>
                  <a:outerShdw blurRad="38100" dist="38100" dir="2700000" algn="tl">
                    <a:srgbClr val="000000">
                      <a:alpha val="43137"/>
                    </a:srgbClr>
                  </a:outerShdw>
                </a:effectLst>
              </a:rPr>
              <a:t>üstveri</a:t>
            </a:r>
            <a:r>
              <a:rPr lang="tr-TR" sz="2000" i="1" dirty="0">
                <a:effectLst>
                  <a:outerShdw blurRad="38100" dist="38100" dir="2700000" algn="tl">
                    <a:srgbClr val="000000">
                      <a:alpha val="43137"/>
                    </a:srgbClr>
                  </a:outerShdw>
                </a:effectLst>
              </a:rPr>
              <a:t> alanında yer alır. Elektronik ortamdaki belgede, birinci fıkrada belirtilen alanda tarih bilgisine belge görüntüsünde yer verilir.</a:t>
            </a:r>
            <a:endParaRPr lang="tr-TR" sz="2000" dirty="0">
              <a:effectLst>
                <a:outerShdw blurRad="38100" dist="38100" dir="2700000" algn="tl">
                  <a:srgbClr val="000000">
                    <a:alpha val="43137"/>
                  </a:srgbClr>
                </a:outerShdw>
              </a:effectLst>
            </a:endParaRPr>
          </a:p>
          <a:p>
            <a:pPr algn="just"/>
            <a:r>
              <a:rPr lang="tr-TR" sz="2000" i="1" dirty="0">
                <a:effectLst>
                  <a:outerShdw blurRad="38100" dist="38100" dir="2700000" algn="tl">
                    <a:srgbClr val="000000">
                      <a:alpha val="43137"/>
                    </a:srgbClr>
                  </a:outerShdw>
                </a:effectLst>
              </a:rPr>
              <a:t>(3) Zorunlu hâllerde veya olağanüstü durumlarda hazırlanan belgede tarih, belgenin imzalandığı zamanı belirtir ve belge imzalandığı tarihte kayıt altına alınır. </a:t>
            </a:r>
            <a:endParaRPr lang="tr-TR" sz="2000" dirty="0">
              <a:effectLst>
                <a:outerShdw blurRad="38100" dist="38100" dir="2700000" algn="tl">
                  <a:srgbClr val="000000">
                    <a:alpha val="43137"/>
                  </a:srgbClr>
                </a:outerShdw>
              </a:effectLst>
            </a:endParaRPr>
          </a:p>
          <a:p>
            <a:pPr algn="just"/>
            <a:r>
              <a:rPr lang="tr-TR" sz="2000" i="1" dirty="0">
                <a:effectLst>
                  <a:outerShdw blurRad="38100" dist="38100" dir="2700000" algn="tl">
                    <a:srgbClr val="000000">
                      <a:alpha val="43137"/>
                    </a:srgbClr>
                  </a:outerShdw>
                </a:effectLst>
              </a:rPr>
              <a:t>(4) Tutanak, rapor, tebliğ-tebellüğ belgesi ve benzeri belgelerde tarih, metnin bitiminde yer alabilir.</a:t>
            </a:r>
            <a:endParaRPr lang="tr-TR" sz="2000" dirty="0">
              <a:effectLst>
                <a:outerShdw blurRad="38100" dist="38100" dir="2700000" algn="tl">
                  <a:srgbClr val="000000">
                    <a:alpha val="43137"/>
                  </a:srgbClr>
                </a:outerShdw>
              </a:effectLst>
            </a:endParaRPr>
          </a:p>
          <a:p>
            <a:r>
              <a:rPr lang="tr-TR" sz="2000" i="1" dirty="0">
                <a:effectLst>
                  <a:outerShdw blurRad="38100" dist="38100" dir="2700000" algn="tl">
                    <a:srgbClr val="000000">
                      <a:alpha val="43137"/>
                    </a:srgbClr>
                  </a:outerShdw>
                </a:effectLst>
              </a:rPr>
              <a:t> </a:t>
            </a:r>
            <a:endParaRPr lang="tr-TR" sz="2000" dirty="0">
              <a:effectLst>
                <a:outerShdw blurRad="38100" dist="38100" dir="2700000" algn="tl">
                  <a:srgbClr val="000000">
                    <a:alpha val="43137"/>
                  </a:srgbClr>
                </a:outerShdw>
              </a:effectLst>
            </a:endParaRPr>
          </a:p>
          <a:p>
            <a:endParaRPr lang="tr-TR" dirty="0"/>
          </a:p>
        </p:txBody>
      </p:sp>
    </p:spTree>
    <p:extLst>
      <p:ext uri="{BB962C8B-B14F-4D97-AF65-F5344CB8AC3E}">
        <p14:creationId xmlns:p14="http://schemas.microsoft.com/office/powerpoint/2010/main" xmlns="" val="1122276608"/>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839416" y="260648"/>
            <a:ext cx="8712969" cy="720080"/>
          </a:xfrm>
        </p:spPr>
        <p:txBody>
          <a:bodyPr>
            <a:normAutofit fontScale="90000"/>
          </a:bodyPr>
          <a:lstStyle/>
          <a:p>
            <a:r>
              <a:rPr lang="tr-TR" b="1" u="sng" dirty="0" smtClean="0">
                <a:solidFill>
                  <a:srgbClr val="FF0000"/>
                </a:solidFill>
              </a:rPr>
              <a:t>Konu;</a:t>
            </a:r>
            <a:r>
              <a:rPr lang="tr-TR" dirty="0" smtClean="0">
                <a:solidFill>
                  <a:srgbClr val="FF0000"/>
                </a:solidFill>
              </a:rPr>
              <a:t/>
            </a:r>
            <a:br>
              <a:rPr lang="tr-TR" dirty="0" smtClean="0">
                <a:solidFill>
                  <a:srgbClr val="FF0000"/>
                </a:solidFill>
              </a:rPr>
            </a:br>
            <a:endParaRPr lang="tr-TR" dirty="0">
              <a:solidFill>
                <a:srgbClr val="FF0000"/>
              </a:solidFill>
            </a:endParaRPr>
          </a:p>
        </p:txBody>
      </p:sp>
      <p:sp>
        <p:nvSpPr>
          <p:cNvPr id="2" name="İçerik Yer Tutucusu 1"/>
          <p:cNvSpPr>
            <a:spLocks noGrp="1"/>
          </p:cNvSpPr>
          <p:nvPr>
            <p:ph idx="1"/>
          </p:nvPr>
        </p:nvSpPr>
        <p:spPr>
          <a:xfrm>
            <a:off x="479376" y="980728"/>
            <a:ext cx="8928992" cy="5472608"/>
          </a:xfrm>
        </p:spPr>
        <p:txBody>
          <a:bodyPr>
            <a:normAutofit/>
          </a:bodyPr>
          <a:lstStyle/>
          <a:p>
            <a:pPr algn="just"/>
            <a:r>
              <a:rPr lang="tr-TR" sz="2400" b="1" dirty="0"/>
              <a:t>MADDE 13</a:t>
            </a:r>
            <a:r>
              <a:rPr lang="tr-TR" sz="2400" dirty="0"/>
              <a:t>- (1) “Konu:” yan başlığı, “Sayı:” yan başlığının bir alt satırına yazılır. Belgenin konusu, yazı alanının dikey orta hizasını geçmeyecek biçimde kelimelerin baş harfleri büyük olarak ve sonuna herhangi bir noktalama işareti konulmaksızın yazılır     (</a:t>
            </a:r>
            <a:r>
              <a:rPr lang="tr-TR" sz="2400" u="sng" dirty="0">
                <a:hlinkClick r:id="" action="ppaction://hlinkfile"/>
              </a:rPr>
              <a:t>Örnek 3</a:t>
            </a:r>
            <a:r>
              <a:rPr lang="tr-TR" sz="2400" dirty="0"/>
              <a:t>). Konu, bir satırı geçerse ikinci </a:t>
            </a:r>
            <a:r>
              <a:rPr lang="tr-TR" sz="2400" i="1" dirty="0"/>
              <a:t>ve devamındaki satırlar</a:t>
            </a:r>
            <a:r>
              <a:rPr lang="tr-TR" sz="2400" dirty="0"/>
              <a:t> “Konu:” yan başlığının altı boş bırakılarak yazılır.</a:t>
            </a:r>
          </a:p>
          <a:p>
            <a:pPr algn="just"/>
            <a:r>
              <a:rPr lang="tr-TR" sz="2400" i="1" dirty="0"/>
              <a:t>(2) Konu, belgenin içeriği hakkında kısa ve öz bilgi barındırır (</a:t>
            </a:r>
            <a:r>
              <a:rPr lang="tr-TR" sz="2400" i="1" dirty="0">
                <a:hlinkClick r:id="" action="ppaction://hlinkfile"/>
              </a:rPr>
              <a:t>Örnek 3</a:t>
            </a:r>
            <a:r>
              <a:rPr lang="tr-TR" sz="2400" i="1" dirty="0"/>
              <a:t>).</a:t>
            </a:r>
            <a:endParaRPr lang="tr-TR" sz="2400" dirty="0"/>
          </a:p>
          <a:p>
            <a:pPr algn="just"/>
            <a:endParaRPr lang="tr-TR" sz="2400" dirty="0"/>
          </a:p>
        </p:txBody>
      </p:sp>
    </p:spTree>
    <p:extLst>
      <p:ext uri="{BB962C8B-B14F-4D97-AF65-F5344CB8AC3E}">
        <p14:creationId xmlns:p14="http://schemas.microsoft.com/office/powerpoint/2010/main" xmlns="" val="607541989"/>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5" name="Resim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xmlns="" val="21396557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440" y="332656"/>
            <a:ext cx="8208912" cy="576064"/>
          </a:xfrm>
        </p:spPr>
        <p:txBody>
          <a:bodyPr>
            <a:noAutofit/>
          </a:bodyPr>
          <a:lstStyle/>
          <a:p>
            <a:r>
              <a:rPr lang="tr-TR" sz="2800" b="1" u="sng" dirty="0">
                <a:solidFill>
                  <a:srgbClr val="FF0000"/>
                </a:solidFill>
              </a:rPr>
              <a:t>Muhatap;</a:t>
            </a:r>
            <a:r>
              <a:rPr lang="tr-TR" sz="2800" u="sng" dirty="0">
                <a:solidFill>
                  <a:srgbClr val="FF0000"/>
                </a:solidFill>
              </a:rPr>
              <a:t/>
            </a:r>
            <a:br>
              <a:rPr lang="tr-TR" sz="2800" u="sng" dirty="0">
                <a:solidFill>
                  <a:srgbClr val="FF0000"/>
                </a:solidFill>
              </a:rPr>
            </a:br>
            <a:endParaRPr lang="tr-TR" sz="2800" u="sng" dirty="0">
              <a:solidFill>
                <a:srgbClr val="FF0000"/>
              </a:solidFill>
            </a:endParaRPr>
          </a:p>
        </p:txBody>
      </p:sp>
      <p:sp>
        <p:nvSpPr>
          <p:cNvPr id="3" name="Content Placeholder 2"/>
          <p:cNvSpPr>
            <a:spLocks noGrp="1"/>
          </p:cNvSpPr>
          <p:nvPr>
            <p:ph idx="1"/>
          </p:nvPr>
        </p:nvSpPr>
        <p:spPr>
          <a:xfrm>
            <a:off x="695400" y="1196752"/>
            <a:ext cx="9001000" cy="5472608"/>
          </a:xfrm>
        </p:spPr>
        <p:txBody>
          <a:bodyPr>
            <a:noAutofit/>
          </a:bodyPr>
          <a:lstStyle/>
          <a:p>
            <a:pPr algn="just"/>
            <a:r>
              <a:rPr lang="tr-TR" b="1" dirty="0" smtClean="0">
                <a:effectLst>
                  <a:outerShdw blurRad="38100" dist="38100" dir="2700000" algn="tl">
                    <a:srgbClr val="000000">
                      <a:alpha val="43137"/>
                    </a:srgbClr>
                  </a:outerShdw>
                </a:effectLst>
              </a:rPr>
              <a:t>MADDE </a:t>
            </a:r>
            <a:r>
              <a:rPr lang="tr-TR" b="1" dirty="0">
                <a:effectLst>
                  <a:outerShdw blurRad="38100" dist="38100" dir="2700000" algn="tl">
                    <a:srgbClr val="000000">
                      <a:alpha val="43137"/>
                    </a:srgbClr>
                  </a:outerShdw>
                </a:effectLst>
              </a:rPr>
              <a:t>14</a:t>
            </a:r>
            <a:r>
              <a:rPr lang="tr-TR" dirty="0">
                <a:effectLst>
                  <a:outerShdw blurRad="38100" dist="38100" dir="2700000" algn="tl">
                    <a:srgbClr val="000000">
                      <a:alpha val="43137"/>
                    </a:srgbClr>
                  </a:outerShdw>
                </a:effectLst>
              </a:rPr>
              <a:t>- (1) Muhatap, belgenin gönderildiği idareyi veya kişiyi belirtir. Bu </a:t>
            </a:r>
            <a:r>
              <a:rPr lang="tr-TR" sz="2000" dirty="0">
                <a:effectLst>
                  <a:outerShdw blurRad="38100" dist="38100" dir="2700000" algn="tl">
                    <a:srgbClr val="000000">
                      <a:alpha val="43137"/>
                    </a:srgbClr>
                  </a:outerShdw>
                </a:effectLst>
              </a:rPr>
              <a:t>bölüm konunun son satırından itibaren, iki satır boşluk bırakılarak ve sayfa ortalanarak yazılır.</a:t>
            </a:r>
          </a:p>
          <a:p>
            <a:pPr algn="just"/>
            <a:r>
              <a:rPr lang="tr-TR" sz="2000" dirty="0">
                <a:effectLst>
                  <a:outerShdw blurRad="38100" dist="38100" dir="2700000" algn="tl">
                    <a:srgbClr val="000000">
                      <a:alpha val="43137"/>
                    </a:srgbClr>
                  </a:outerShdw>
                </a:effectLst>
              </a:rPr>
              <a:t>(2) Muhatabın idare </a:t>
            </a:r>
            <a:r>
              <a:rPr lang="tr-TR" sz="2000" i="1" dirty="0">
                <a:effectLst>
                  <a:outerShdw blurRad="38100" dist="38100" dir="2700000" algn="tl">
                    <a:srgbClr val="000000">
                      <a:alpha val="43137"/>
                    </a:srgbClr>
                  </a:outerShdw>
                </a:effectLst>
              </a:rPr>
              <a:t>veya</a:t>
            </a:r>
            <a:r>
              <a:rPr lang="tr-TR" sz="2000" dirty="0">
                <a:effectLst>
                  <a:outerShdw blurRad="38100" dist="38100" dir="2700000" algn="tl">
                    <a:srgbClr val="000000">
                      <a:alpha val="43137"/>
                    </a:srgbClr>
                  </a:outerShdw>
                </a:effectLst>
              </a:rPr>
              <a:t> özel hukuk tüzel kişisi olması durumunda, adı büyük harflerle </a:t>
            </a:r>
            <a:r>
              <a:rPr lang="tr-TR" sz="2000" i="1" dirty="0">
                <a:effectLst>
                  <a:outerShdw blurRad="38100" dist="38100" dir="2700000" algn="tl">
                    <a:srgbClr val="000000">
                      <a:alpha val="43137"/>
                    </a:srgbClr>
                  </a:outerShdw>
                </a:effectLst>
              </a:rPr>
              <a:t>ve sonuna yönelme hâl eklerinden uygun olanı getirilerek</a:t>
            </a:r>
            <a:r>
              <a:rPr lang="tr-TR" sz="2000" dirty="0">
                <a:effectLst>
                  <a:outerShdw blurRad="38100" dist="38100" dir="2700000" algn="tl">
                    <a:srgbClr val="000000">
                      <a:alpha val="43137"/>
                    </a:srgbClr>
                  </a:outerShdw>
                </a:effectLst>
              </a:rPr>
              <a:t> yazılır. Muhatap idarenin adının yazımında </a:t>
            </a:r>
            <a:r>
              <a:rPr lang="tr-TR" sz="2000" dirty="0" err="1">
                <a:effectLst>
                  <a:outerShdw blurRad="38100" dist="38100" dir="2700000" algn="tl">
                    <a:srgbClr val="000000">
                      <a:alpha val="43137"/>
                    </a:srgbClr>
                  </a:outerShdw>
                </a:effectLst>
              </a:rPr>
              <a:t>DETSİS’te</a:t>
            </a:r>
            <a:r>
              <a:rPr lang="tr-TR" sz="2000" dirty="0">
                <a:effectLst>
                  <a:outerShdw blurRad="38100" dist="38100" dir="2700000" algn="tl">
                    <a:srgbClr val="000000">
                      <a:alpha val="43137"/>
                    </a:srgbClr>
                  </a:outerShdw>
                </a:effectLst>
              </a:rPr>
              <a:t> yer alan kayıtlar esas alınır. İhtiyaç duyulması hâlinde muhataba ilişkin birim adı bilgileri parantez içinde ilk harfleri büyük diğerleri küçük harflerle bir alt satıra yazılır </a:t>
            </a:r>
            <a:r>
              <a:rPr lang="tr-TR" sz="2000" i="1" dirty="0">
                <a:effectLst>
                  <a:outerShdw blurRad="38100" dist="38100" dir="2700000" algn="tl">
                    <a:srgbClr val="000000">
                      <a:alpha val="43137"/>
                    </a:srgbClr>
                  </a:outerShdw>
                </a:effectLst>
              </a:rPr>
              <a:t>(</a:t>
            </a:r>
            <a:r>
              <a:rPr lang="tr-TR" sz="2000" i="1" dirty="0">
                <a:effectLst>
                  <a:outerShdw blurRad="38100" dist="38100" dir="2700000" algn="tl">
                    <a:srgbClr val="000000">
                      <a:alpha val="43137"/>
                    </a:srgbClr>
                  </a:outerShdw>
                </a:effectLst>
                <a:hlinkClick r:id="" action="ppaction://hlinkfile"/>
              </a:rPr>
              <a:t>Örnek 4</a:t>
            </a:r>
            <a:r>
              <a:rPr lang="tr-TR" sz="2000" i="1" dirty="0">
                <a:effectLst>
                  <a:outerShdw blurRad="38100" dist="38100" dir="2700000" algn="tl">
                    <a:srgbClr val="000000">
                      <a:alpha val="43137"/>
                    </a:srgbClr>
                  </a:outerShdw>
                </a:effectLst>
              </a:rPr>
              <a:t>)</a:t>
            </a:r>
            <a:r>
              <a:rPr lang="tr-TR" sz="2000" dirty="0">
                <a:effectLst>
                  <a:outerShdw blurRad="38100" dist="38100" dir="2700000" algn="tl">
                    <a:srgbClr val="000000">
                      <a:alpha val="43137"/>
                    </a:srgbClr>
                  </a:outerShdw>
                </a:effectLst>
              </a:rPr>
              <a:t>. </a:t>
            </a:r>
            <a:r>
              <a:rPr lang="tr-TR" sz="2000" i="1" dirty="0">
                <a:effectLst>
                  <a:outerShdw blurRad="38100" dist="38100" dir="2700000" algn="tl">
                    <a:srgbClr val="000000">
                      <a:alpha val="43137"/>
                    </a:srgbClr>
                  </a:outerShdw>
                </a:effectLst>
              </a:rPr>
              <a:t>Cumhurbaşkanı Yardımcısı’nın</a:t>
            </a:r>
            <a:r>
              <a:rPr lang="tr-TR" sz="2000" dirty="0">
                <a:effectLst>
                  <a:outerShdw blurRad="38100" dist="38100" dir="2700000" algn="tl">
                    <a:srgbClr val="000000">
                      <a:alpha val="43137"/>
                    </a:srgbClr>
                  </a:outerShdw>
                </a:effectLst>
              </a:rPr>
              <a:t> muhatap </a:t>
            </a:r>
            <a:r>
              <a:rPr lang="tr-TR" sz="2000" i="1" dirty="0">
                <a:effectLst>
                  <a:outerShdw blurRad="38100" dist="38100" dir="2700000" algn="tl">
                    <a:srgbClr val="000000">
                      <a:alpha val="43137"/>
                    </a:srgbClr>
                  </a:outerShdw>
                </a:effectLst>
              </a:rPr>
              <a:t>olduğu</a:t>
            </a:r>
            <a:r>
              <a:rPr lang="tr-TR" sz="2000" dirty="0">
                <a:effectLst>
                  <a:outerShdw blurRad="38100" dist="38100" dir="2700000" algn="tl">
                    <a:srgbClr val="000000">
                      <a:alpha val="43137"/>
                    </a:srgbClr>
                  </a:outerShdw>
                </a:effectLst>
              </a:rPr>
              <a:t> belgelerde “</a:t>
            </a:r>
            <a:r>
              <a:rPr lang="tr-TR" sz="2000" i="1" dirty="0">
                <a:effectLst>
                  <a:outerShdw blurRad="38100" dist="38100" dir="2700000" algn="tl">
                    <a:srgbClr val="000000">
                      <a:alpha val="43137"/>
                    </a:srgbClr>
                  </a:outerShdw>
                </a:effectLst>
              </a:rPr>
              <a:t>CUMHURBAŞKANI YARDIMCISINA</a:t>
            </a:r>
            <a:r>
              <a:rPr lang="tr-TR" sz="2000" dirty="0">
                <a:effectLst>
                  <a:outerShdw blurRad="38100" dist="38100" dir="2700000" algn="tl">
                    <a:srgbClr val="000000">
                      <a:alpha val="43137"/>
                    </a:srgbClr>
                  </a:outerShdw>
                </a:effectLst>
              </a:rPr>
              <a:t>” ibaresi yazılır </a:t>
            </a:r>
            <a:r>
              <a:rPr lang="tr-TR" sz="2000" i="1" dirty="0">
                <a:effectLst>
                  <a:outerShdw blurRad="38100" dist="38100" dir="2700000" algn="tl">
                    <a:srgbClr val="000000">
                      <a:alpha val="43137"/>
                    </a:srgbClr>
                  </a:outerShdw>
                </a:effectLst>
              </a:rPr>
              <a:t>(</a:t>
            </a:r>
            <a:r>
              <a:rPr lang="tr-TR" sz="2000" i="1" dirty="0">
                <a:effectLst>
                  <a:outerShdw blurRad="38100" dist="38100" dir="2700000" algn="tl">
                    <a:srgbClr val="000000">
                      <a:alpha val="43137"/>
                    </a:srgbClr>
                  </a:outerShdw>
                </a:effectLst>
                <a:hlinkClick r:id="" action="ppaction://hlinkfile"/>
              </a:rPr>
              <a:t>Örnek 4</a:t>
            </a:r>
            <a:r>
              <a:rPr lang="tr-TR" sz="2000" i="1" dirty="0">
                <a:effectLst>
                  <a:outerShdw blurRad="38100" dist="38100" dir="2700000" algn="tl">
                    <a:srgbClr val="000000">
                      <a:alpha val="43137"/>
                    </a:srgbClr>
                  </a:outerShdw>
                </a:effectLst>
              </a:rPr>
              <a:t>).</a:t>
            </a:r>
            <a:r>
              <a:rPr lang="tr-TR" sz="2000" dirty="0">
                <a:effectLst>
                  <a:outerShdw blurRad="38100" dist="38100" dir="2700000" algn="tl">
                    <a:srgbClr val="000000">
                      <a:alpha val="43137"/>
                    </a:srgbClr>
                  </a:outerShdw>
                </a:effectLst>
              </a:rPr>
              <a:t> </a:t>
            </a:r>
            <a:r>
              <a:rPr lang="tr-TR" sz="2000" i="1" dirty="0">
                <a:effectLst>
                  <a:outerShdw blurRad="38100" dist="38100" dir="2700000" algn="tl">
                    <a:srgbClr val="000000">
                      <a:alpha val="43137"/>
                    </a:srgbClr>
                  </a:outerShdw>
                </a:effectLst>
              </a:rPr>
              <a:t>Cumhurbaşkanı Yardımcısı’nın birden fazla olması hâlinde ilk satıra “CUMHURBAŞKANI YARDIMCISINA” ibaresi, </a:t>
            </a:r>
            <a:r>
              <a:rPr lang="tr-TR" sz="2000" dirty="0">
                <a:effectLst>
                  <a:outerShdw blurRad="38100" dist="38100" dir="2700000" algn="tl">
                    <a:srgbClr val="000000">
                      <a:alpha val="43137"/>
                    </a:srgbClr>
                  </a:outerShdw>
                </a:effectLst>
              </a:rPr>
              <a:t>bir alt satıra ise parantez içinde “Sayın” ibaresinden sonra </a:t>
            </a:r>
            <a:r>
              <a:rPr lang="tr-TR" sz="2000" i="1" dirty="0">
                <a:effectLst>
                  <a:outerShdw blurRad="38100" dist="38100" dir="2700000" algn="tl">
                    <a:srgbClr val="000000">
                      <a:alpha val="43137"/>
                    </a:srgbClr>
                  </a:outerShdw>
                </a:effectLst>
              </a:rPr>
              <a:t>Cumhurbaşkanı Yardımcısı’nın</a:t>
            </a:r>
            <a:r>
              <a:rPr lang="tr-TR" sz="2000" dirty="0">
                <a:effectLst>
                  <a:outerShdw blurRad="38100" dist="38100" dir="2700000" algn="tl">
                    <a:srgbClr val="000000">
                      <a:alpha val="43137"/>
                    </a:srgbClr>
                  </a:outerShdw>
                </a:effectLst>
              </a:rPr>
              <a:t> adı i</a:t>
            </a:r>
            <a:r>
              <a:rPr lang="tr-TR" sz="2000" dirty="0"/>
              <a:t>lk harfi büyük diğerleri küçük, soyadı ise büyük harflerle yazılır (</a:t>
            </a:r>
            <a:r>
              <a:rPr lang="tr-TR" sz="2000" u="sng" dirty="0">
                <a:hlinkClick r:id="" action="ppaction://hlinkfile"/>
              </a:rPr>
              <a:t>Örnek 4</a:t>
            </a:r>
            <a:r>
              <a:rPr lang="tr-TR" sz="2000" dirty="0"/>
              <a:t>). </a:t>
            </a:r>
          </a:p>
          <a:p>
            <a:endParaRPr lang="tr-TR" sz="2000" dirty="0"/>
          </a:p>
        </p:txBody>
      </p:sp>
    </p:spTree>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464" y="620688"/>
            <a:ext cx="7209849" cy="576064"/>
          </a:xfrm>
        </p:spPr>
        <p:txBody>
          <a:bodyPr>
            <a:normAutofit fontScale="90000"/>
          </a:bodyPr>
          <a:lstStyle/>
          <a:p>
            <a:r>
              <a:rPr lang="tr-TR" b="1" dirty="0" smtClean="0">
                <a:solidFill>
                  <a:srgbClr val="FF0000"/>
                </a:solidFill>
              </a:rPr>
              <a:t>Amaç </a:t>
            </a:r>
            <a:r>
              <a:rPr lang="tr-TR" b="1" dirty="0">
                <a:solidFill>
                  <a:srgbClr val="FF0000"/>
                </a:solidFill>
              </a:rPr>
              <a:t>ve </a:t>
            </a:r>
            <a:r>
              <a:rPr lang="tr-TR" b="1" dirty="0" smtClean="0">
                <a:solidFill>
                  <a:srgbClr val="FF0000"/>
                </a:solidFill>
              </a:rPr>
              <a:t>kapsam;</a:t>
            </a:r>
            <a:r>
              <a:rPr lang="tr-TR" dirty="0">
                <a:solidFill>
                  <a:srgbClr val="0070C0"/>
                </a:solidFill>
              </a:rPr>
              <a:t/>
            </a:r>
            <a:br>
              <a:rPr lang="tr-TR" dirty="0">
                <a:solidFill>
                  <a:srgbClr val="0070C0"/>
                </a:solidFill>
              </a:rPr>
            </a:br>
            <a:endParaRPr lang="tr-TR" dirty="0">
              <a:solidFill>
                <a:srgbClr val="0070C0"/>
              </a:solidFill>
            </a:endParaRPr>
          </a:p>
        </p:txBody>
      </p:sp>
      <p:sp>
        <p:nvSpPr>
          <p:cNvPr id="3" name="Content Placeholder 2"/>
          <p:cNvSpPr>
            <a:spLocks noGrp="1"/>
          </p:cNvSpPr>
          <p:nvPr>
            <p:ph idx="1"/>
          </p:nvPr>
        </p:nvSpPr>
        <p:spPr>
          <a:xfrm>
            <a:off x="839416" y="1772816"/>
            <a:ext cx="8856984" cy="4608512"/>
          </a:xfrm>
        </p:spPr>
        <p:txBody>
          <a:bodyPr>
            <a:normAutofit/>
          </a:bodyPr>
          <a:lstStyle/>
          <a:p>
            <a:pPr algn="just"/>
            <a:r>
              <a:rPr lang="tr-TR" sz="2400" b="1" dirty="0"/>
              <a:t>MADDE 1</a:t>
            </a:r>
            <a:r>
              <a:rPr lang="tr-TR" sz="2400" dirty="0"/>
              <a:t>- (1) </a:t>
            </a:r>
            <a:r>
              <a:rPr lang="tr-TR" sz="2400" i="1" u="sng" dirty="0"/>
              <a:t>Bu Yönetmeliğin amacı; güvenli elektronik imza kullanılarak elektronik ortamda veya el yazısıyla atılan imza ile fiziksel ortamda yapılan resmî yazışmalara ilişkin kuralları belirlemek, bilgi veya belge alışverişini, hızlı ve güvenli bir biçimde yürütmek ve uygulama birliğini sağlamaktır.</a:t>
            </a:r>
            <a:endParaRPr lang="tr-TR" sz="2400" dirty="0"/>
          </a:p>
          <a:p>
            <a:pPr algn="just"/>
            <a:r>
              <a:rPr lang="tr-TR" sz="2400" dirty="0"/>
              <a:t>(2) Bu Yönetmelik, bütün kamu kurum ve kuruluşlarını kapsar.</a:t>
            </a:r>
          </a:p>
        </p:txBody>
      </p:sp>
    </p:spTree>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nodeType="afterEffect">
                                  <p:stCondLst>
                                    <p:cond delay="0"/>
                                  </p:stCondLst>
                                  <p:childTnLst>
                                    <p:animClr clrSpc="rgb" dir="cw">
                                      <p:cBhvr override="childStyle">
                                        <p:cTn id="6" dur="250" autoRev="1" fill="remove"/>
                                        <p:tgtEl>
                                          <p:spTgt spid="3">
                                            <p:txEl>
                                              <p:pRg st="0" end="0"/>
                                            </p:txEl>
                                          </p:spTgt>
                                        </p:tgtEl>
                                        <p:attrNameLst>
                                          <p:attrName>style.color</p:attrName>
                                        </p:attrNameLst>
                                      </p:cBhvr>
                                      <p:to>
                                        <a:schemeClr val="bg1"/>
                                      </p:to>
                                    </p:animClr>
                                    <p:animClr clrSpc="rgb" dir="cw">
                                      <p:cBhvr>
                                        <p:cTn id="7" dur="250" autoRev="1" fill="remove"/>
                                        <p:tgtEl>
                                          <p:spTgt spid="3">
                                            <p:txEl>
                                              <p:pRg st="0" end="0"/>
                                            </p:txEl>
                                          </p:spTgt>
                                        </p:tgtEl>
                                        <p:attrNameLst>
                                          <p:attrName>fillcolor</p:attrName>
                                        </p:attrNameLst>
                                      </p:cBhvr>
                                      <p:to>
                                        <a:schemeClr val="bg1"/>
                                      </p:to>
                                    </p:animClr>
                                    <p:set>
                                      <p:cBhvr>
                                        <p:cTn id="8" dur="250" autoRev="1" fill="remove"/>
                                        <p:tgtEl>
                                          <p:spTgt spid="3">
                                            <p:txEl>
                                              <p:pRg st="0" end="0"/>
                                            </p:txEl>
                                          </p:spTgt>
                                        </p:tgtEl>
                                        <p:attrNameLst>
                                          <p:attrName>fill.type</p:attrName>
                                        </p:attrNameLst>
                                      </p:cBhvr>
                                      <p:to>
                                        <p:strVal val="solid"/>
                                      </p:to>
                                    </p:set>
                                    <p:set>
                                      <p:cBhvr>
                                        <p:cTn id="9" dur="250" autoRev="1" fill="remove"/>
                                        <p:tgtEl>
                                          <p:spTgt spid="3">
                                            <p:txEl>
                                              <p:pRg st="0" end="0"/>
                                            </p:txEl>
                                          </p:spTgt>
                                        </p:tgtEl>
                                        <p:attrNameLst>
                                          <p:attrName>fill.on</p:attrName>
                                        </p:attrNameLst>
                                      </p:cBhvr>
                                      <p:to>
                                        <p:strVal val="true"/>
                                      </p:to>
                                    </p:set>
                                  </p:childTnLst>
                                </p:cTn>
                              </p:par>
                            </p:childTnLst>
                          </p:cTn>
                        </p:par>
                        <p:par>
                          <p:cTn id="10" fill="hold">
                            <p:stCondLst>
                              <p:cond delay="500"/>
                            </p:stCondLst>
                            <p:childTnLst>
                              <p:par>
                                <p:cTn id="11" presetID="27" presetClass="emph" presetSubtype="0" fill="remove" nodeType="afterEffect">
                                  <p:stCondLst>
                                    <p:cond delay="0"/>
                                  </p:stCondLst>
                                  <p:childTnLst>
                                    <p:animClr clrSpc="rgb" dir="cw">
                                      <p:cBhvr override="childStyle">
                                        <p:cTn id="12" dur="250" autoRev="1" fill="remove"/>
                                        <p:tgtEl>
                                          <p:spTgt spid="3">
                                            <p:txEl>
                                              <p:pRg st="1" end="1"/>
                                            </p:txEl>
                                          </p:spTgt>
                                        </p:tgtEl>
                                        <p:attrNameLst>
                                          <p:attrName>style.color</p:attrName>
                                        </p:attrNameLst>
                                      </p:cBhvr>
                                      <p:to>
                                        <a:schemeClr val="bg1"/>
                                      </p:to>
                                    </p:animClr>
                                    <p:animClr clrSpc="rgb" dir="cw">
                                      <p:cBhvr>
                                        <p:cTn id="13" dur="250" autoRev="1" fill="remove"/>
                                        <p:tgtEl>
                                          <p:spTgt spid="3">
                                            <p:txEl>
                                              <p:pRg st="1" end="1"/>
                                            </p:txEl>
                                          </p:spTgt>
                                        </p:tgtEl>
                                        <p:attrNameLst>
                                          <p:attrName>fillcolor</p:attrName>
                                        </p:attrNameLst>
                                      </p:cBhvr>
                                      <p:to>
                                        <a:schemeClr val="bg1"/>
                                      </p:to>
                                    </p:animClr>
                                    <p:set>
                                      <p:cBhvr>
                                        <p:cTn id="14" dur="250" autoRev="1" fill="remove"/>
                                        <p:tgtEl>
                                          <p:spTgt spid="3">
                                            <p:txEl>
                                              <p:pRg st="1" end="1"/>
                                            </p:txEl>
                                          </p:spTgt>
                                        </p:tgtEl>
                                        <p:attrNameLst>
                                          <p:attrName>fill.type</p:attrName>
                                        </p:attrNameLst>
                                      </p:cBhvr>
                                      <p:to>
                                        <p:strVal val="solid"/>
                                      </p:to>
                                    </p:set>
                                    <p:set>
                                      <p:cBhvr>
                                        <p:cTn id="15" dur="250" autoRev="1" fill="remove"/>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0"/>
            <a:ext cx="9001000" cy="6858000"/>
          </a:xfrm>
          <a:prstGeom prst="rect">
            <a:avLst/>
          </a:prstGeom>
        </p:spPr>
      </p:pic>
    </p:spTree>
    <p:extLst>
      <p:ext uri="{BB962C8B-B14F-4D97-AF65-F5344CB8AC3E}">
        <p14:creationId xmlns:p14="http://schemas.microsoft.com/office/powerpoint/2010/main" xmlns="" val="32124416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343472" y="260648"/>
            <a:ext cx="7137841" cy="648072"/>
          </a:xfrm>
        </p:spPr>
        <p:txBody>
          <a:bodyPr>
            <a:normAutofit fontScale="90000"/>
          </a:bodyPr>
          <a:lstStyle/>
          <a:p>
            <a:r>
              <a:rPr lang="tr-TR" b="1" u="sng" dirty="0" smtClean="0">
                <a:solidFill>
                  <a:srgbClr val="FF0000"/>
                </a:solidFill>
              </a:rPr>
              <a:t>Muhatap;-2-</a:t>
            </a:r>
            <a:r>
              <a:rPr lang="tr-TR" dirty="0">
                <a:solidFill>
                  <a:srgbClr val="00B0F0"/>
                </a:solidFill>
              </a:rPr>
              <a:t/>
            </a:r>
            <a:br>
              <a:rPr lang="tr-TR" dirty="0">
                <a:solidFill>
                  <a:srgbClr val="00B0F0"/>
                </a:solidFill>
              </a:rPr>
            </a:br>
            <a:endParaRPr lang="tr-TR" dirty="0">
              <a:solidFill>
                <a:srgbClr val="00B0F0"/>
              </a:solidFill>
            </a:endParaRPr>
          </a:p>
        </p:txBody>
      </p:sp>
      <p:sp>
        <p:nvSpPr>
          <p:cNvPr id="2" name="İçerik Yer Tutucusu 1"/>
          <p:cNvSpPr>
            <a:spLocks noGrp="1"/>
          </p:cNvSpPr>
          <p:nvPr>
            <p:ph idx="1"/>
          </p:nvPr>
        </p:nvSpPr>
        <p:spPr>
          <a:xfrm>
            <a:off x="839416" y="908720"/>
            <a:ext cx="8784976" cy="5472608"/>
          </a:xfrm>
        </p:spPr>
        <p:txBody>
          <a:bodyPr>
            <a:normAutofit/>
          </a:bodyPr>
          <a:lstStyle/>
          <a:p>
            <a:pPr algn="just"/>
            <a:r>
              <a:rPr lang="tr-TR" sz="2400" dirty="0" smtClean="0"/>
              <a:t>(</a:t>
            </a:r>
            <a:r>
              <a:rPr lang="tr-TR" sz="2400" dirty="0"/>
              <a:t>3) İdare dışına gönderilen belgelerde, gerekiyorsa belgenin gideceği yerin adresi, muhatap satırının altına, satır ortalanarak ilk harfleri büyük diğerleri küçük harflerle yazılır. Adres bilgisi </a:t>
            </a:r>
            <a:r>
              <a:rPr lang="tr-TR" sz="2400" i="1" dirty="0"/>
              <a:t>uzun ise</a:t>
            </a:r>
            <a:r>
              <a:rPr lang="tr-TR" sz="2400" dirty="0"/>
              <a:t> birden fazla satıra yazılabilir. Muhatap gerçek kişi ise muhatap bölümüne “Sayın” ibaresinden sonra muhatabın adı ilk harfi büyük diğerleri küçük harflerle, soyadı ise büyük harflerle yazılır (</a:t>
            </a:r>
            <a:r>
              <a:rPr lang="tr-TR" sz="2400" u="sng" dirty="0">
                <a:hlinkClick r:id="" action="ppaction://hlinkfile"/>
              </a:rPr>
              <a:t>Örnek 5</a:t>
            </a:r>
            <a:r>
              <a:rPr lang="tr-TR" sz="2400" dirty="0"/>
              <a:t>).</a:t>
            </a:r>
          </a:p>
          <a:p>
            <a:pPr algn="just"/>
            <a:endParaRPr lang="tr-TR" sz="2400" dirty="0"/>
          </a:p>
          <a:p>
            <a:pPr algn="just"/>
            <a:r>
              <a:rPr lang="tr-TR" sz="2400" dirty="0"/>
              <a:t>(4) </a:t>
            </a:r>
            <a:r>
              <a:rPr lang="tr-TR" sz="2400" i="1" dirty="0"/>
              <a:t>Bağlı, ilgili veya ilişkili idarelere gönderilecek belgeler doğrudan o idareye gönderilebilir. Ancak idarenin bağlı veya ilgili olduğu idarenin bilgi sahibi olmasının gerekli görüldüğü durumlarda belge, söz konusu bağlı veya ilgili olunan idare aracılığıyla gönderilir. (</a:t>
            </a:r>
            <a:r>
              <a:rPr lang="tr-TR" sz="2400" i="1" dirty="0">
                <a:hlinkClick r:id="" action="ppaction://hlinkfile"/>
              </a:rPr>
              <a:t>Örnek 6/A</a:t>
            </a:r>
            <a:r>
              <a:rPr lang="tr-TR" sz="2400" i="1" dirty="0"/>
              <a:t>, </a:t>
            </a:r>
            <a:r>
              <a:rPr lang="tr-TR" sz="2400" i="1" dirty="0">
                <a:hlinkClick r:id="" action="ppaction://hlinkfile"/>
              </a:rPr>
              <a:t>6/B</a:t>
            </a:r>
            <a:r>
              <a:rPr lang="tr-TR" sz="2400" i="1" dirty="0"/>
              <a:t>).</a:t>
            </a:r>
            <a:endParaRPr lang="tr-TR" sz="2400" dirty="0"/>
          </a:p>
          <a:p>
            <a:pPr algn="just"/>
            <a:endParaRPr lang="tr-TR" sz="2400" dirty="0"/>
          </a:p>
        </p:txBody>
      </p:sp>
    </p:spTree>
    <p:extLst>
      <p:ext uri="{BB962C8B-B14F-4D97-AF65-F5344CB8AC3E}">
        <p14:creationId xmlns:p14="http://schemas.microsoft.com/office/powerpoint/2010/main" xmlns="" val="1211559033"/>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51384" y="6834"/>
            <a:ext cx="8928992" cy="6858000"/>
          </a:xfrm>
          <a:prstGeom prst="rect">
            <a:avLst/>
          </a:prstGeom>
        </p:spPr>
      </p:pic>
    </p:spTree>
    <p:extLst>
      <p:ext uri="{BB962C8B-B14F-4D97-AF65-F5344CB8AC3E}">
        <p14:creationId xmlns:p14="http://schemas.microsoft.com/office/powerpoint/2010/main" xmlns="" val="14388646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0"/>
            <a:ext cx="9145016" cy="6858000"/>
          </a:xfrm>
          <a:prstGeom prst="rect">
            <a:avLst/>
          </a:prstGeom>
        </p:spPr>
      </p:pic>
    </p:spTree>
    <p:extLst>
      <p:ext uri="{BB962C8B-B14F-4D97-AF65-F5344CB8AC3E}">
        <p14:creationId xmlns:p14="http://schemas.microsoft.com/office/powerpoint/2010/main" xmlns="" val="3946049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271464" y="404664"/>
            <a:ext cx="7209849" cy="720080"/>
          </a:xfrm>
        </p:spPr>
        <p:txBody>
          <a:bodyPr>
            <a:normAutofit fontScale="90000"/>
          </a:bodyPr>
          <a:lstStyle/>
          <a:p>
            <a:r>
              <a:rPr lang="tr-TR" b="1" u="sng" dirty="0" smtClean="0">
                <a:solidFill>
                  <a:srgbClr val="FF0000"/>
                </a:solidFill>
              </a:rPr>
              <a:t>Muhatap;-3-</a:t>
            </a:r>
            <a:r>
              <a:rPr lang="tr-TR" dirty="0">
                <a:solidFill>
                  <a:srgbClr val="00B0F0"/>
                </a:solidFill>
              </a:rPr>
              <a:t/>
            </a:r>
            <a:br>
              <a:rPr lang="tr-TR" dirty="0">
                <a:solidFill>
                  <a:srgbClr val="00B0F0"/>
                </a:solidFill>
              </a:rPr>
            </a:br>
            <a:endParaRPr lang="tr-TR" dirty="0">
              <a:solidFill>
                <a:srgbClr val="00B0F0"/>
              </a:solidFill>
            </a:endParaRPr>
          </a:p>
        </p:txBody>
      </p:sp>
      <p:sp>
        <p:nvSpPr>
          <p:cNvPr id="2" name="İçerik Yer Tutucusu 1"/>
          <p:cNvSpPr>
            <a:spLocks noGrp="1"/>
          </p:cNvSpPr>
          <p:nvPr>
            <p:ph idx="1"/>
          </p:nvPr>
        </p:nvSpPr>
        <p:spPr>
          <a:xfrm>
            <a:off x="767408" y="1340769"/>
            <a:ext cx="8928991" cy="4700595"/>
          </a:xfrm>
        </p:spPr>
        <p:txBody>
          <a:bodyPr>
            <a:normAutofit fontScale="92500"/>
          </a:bodyPr>
          <a:lstStyle/>
          <a:p>
            <a:pPr algn="just"/>
            <a:r>
              <a:rPr lang="tr-TR" b="1" dirty="0" smtClean="0"/>
              <a:t> </a:t>
            </a:r>
            <a:r>
              <a:rPr lang="tr-TR" sz="2400" i="1" dirty="0" smtClean="0"/>
              <a:t>(</a:t>
            </a:r>
            <a:r>
              <a:rPr lang="tr-TR" sz="2400" i="1" dirty="0"/>
              <a:t>5) Mülki idareye veya dış temsilciliğe bağlı teşkilatlarda ilk satıra bağlı olunan mülki idarenin veya dış temsilciliğin adı büyük harflerle, ikinci satıra ilgili birimin adı ilk harfleri büyük diğerleri küçük harflerle ortalanarak parantez içerisinde yazılır. Ancak aynı mülki idareye veya dış temsilciliğe bağlı birimler arasında gerçekleştirilen yazışmalarda, bağlı olunan mülki idarenin veya dış temsilciliğin bilgi sahibi olmasının gerekli görüldüğü durumlar haricinde belge, doğrudan muhatap birime gönderilir.</a:t>
            </a:r>
            <a:endParaRPr lang="tr-TR" sz="2400" dirty="0"/>
          </a:p>
          <a:p>
            <a:pPr algn="just"/>
            <a:r>
              <a:rPr lang="tr-TR" sz="2400" dirty="0"/>
              <a:t>(</a:t>
            </a:r>
            <a:r>
              <a:rPr lang="tr-TR" sz="2400" i="1" dirty="0"/>
              <a:t>6</a:t>
            </a:r>
            <a:r>
              <a:rPr lang="tr-TR" sz="2400" dirty="0"/>
              <a:t>) </a:t>
            </a:r>
            <a:r>
              <a:rPr lang="tr-TR" sz="2400" i="1" dirty="0"/>
              <a:t>Birden fazla muhataba iletilecek</a:t>
            </a:r>
            <a:r>
              <a:rPr lang="tr-TR" sz="2400" dirty="0"/>
              <a:t> dağıtımlı belgelerin muhatap bölümüne “DAĞITIM YERLERİNE” ibaresi yazıl</a:t>
            </a:r>
            <a:r>
              <a:rPr lang="tr-TR" sz="2400" i="1" dirty="0"/>
              <a:t>ır</a:t>
            </a:r>
            <a:r>
              <a:rPr lang="tr-TR" sz="2400" dirty="0"/>
              <a:t> (</a:t>
            </a:r>
            <a:r>
              <a:rPr lang="tr-TR" sz="2400" u="sng" dirty="0">
                <a:hlinkClick r:id="" action="ppaction://hlinkfile"/>
              </a:rPr>
              <a:t>Örnek 15</a:t>
            </a:r>
            <a:r>
              <a:rPr lang="tr-TR" sz="2400" i="1" dirty="0"/>
              <a:t>, </a:t>
            </a:r>
            <a:r>
              <a:rPr lang="tr-TR" sz="2400" i="1" dirty="0">
                <a:hlinkClick r:id="" action="ppaction://hlinkfile"/>
              </a:rPr>
              <a:t>16</a:t>
            </a:r>
            <a:r>
              <a:rPr lang="tr-TR" sz="2400" dirty="0"/>
              <a:t>).</a:t>
            </a:r>
          </a:p>
          <a:p>
            <a:r>
              <a:rPr lang="tr-TR" sz="2400" dirty="0"/>
              <a:t> </a:t>
            </a:r>
          </a:p>
          <a:p>
            <a:endParaRPr lang="tr-TR" dirty="0"/>
          </a:p>
          <a:p>
            <a:endParaRPr lang="tr-TR" dirty="0"/>
          </a:p>
        </p:txBody>
      </p:sp>
    </p:spTree>
    <p:extLst>
      <p:ext uri="{BB962C8B-B14F-4D97-AF65-F5344CB8AC3E}">
        <p14:creationId xmlns:p14="http://schemas.microsoft.com/office/powerpoint/2010/main" xmlns="" val="50794618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xmlns="" val="35699990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44624"/>
            <a:ext cx="8809656" cy="6813376"/>
          </a:xfrm>
          <a:prstGeom prst="rect">
            <a:avLst/>
          </a:prstGeom>
        </p:spPr>
      </p:pic>
    </p:spTree>
    <p:extLst>
      <p:ext uri="{BB962C8B-B14F-4D97-AF65-F5344CB8AC3E}">
        <p14:creationId xmlns:p14="http://schemas.microsoft.com/office/powerpoint/2010/main" xmlns="" val="40872167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199456" y="304376"/>
            <a:ext cx="7281856" cy="532337"/>
          </a:xfrm>
        </p:spPr>
        <p:txBody>
          <a:bodyPr>
            <a:normAutofit fontScale="90000"/>
          </a:bodyPr>
          <a:lstStyle/>
          <a:p>
            <a:r>
              <a:rPr lang="tr-TR" b="1" u="sng" dirty="0" smtClean="0">
                <a:solidFill>
                  <a:srgbClr val="FF0000"/>
                </a:solidFill>
              </a:rPr>
              <a:t>İlgi;</a:t>
            </a:r>
            <a:r>
              <a:rPr lang="tr-TR" u="sng" dirty="0" smtClean="0">
                <a:solidFill>
                  <a:srgbClr val="FF0000"/>
                </a:solidFill>
              </a:rPr>
              <a:t/>
            </a:r>
            <a:br>
              <a:rPr lang="tr-TR" u="sng" dirty="0" smtClean="0">
                <a:solidFill>
                  <a:srgbClr val="FF0000"/>
                </a:solidFill>
              </a:rPr>
            </a:br>
            <a:endParaRPr lang="tr-TR" u="sng" dirty="0">
              <a:solidFill>
                <a:srgbClr val="FF0000"/>
              </a:solidFill>
            </a:endParaRPr>
          </a:p>
        </p:txBody>
      </p:sp>
      <p:sp>
        <p:nvSpPr>
          <p:cNvPr id="2" name="İçerik Yer Tutucusu 1"/>
          <p:cNvSpPr>
            <a:spLocks noGrp="1"/>
          </p:cNvSpPr>
          <p:nvPr>
            <p:ph idx="1"/>
          </p:nvPr>
        </p:nvSpPr>
        <p:spPr>
          <a:xfrm>
            <a:off x="767408" y="908720"/>
            <a:ext cx="8640960" cy="5635478"/>
          </a:xfrm>
        </p:spPr>
        <p:txBody>
          <a:bodyPr>
            <a:noAutofit/>
          </a:bodyPr>
          <a:lstStyle/>
          <a:p>
            <a:pPr algn="just"/>
            <a:r>
              <a:rPr lang="tr-TR" sz="2400" dirty="0" smtClean="0">
                <a:effectLst>
                  <a:outerShdw blurRad="38100" dist="38100" dir="2700000" algn="tl">
                    <a:srgbClr val="000000">
                      <a:alpha val="43137"/>
                    </a:srgbClr>
                  </a:outerShdw>
                </a:effectLst>
              </a:rPr>
              <a:t>1</a:t>
            </a:r>
            <a:r>
              <a:rPr lang="tr-TR" sz="2000" dirty="0" smtClean="0">
                <a:effectLst>
                  <a:outerShdw blurRad="38100" dist="38100" dir="2700000" algn="tl">
                    <a:srgbClr val="000000">
                      <a:alpha val="43137"/>
                    </a:srgbClr>
                  </a:outerShdw>
                </a:effectLst>
              </a:rPr>
              <a:t>) İlgi, belgenin bağlantılı </a:t>
            </a:r>
            <a:r>
              <a:rPr lang="tr-TR" sz="2000" dirty="0">
                <a:effectLst>
                  <a:outerShdw blurRad="38100" dist="38100" dir="2700000" algn="tl">
                    <a:srgbClr val="000000">
                      <a:alpha val="43137"/>
                    </a:srgbClr>
                  </a:outerShdw>
                </a:effectLst>
              </a:rPr>
              <a:t>olduğu diğer belge veya belgelerin belirtildiği bölümdür.</a:t>
            </a:r>
          </a:p>
          <a:p>
            <a:pPr algn="just"/>
            <a:r>
              <a:rPr lang="tr-TR" sz="2000" dirty="0">
                <a:effectLst>
                  <a:outerShdw blurRad="38100" dist="38100" dir="2700000" algn="tl">
                    <a:srgbClr val="000000">
                      <a:alpha val="43137"/>
                    </a:srgbClr>
                  </a:outerShdw>
                </a:effectLst>
              </a:rPr>
              <a:t>(2) “İlgi:” yan başlığı, muhatap bölümünün son satırından itibaren iki satır boşluk bırakılarak ve yazı alanının solundan başlanarak yazılır (</a:t>
            </a:r>
            <a:r>
              <a:rPr lang="tr-TR" sz="2000" u="sng" dirty="0">
                <a:effectLst>
                  <a:outerShdw blurRad="38100" dist="38100" dir="2700000" algn="tl">
                    <a:srgbClr val="000000">
                      <a:alpha val="43137"/>
                    </a:srgbClr>
                  </a:outerShdw>
                </a:effectLst>
                <a:hlinkClick r:id="" action="ppaction://hlinkfile"/>
              </a:rPr>
              <a:t>Örnek 7</a:t>
            </a:r>
            <a:r>
              <a:rPr lang="tr-TR" sz="2000" dirty="0">
                <a:effectLst>
                  <a:outerShdw blurRad="38100" dist="38100" dir="2700000" algn="tl">
                    <a:srgbClr val="000000">
                      <a:alpha val="43137"/>
                    </a:srgbClr>
                  </a:outerShdw>
                </a:effectLst>
              </a:rPr>
              <a:t>).</a:t>
            </a:r>
          </a:p>
          <a:p>
            <a:pPr algn="just"/>
            <a:r>
              <a:rPr lang="tr-TR" sz="2000" dirty="0">
                <a:effectLst>
                  <a:outerShdw blurRad="38100" dist="38100" dir="2700000" algn="tl">
                    <a:srgbClr val="000000">
                      <a:alpha val="43137"/>
                    </a:srgbClr>
                  </a:outerShdw>
                </a:effectLst>
              </a:rPr>
              <a:t>(3) “Sayı”, “Konu” ve “İlgi” yan başlıklarından sonra kullanılan iki nokta “:” işareti aynı hizada yazılır (</a:t>
            </a:r>
            <a:r>
              <a:rPr lang="tr-TR" sz="2000" u="sng" dirty="0">
                <a:effectLst>
                  <a:outerShdw blurRad="38100" dist="38100" dir="2700000" algn="tl">
                    <a:srgbClr val="000000">
                      <a:alpha val="43137"/>
                    </a:srgbClr>
                  </a:outerShdw>
                </a:effectLst>
                <a:hlinkClick r:id="" action="ppaction://hlinkfile"/>
              </a:rPr>
              <a:t>Örnek 7</a:t>
            </a:r>
            <a:r>
              <a:rPr lang="tr-TR" sz="2000" dirty="0">
                <a:effectLst>
                  <a:outerShdw blurRad="38100" dist="38100" dir="2700000" algn="tl">
                    <a:srgbClr val="000000">
                      <a:alpha val="43137"/>
                    </a:srgbClr>
                  </a:outerShdw>
                </a:effectLst>
              </a:rPr>
              <a:t>).</a:t>
            </a:r>
          </a:p>
          <a:p>
            <a:pPr algn="just"/>
            <a:r>
              <a:rPr lang="tr-TR" sz="2000" dirty="0">
                <a:effectLst>
                  <a:outerShdw blurRad="38100" dist="38100" dir="2700000" algn="tl">
                    <a:srgbClr val="000000">
                      <a:alpha val="43137"/>
                    </a:srgbClr>
                  </a:outerShdw>
                </a:effectLst>
              </a:rPr>
              <a:t>(4) İlgide yer alan bilgiler bir satırı geçerse, devamı “İlgi:” yan başlığının ve sıralamayı gösteren harflerin altı boş bırakılarak alt satıra yazılır (</a:t>
            </a:r>
            <a:r>
              <a:rPr lang="tr-TR" sz="2000" u="sng" dirty="0">
                <a:effectLst>
                  <a:outerShdw blurRad="38100" dist="38100" dir="2700000" algn="tl">
                    <a:srgbClr val="000000">
                      <a:alpha val="43137"/>
                    </a:srgbClr>
                  </a:outerShdw>
                </a:effectLst>
                <a:hlinkClick r:id="" action="ppaction://hlinkfile"/>
              </a:rPr>
              <a:t>Örnek 7</a:t>
            </a:r>
            <a:r>
              <a:rPr lang="tr-TR" sz="2000" dirty="0">
                <a:effectLst>
                  <a:outerShdw blurRad="38100" dist="38100" dir="2700000" algn="tl">
                    <a:srgbClr val="000000">
                      <a:alpha val="43137"/>
                    </a:srgbClr>
                  </a:outerShdw>
                </a:effectLst>
              </a:rPr>
              <a:t>).</a:t>
            </a:r>
          </a:p>
          <a:p>
            <a:pPr algn="just"/>
            <a:r>
              <a:rPr lang="tr-TR" sz="2000" dirty="0">
                <a:effectLst>
                  <a:outerShdw blurRad="38100" dist="38100" dir="2700000" algn="tl">
                    <a:srgbClr val="000000">
                      <a:alpha val="43137"/>
                    </a:srgbClr>
                  </a:outerShdw>
                </a:effectLst>
              </a:rPr>
              <a:t>(5) İlginin birden fazla olması durumunda, belgeler önceki tarihli olandan başlanarak tarih sırasına göre sıralanır. Sıralamada, Türk alfabesinde yer alan bütün küçük harfler, kendilerinden sonra kapama parantez işareti “)” konularak kullanılır (</a:t>
            </a:r>
            <a:r>
              <a:rPr lang="tr-TR" sz="2000" u="sng" dirty="0">
                <a:effectLst>
                  <a:outerShdw blurRad="38100" dist="38100" dir="2700000" algn="tl">
                    <a:srgbClr val="000000">
                      <a:alpha val="43137"/>
                    </a:srgbClr>
                  </a:outerShdw>
                </a:effectLst>
                <a:hlinkClick r:id="" action="ppaction://hlinkfile"/>
              </a:rPr>
              <a:t>Örnek 7</a:t>
            </a:r>
            <a:r>
              <a:rPr lang="tr-TR" sz="2000" dirty="0">
                <a:effectLst>
                  <a:outerShdw blurRad="38100" dist="38100" dir="2700000" algn="tl">
                    <a:srgbClr val="000000">
                      <a:alpha val="43137"/>
                    </a:srgbClr>
                  </a:outerShdw>
                </a:effectLst>
              </a:rPr>
              <a:t>).</a:t>
            </a:r>
          </a:p>
          <a:p>
            <a:pPr algn="just"/>
            <a:r>
              <a:rPr lang="tr-TR" sz="2000" dirty="0" smtClean="0"/>
              <a:t> </a:t>
            </a:r>
            <a:endParaRPr lang="tr-TR" sz="2000" dirty="0"/>
          </a:p>
        </p:txBody>
      </p:sp>
    </p:spTree>
    <p:extLst>
      <p:ext uri="{BB962C8B-B14F-4D97-AF65-F5344CB8AC3E}">
        <p14:creationId xmlns:p14="http://schemas.microsoft.com/office/powerpoint/2010/main" xmlns="" val="2605788660"/>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127448" y="332656"/>
            <a:ext cx="7353865" cy="576064"/>
          </a:xfrm>
        </p:spPr>
        <p:txBody>
          <a:bodyPr>
            <a:normAutofit fontScale="90000"/>
          </a:bodyPr>
          <a:lstStyle/>
          <a:p>
            <a:r>
              <a:rPr lang="tr-TR" b="1" u="sng" dirty="0" smtClean="0">
                <a:solidFill>
                  <a:srgbClr val="FF0000"/>
                </a:solidFill>
              </a:rPr>
              <a:t>İlgi;-2-</a:t>
            </a:r>
            <a:r>
              <a:rPr lang="tr-TR" dirty="0">
                <a:solidFill>
                  <a:srgbClr val="FF0000"/>
                </a:solidFill>
              </a:rPr>
              <a:t/>
            </a:r>
            <a:br>
              <a:rPr lang="tr-TR" dirty="0">
                <a:solidFill>
                  <a:srgbClr val="FF0000"/>
                </a:solidFill>
              </a:rPr>
            </a:br>
            <a:endParaRPr lang="tr-TR" dirty="0">
              <a:solidFill>
                <a:srgbClr val="FF0000"/>
              </a:solidFill>
            </a:endParaRPr>
          </a:p>
        </p:txBody>
      </p:sp>
      <p:sp>
        <p:nvSpPr>
          <p:cNvPr id="2" name="İçerik Yer Tutucusu 1"/>
          <p:cNvSpPr>
            <a:spLocks noGrp="1"/>
          </p:cNvSpPr>
          <p:nvPr>
            <p:ph idx="1"/>
          </p:nvPr>
        </p:nvSpPr>
        <p:spPr>
          <a:xfrm>
            <a:off x="767408" y="908720"/>
            <a:ext cx="8640959" cy="5688632"/>
          </a:xfrm>
        </p:spPr>
        <p:txBody>
          <a:bodyPr>
            <a:normAutofit/>
          </a:bodyPr>
          <a:lstStyle/>
          <a:p>
            <a:pPr algn="just"/>
            <a:r>
              <a:rPr lang="tr-TR" dirty="0" smtClean="0"/>
              <a:t> </a:t>
            </a:r>
            <a:r>
              <a:rPr lang="tr-TR" dirty="0">
                <a:effectLst>
                  <a:outerShdw blurRad="38100" dist="38100" dir="2700000" algn="tl">
                    <a:srgbClr val="000000">
                      <a:alpha val="43137"/>
                    </a:srgbClr>
                  </a:outerShdw>
                </a:effectLst>
              </a:rPr>
              <a:t>(6) İlgide, ilgi tutulan belgeyi gönderen idarenin adı ile belgenin tarihi ve sayısı belirtilir. Ancak ilgi tutulan </a:t>
            </a:r>
            <a:r>
              <a:rPr lang="tr-TR" i="1" dirty="0">
                <a:effectLst>
                  <a:outerShdw blurRad="38100" dist="38100" dir="2700000" algn="tl">
                    <a:srgbClr val="000000">
                      <a:alpha val="43137"/>
                    </a:srgbClr>
                  </a:outerShdw>
                </a:effectLst>
              </a:rPr>
              <a:t>belgenin</a:t>
            </a:r>
            <a:r>
              <a:rPr lang="tr-TR" dirty="0">
                <a:effectLst>
                  <a:outerShdw blurRad="38100" dist="38100" dir="2700000" algn="tl">
                    <a:srgbClr val="000000">
                      <a:alpha val="43137"/>
                    </a:srgbClr>
                  </a:outerShdw>
                </a:effectLst>
              </a:rPr>
              <a:t>, muhatap idarenin daha önce gönderdiği bir belge veya muhatap idareye daha önce gönderilen bir belge olması durumunda idare adı belirtilmez (</a:t>
            </a:r>
            <a:r>
              <a:rPr lang="tr-TR" u="sng" dirty="0">
                <a:effectLst>
                  <a:outerShdw blurRad="38100" dist="38100" dir="2700000" algn="tl">
                    <a:srgbClr val="000000">
                      <a:alpha val="43137"/>
                    </a:srgbClr>
                  </a:outerShdw>
                </a:effectLst>
                <a:hlinkClick r:id="" action="ppaction://hlinkfile"/>
              </a:rPr>
              <a:t>Örnek 7</a:t>
            </a:r>
            <a:r>
              <a:rPr lang="tr-TR" dirty="0">
                <a:effectLst>
                  <a:outerShdw blurRad="38100" dist="38100" dir="2700000" algn="tl">
                    <a:srgbClr val="000000">
                      <a:alpha val="43137"/>
                    </a:srgbClr>
                  </a:outerShdw>
                </a:effectLst>
              </a:rPr>
              <a:t>).</a:t>
            </a:r>
          </a:p>
          <a:p>
            <a:pPr algn="just"/>
            <a:r>
              <a:rPr lang="tr-TR" dirty="0">
                <a:effectLst>
                  <a:outerShdw blurRad="38100" dist="38100" dir="2700000" algn="tl">
                    <a:srgbClr val="000000">
                      <a:alpha val="43137"/>
                    </a:srgbClr>
                  </a:outerShdw>
                </a:effectLst>
              </a:rPr>
              <a:t>(7) İlgide, “… tarihli ve … sayılı …” ibaresi kullanılır ve ilginin sonuna nokta (.) işareti konulur (</a:t>
            </a:r>
            <a:r>
              <a:rPr lang="tr-TR" u="sng" dirty="0">
                <a:effectLst>
                  <a:outerShdw blurRad="38100" dist="38100" dir="2700000" algn="tl">
                    <a:srgbClr val="000000">
                      <a:alpha val="43137"/>
                    </a:srgbClr>
                  </a:outerShdw>
                </a:effectLst>
                <a:hlinkClick r:id="" action="ppaction://hlinkfile"/>
              </a:rPr>
              <a:t>Örnek 7</a:t>
            </a:r>
            <a:r>
              <a:rPr lang="tr-TR" dirty="0">
                <a:effectLst>
                  <a:outerShdw blurRad="38100" dist="38100" dir="2700000" algn="tl">
                    <a:srgbClr val="000000">
                      <a:alpha val="43137"/>
                    </a:srgbClr>
                  </a:outerShdw>
                </a:effectLst>
              </a:rPr>
              <a:t>).</a:t>
            </a:r>
          </a:p>
          <a:p>
            <a:pPr algn="just"/>
            <a:r>
              <a:rPr lang="tr-TR" i="1" dirty="0">
                <a:effectLst>
                  <a:outerShdw blurRad="38100" dist="38100" dir="2700000" algn="tl">
                    <a:srgbClr val="000000">
                      <a:alpha val="43137"/>
                    </a:srgbClr>
                  </a:outerShdw>
                </a:effectLst>
              </a:rPr>
              <a:t>(8) İlgide belirtilen belge, muhatapta bulunmadığı durumlarda söz konusu belge, ek olarak muhatabına iletilebilir (</a:t>
            </a:r>
            <a:r>
              <a:rPr lang="tr-TR" i="1" dirty="0">
                <a:effectLst>
                  <a:outerShdw blurRad="38100" dist="38100" dir="2700000" algn="tl">
                    <a:srgbClr val="000000">
                      <a:alpha val="43137"/>
                    </a:srgbClr>
                  </a:outerShdw>
                </a:effectLst>
                <a:hlinkClick r:id="" action="ppaction://hlinkfile"/>
              </a:rPr>
              <a:t>Örnek 7</a:t>
            </a:r>
            <a:r>
              <a:rPr lang="tr-TR" i="1" dirty="0">
                <a:effectLst>
                  <a:outerShdw blurRad="38100" dist="38100" dir="2700000" algn="tl">
                    <a:srgbClr val="000000">
                      <a:alpha val="43137"/>
                    </a:srgbClr>
                  </a:outerShdw>
                </a:effectLst>
              </a:rPr>
              <a:t>). </a:t>
            </a:r>
            <a:endParaRPr lang="tr-TR" dirty="0">
              <a:effectLst>
                <a:outerShdw blurRad="38100" dist="38100" dir="2700000" algn="tl">
                  <a:srgbClr val="000000">
                    <a:alpha val="43137"/>
                  </a:srgbClr>
                </a:outerShdw>
              </a:effectLst>
            </a:endParaRPr>
          </a:p>
          <a:p>
            <a:pPr algn="just"/>
            <a:r>
              <a:rPr lang="tr-TR" dirty="0">
                <a:effectLst>
                  <a:outerShdw blurRad="38100" dist="38100" dir="2700000" algn="tl">
                    <a:srgbClr val="000000">
                      <a:alpha val="43137"/>
                    </a:srgbClr>
                  </a:outerShdw>
                </a:effectLst>
              </a:rPr>
              <a:t>(</a:t>
            </a:r>
            <a:r>
              <a:rPr lang="tr-TR" i="1" dirty="0">
                <a:effectLst>
                  <a:outerShdw blurRad="38100" dist="38100" dir="2700000" algn="tl">
                    <a:srgbClr val="000000">
                      <a:alpha val="43137"/>
                    </a:srgbClr>
                  </a:outerShdw>
                </a:effectLst>
              </a:rPr>
              <a:t>9</a:t>
            </a:r>
            <a:r>
              <a:rPr lang="tr-TR" dirty="0">
                <a:effectLst>
                  <a:outerShdw blurRad="38100" dist="38100" dir="2700000" algn="tl">
                    <a:srgbClr val="000000">
                      <a:alpha val="43137"/>
                    </a:srgbClr>
                  </a:outerShdw>
                </a:effectLst>
              </a:rPr>
              <a:t>) İlgide belirtilen belge, gerçek kişiden geliyorsa ilgi bölümü “…’</a:t>
            </a:r>
            <a:r>
              <a:rPr lang="tr-TR" dirty="0" err="1">
                <a:effectLst>
                  <a:outerShdw blurRad="38100" dist="38100" dir="2700000" algn="tl">
                    <a:srgbClr val="000000">
                      <a:alpha val="43137"/>
                    </a:srgbClr>
                  </a:outerShdw>
                </a:effectLst>
              </a:rPr>
              <a:t>ın</a:t>
            </a:r>
            <a:r>
              <a:rPr lang="tr-TR" dirty="0">
                <a:effectLst>
                  <a:outerShdw blurRad="38100" dist="38100" dir="2700000" algn="tl">
                    <a:srgbClr val="000000">
                      <a:alpha val="43137"/>
                    </a:srgbClr>
                  </a:outerShdw>
                </a:effectLst>
              </a:rPr>
              <a:t> … tarihli başvurusu</a:t>
            </a:r>
            <a:r>
              <a:rPr lang="tr-TR" i="1" dirty="0">
                <a:effectLst>
                  <a:outerShdw blurRad="38100" dist="38100" dir="2700000" algn="tl">
                    <a:srgbClr val="000000">
                      <a:alpha val="43137"/>
                    </a:srgbClr>
                  </a:outerShdw>
                </a:effectLst>
              </a:rPr>
              <a:t>/dilekçesi</a:t>
            </a:r>
            <a:r>
              <a:rPr lang="tr-TR" dirty="0">
                <a:effectLst>
                  <a:outerShdw blurRad="38100" dist="38100" dir="2700000" algn="tl">
                    <a:srgbClr val="000000">
                      <a:alpha val="43137"/>
                    </a:srgbClr>
                  </a:outerShdw>
                </a:effectLst>
              </a:rPr>
              <a:t>.” biçiminde yazılır (</a:t>
            </a:r>
            <a:r>
              <a:rPr lang="tr-TR" u="sng" dirty="0">
                <a:effectLst>
                  <a:outerShdw blurRad="38100" dist="38100" dir="2700000" algn="tl">
                    <a:srgbClr val="000000">
                      <a:alpha val="43137"/>
                    </a:srgbClr>
                  </a:outerShdw>
                </a:effectLst>
                <a:hlinkClick r:id="" action="ppaction://hlinkfile"/>
              </a:rPr>
              <a:t>Örnek 9</a:t>
            </a:r>
            <a:r>
              <a:rPr lang="tr-TR" dirty="0">
                <a:effectLst>
                  <a:outerShdw blurRad="38100" dist="38100" dir="2700000" algn="tl">
                    <a:srgbClr val="000000">
                      <a:alpha val="43137"/>
                    </a:srgbClr>
                  </a:outerShdw>
                </a:effectLst>
              </a:rPr>
              <a:t>). </a:t>
            </a:r>
            <a:r>
              <a:rPr lang="tr-TR" i="1" dirty="0">
                <a:effectLst>
                  <a:outerShdw blurRad="38100" dist="38100" dir="2700000" algn="tl">
                    <a:srgbClr val="000000">
                      <a:alpha val="43137"/>
                    </a:srgbClr>
                  </a:outerShdw>
                </a:effectLst>
              </a:rPr>
              <a:t>Ancak belgenin muhatabı, ilgi tutulan başvurunun veya dilekçenin sahibi ise ilgi bölümünde gerçek kişinin isim bilgisine yer verilmez.</a:t>
            </a:r>
            <a:endParaRPr lang="tr-TR" dirty="0">
              <a:effectLst>
                <a:outerShdw blurRad="38100" dist="38100" dir="2700000" algn="tl">
                  <a:srgbClr val="000000">
                    <a:alpha val="43137"/>
                  </a:srgbClr>
                </a:outerShdw>
              </a:effectLst>
            </a:endParaRPr>
          </a:p>
          <a:p>
            <a:pPr algn="just"/>
            <a:r>
              <a:rPr lang="tr-TR" i="1" dirty="0">
                <a:effectLst>
                  <a:outerShdw blurRad="38100" dist="38100" dir="2700000" algn="tl">
                    <a:srgbClr val="000000">
                      <a:alpha val="43137"/>
                    </a:srgbClr>
                  </a:outerShdw>
                </a:effectLst>
              </a:rPr>
              <a:t>(10) Gerçek kişi ve tarih bilgisi bulunmayan başvuru/dilekçe ilgi tutulmak istendiğinde, ilgi bölümü “İsimsiz ve tarihsiz başvuru/dilekçe.” biçiminde yazılır. Söz konusu başvurunun/dilekçenin işleme alınıp alınmayacağı ilgili mevzuat hükümlerine göre değerlendirilir. </a:t>
            </a:r>
            <a:endParaRPr lang="tr-TR" dirty="0">
              <a:effectLst>
                <a:outerShdw blurRad="38100" dist="38100" dir="2700000" algn="tl">
                  <a:srgbClr val="000000">
                    <a:alpha val="43137"/>
                  </a:srgbClr>
                </a:outerShdw>
              </a:effectLst>
            </a:endParaRPr>
          </a:p>
          <a:p>
            <a:pPr algn="just"/>
            <a:endParaRPr lang="tr-TR" dirty="0"/>
          </a:p>
        </p:txBody>
      </p:sp>
    </p:spTree>
    <p:extLst>
      <p:ext uri="{BB962C8B-B14F-4D97-AF65-F5344CB8AC3E}">
        <p14:creationId xmlns:p14="http://schemas.microsoft.com/office/powerpoint/2010/main" xmlns="" val="710439061"/>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0"/>
            <a:ext cx="9073008" cy="6858000"/>
          </a:xfrm>
          <a:prstGeom prst="rect">
            <a:avLst/>
          </a:prstGeom>
        </p:spPr>
      </p:pic>
    </p:spTree>
    <p:extLst>
      <p:ext uri="{BB962C8B-B14F-4D97-AF65-F5344CB8AC3E}">
        <p14:creationId xmlns:p14="http://schemas.microsoft.com/office/powerpoint/2010/main" xmlns="" val="1197444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487488" y="609600"/>
            <a:ext cx="6993825" cy="731168"/>
          </a:xfrm>
        </p:spPr>
        <p:txBody>
          <a:bodyPr/>
          <a:lstStyle/>
          <a:p>
            <a:r>
              <a:rPr lang="tr-TR" b="1" dirty="0" smtClean="0"/>
              <a:t>Dayanak;</a:t>
            </a:r>
            <a:endParaRPr lang="tr-TR" dirty="0">
              <a:solidFill>
                <a:srgbClr val="00B050"/>
              </a:solidFill>
            </a:endParaRPr>
          </a:p>
        </p:txBody>
      </p:sp>
      <p:sp>
        <p:nvSpPr>
          <p:cNvPr id="2" name="İçerik Yer Tutucusu 1"/>
          <p:cNvSpPr>
            <a:spLocks noGrp="1"/>
          </p:cNvSpPr>
          <p:nvPr>
            <p:ph idx="1"/>
          </p:nvPr>
        </p:nvSpPr>
        <p:spPr>
          <a:xfrm>
            <a:off x="911424" y="1340769"/>
            <a:ext cx="8856983" cy="4700596"/>
          </a:xfrm>
        </p:spPr>
        <p:txBody>
          <a:bodyPr>
            <a:normAutofit/>
          </a:bodyPr>
          <a:lstStyle/>
          <a:p>
            <a:pPr algn="just"/>
            <a:r>
              <a:rPr lang="tr-TR" sz="2400" b="1" dirty="0"/>
              <a:t>MADDE 2</a:t>
            </a:r>
            <a:r>
              <a:rPr lang="tr-TR" sz="2400" dirty="0"/>
              <a:t>- (1) Bu Yönetmelik, </a:t>
            </a:r>
            <a:r>
              <a:rPr lang="tr-TR" sz="2400" i="1" u="sng" dirty="0"/>
              <a:t>1 sayılı Cumhurbaşkanlığı Teşkilatı Hakkında Cumhurbaşkanlığı Kararnamesinin 6 </a:t>
            </a:r>
            <a:r>
              <a:rPr lang="tr-TR" sz="2400" i="1" u="sng" dirty="0" err="1"/>
              <a:t>ncı</a:t>
            </a:r>
            <a:r>
              <a:rPr lang="tr-TR" sz="2400" i="1" u="sng" dirty="0"/>
              <a:t> ve 7 </a:t>
            </a:r>
            <a:r>
              <a:rPr lang="tr-TR" sz="2400" i="1" u="sng" dirty="0" err="1"/>
              <a:t>nci</a:t>
            </a:r>
            <a:r>
              <a:rPr lang="tr-TR" sz="2400" dirty="0"/>
              <a:t> maddeleri hükümlerine dayanılarak hazırlanmıştır.</a:t>
            </a:r>
          </a:p>
        </p:txBody>
      </p:sp>
    </p:spTree>
    <p:extLst>
      <p:ext uri="{BB962C8B-B14F-4D97-AF65-F5344CB8AC3E}">
        <p14:creationId xmlns:p14="http://schemas.microsoft.com/office/powerpoint/2010/main" xmlns="" val="4063077386"/>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en-US" smtClean="0"/>
              <a:t>Your logo here</a:t>
            </a:r>
            <a:endParaRPr lang="en-US" dirty="0"/>
          </a:p>
        </p:txBody>
      </p:sp>
      <p:pic>
        <p:nvPicPr>
          <p:cNvPr id="3" name="Resim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30046" y="0"/>
            <a:ext cx="8906314" cy="6858000"/>
          </a:xfrm>
          <a:prstGeom prst="rect">
            <a:avLst/>
          </a:prstGeom>
        </p:spPr>
      </p:pic>
    </p:spTree>
    <p:extLst>
      <p:ext uri="{BB962C8B-B14F-4D97-AF65-F5344CB8AC3E}">
        <p14:creationId xmlns:p14="http://schemas.microsoft.com/office/powerpoint/2010/main" xmlns="" val="22625044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839416" y="404664"/>
            <a:ext cx="8496945" cy="576064"/>
          </a:xfrm>
        </p:spPr>
        <p:txBody>
          <a:bodyPr>
            <a:normAutofit fontScale="90000"/>
          </a:bodyPr>
          <a:lstStyle/>
          <a:p>
            <a:r>
              <a:rPr lang="tr-TR" altLang="tr-TR" b="1" dirty="0" smtClean="0">
                <a:solidFill>
                  <a:srgbClr val="00B050"/>
                </a:solidFill>
              </a:rPr>
              <a:t> </a:t>
            </a:r>
            <a:r>
              <a:rPr lang="tr-TR" altLang="tr-TR" b="1" dirty="0"/>
              <a:t> </a:t>
            </a:r>
            <a:r>
              <a:rPr lang="tr-TR" b="1" u="sng" dirty="0" smtClean="0">
                <a:solidFill>
                  <a:srgbClr val="FF0000"/>
                </a:solidFill>
              </a:rPr>
              <a:t>Metin</a:t>
            </a:r>
            <a:r>
              <a:rPr lang="tr-TR" b="1" dirty="0" smtClean="0">
                <a:solidFill>
                  <a:srgbClr val="FF0000"/>
                </a:solidFill>
              </a:rPr>
              <a:t>;</a:t>
            </a:r>
            <a:r>
              <a:rPr lang="tr-TR" dirty="0">
                <a:solidFill>
                  <a:srgbClr val="FF0000"/>
                </a:solidFill>
              </a:rPr>
              <a:t/>
            </a:r>
            <a:br>
              <a:rPr lang="tr-TR" dirty="0">
                <a:solidFill>
                  <a:srgbClr val="FF0000"/>
                </a:solidFill>
              </a:rPr>
            </a:br>
            <a:endParaRPr lang="tr-TR" dirty="0">
              <a:solidFill>
                <a:srgbClr val="FF0000"/>
              </a:solidFill>
            </a:endParaRPr>
          </a:p>
        </p:txBody>
      </p:sp>
      <p:sp>
        <p:nvSpPr>
          <p:cNvPr id="2" name="İçerik Yer Tutucusu 1"/>
          <p:cNvSpPr>
            <a:spLocks noGrp="1"/>
          </p:cNvSpPr>
          <p:nvPr>
            <p:ph idx="1"/>
          </p:nvPr>
        </p:nvSpPr>
        <p:spPr>
          <a:xfrm>
            <a:off x="695400" y="980728"/>
            <a:ext cx="8640959" cy="5877272"/>
          </a:xfrm>
        </p:spPr>
        <p:txBody>
          <a:bodyPr>
            <a:normAutofit/>
          </a:bodyPr>
          <a:lstStyle/>
          <a:p>
            <a:pPr algn="just"/>
            <a:r>
              <a:rPr lang="tr-TR" sz="2000" b="1" dirty="0"/>
              <a:t>MADDE 16</a:t>
            </a:r>
            <a:r>
              <a:rPr lang="tr-TR" sz="2000" dirty="0"/>
              <a:t>- (1) Metin </a:t>
            </a:r>
            <a:r>
              <a:rPr lang="tr-TR" sz="2000" i="1" dirty="0"/>
              <a:t>alanı</a:t>
            </a:r>
            <a:r>
              <a:rPr lang="tr-TR" sz="2000" dirty="0"/>
              <a:t>, </a:t>
            </a:r>
            <a:r>
              <a:rPr lang="tr-TR" sz="2000" i="1" dirty="0"/>
              <a:t>“Muhatap” veya varsa </a:t>
            </a:r>
            <a:r>
              <a:rPr lang="tr-TR" sz="2000" dirty="0"/>
              <a:t>“İlgi” ile “İmza” arasındaki kısımdır.</a:t>
            </a:r>
          </a:p>
          <a:p>
            <a:pPr algn="just"/>
            <a:r>
              <a:rPr lang="tr-TR" sz="2000" dirty="0"/>
              <a:t>(2) “İlgi” ile metin başlangıcı arasında bir satır, “İlgi” yoksa belgenin muhatabı ile metin başlangıcı arasında iki satır boşluk bulunur (</a:t>
            </a:r>
            <a:r>
              <a:rPr lang="tr-TR" sz="2000" u="sng" dirty="0">
                <a:hlinkClick r:id="" action="ppaction://hlinkfile"/>
              </a:rPr>
              <a:t>Örnek 8</a:t>
            </a:r>
            <a:r>
              <a:rPr lang="tr-TR" sz="2000" dirty="0"/>
              <a:t>).</a:t>
            </a:r>
          </a:p>
          <a:p>
            <a:pPr algn="just"/>
            <a:r>
              <a:rPr lang="tr-TR" sz="2000" dirty="0"/>
              <a:t>(3) Metindeki kelime aralarında ve noktalama işaretlerinden sonra bir karakter boşluk bırakılır. Noktalama işaretleri kendinden önce gelen harfe bitişik yazılır.</a:t>
            </a:r>
          </a:p>
          <a:p>
            <a:pPr algn="just"/>
            <a:r>
              <a:rPr lang="tr-TR" sz="2000" dirty="0"/>
              <a:t>(4) Paragrafa 1,25 cm içeriden başlanır ve metin iki yana hizalanır. Paragraflar arasında satır boşluğu bırakılmaz (</a:t>
            </a:r>
            <a:r>
              <a:rPr lang="tr-TR" sz="2000" u="sng" dirty="0">
                <a:hlinkClick r:id="" action="ppaction://hlinkfile"/>
              </a:rPr>
              <a:t>Örnek 8</a:t>
            </a:r>
            <a:r>
              <a:rPr lang="tr-TR" sz="2000" dirty="0"/>
              <a:t>). İhtiyaç duyulması hâlinde paragraflar harf veya rakam ile sıralanabilir.</a:t>
            </a:r>
          </a:p>
          <a:p>
            <a:pPr algn="just">
              <a:defRPr/>
            </a:pPr>
            <a:endParaRPr lang="tr-TR" altLang="tr-TR" sz="2000" dirty="0"/>
          </a:p>
        </p:txBody>
      </p:sp>
      <p:sp>
        <p:nvSpPr>
          <p:cNvPr id="4" name="Altbilgi Yer Tutucusu 3"/>
          <p:cNvSpPr>
            <a:spLocks noGrp="1"/>
          </p:cNvSpPr>
          <p:nvPr>
            <p:ph type="ftr" sz="quarter" idx="11"/>
          </p:nvPr>
        </p:nvSpPr>
        <p:spPr>
          <a:xfrm>
            <a:off x="1524001" y="6367464"/>
            <a:ext cx="4259263" cy="300037"/>
          </a:xfrm>
        </p:spPr>
        <p:txBody>
          <a:bodyPr/>
          <a:lstStyle/>
          <a:p>
            <a:r>
              <a:rPr lang="en-US" smtClean="0"/>
              <a:t>Your logo here</a:t>
            </a:r>
            <a:endParaRPr lang="en-US" dirty="0"/>
          </a:p>
        </p:txBody>
      </p:sp>
    </p:spTree>
    <p:extLst>
      <p:ext uri="{BB962C8B-B14F-4D97-AF65-F5344CB8AC3E}">
        <p14:creationId xmlns:p14="http://schemas.microsoft.com/office/powerpoint/2010/main" xmlns="" val="34556749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5" name="Resim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35629"/>
            <a:ext cx="8928992" cy="6858000"/>
          </a:xfrm>
          <a:prstGeom prst="rect">
            <a:avLst/>
          </a:prstGeom>
        </p:spPr>
      </p:pic>
    </p:spTree>
    <p:extLst>
      <p:ext uri="{BB962C8B-B14F-4D97-AF65-F5344CB8AC3E}">
        <p14:creationId xmlns:p14="http://schemas.microsoft.com/office/powerpoint/2010/main" xmlns="" val="5416426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1271464" y="404664"/>
            <a:ext cx="7973355" cy="504056"/>
          </a:xfrm>
        </p:spPr>
        <p:txBody>
          <a:bodyPr>
            <a:normAutofit fontScale="90000"/>
          </a:bodyPr>
          <a:lstStyle/>
          <a:p>
            <a:r>
              <a:rPr lang="tr-TR" altLang="tr-TR" b="1" dirty="0" smtClean="0">
                <a:solidFill>
                  <a:srgbClr val="00B050"/>
                </a:solidFill>
              </a:rPr>
              <a:t> </a:t>
            </a:r>
            <a:r>
              <a:rPr lang="tr-TR" altLang="tr-TR" b="1" dirty="0"/>
              <a:t> </a:t>
            </a:r>
            <a:r>
              <a:rPr lang="tr-TR" b="1" u="sng" dirty="0" smtClean="0"/>
              <a:t>Metin;</a:t>
            </a:r>
            <a:r>
              <a:rPr lang="tr-TR" dirty="0" smtClean="0"/>
              <a:t>-2-</a:t>
            </a:r>
            <a:endParaRPr lang="tr-TR" dirty="0">
              <a:solidFill>
                <a:srgbClr val="00B050"/>
              </a:solidFill>
            </a:endParaRPr>
          </a:p>
        </p:txBody>
      </p:sp>
      <p:sp>
        <p:nvSpPr>
          <p:cNvPr id="2" name="İçerik Yer Tutucusu 1"/>
          <p:cNvSpPr>
            <a:spLocks noGrp="1"/>
          </p:cNvSpPr>
          <p:nvPr>
            <p:ph idx="1"/>
          </p:nvPr>
        </p:nvSpPr>
        <p:spPr>
          <a:xfrm>
            <a:off x="767409" y="1052736"/>
            <a:ext cx="8712968" cy="5544616"/>
          </a:xfrm>
        </p:spPr>
        <p:txBody>
          <a:bodyPr>
            <a:normAutofit/>
          </a:bodyPr>
          <a:lstStyle/>
          <a:p>
            <a:pPr algn="just"/>
            <a:r>
              <a:rPr lang="tr-TR" altLang="tr-TR" sz="2000" b="1" dirty="0" smtClean="0"/>
              <a:t> </a:t>
            </a:r>
            <a:r>
              <a:rPr lang="tr-TR" sz="2000" dirty="0"/>
              <a:t>(5) Birden fazla sayfa tutan üst yazılarda sayı, tarih, konu, muhatap ve ilgi bilgilerine sadece ilk sayfada; imza, ek </a:t>
            </a:r>
            <a:r>
              <a:rPr lang="tr-TR" sz="2000" i="1" dirty="0"/>
              <a:t>ve</a:t>
            </a:r>
            <a:r>
              <a:rPr lang="tr-TR" sz="2000" dirty="0"/>
              <a:t> dağıtım bilgilerine ise sadece son sayfada yer verilir (</a:t>
            </a:r>
            <a:r>
              <a:rPr lang="tr-TR" sz="2000" u="sng" dirty="0">
                <a:hlinkClick r:id="" action="ppaction://hlinkfile"/>
              </a:rPr>
              <a:t>Örnek 9</a:t>
            </a:r>
            <a:r>
              <a:rPr lang="tr-TR" sz="2000" dirty="0"/>
              <a:t>). </a:t>
            </a:r>
            <a:r>
              <a:rPr lang="tr-TR" sz="2000" i="1" dirty="0"/>
              <a:t>İletişim bilgisine ve belge doğrulama bilgilerine her sayfanın en alt kısmında yer verilir (</a:t>
            </a:r>
            <a:r>
              <a:rPr lang="tr-TR" sz="2000" i="1" dirty="0">
                <a:hlinkClick r:id="" action="ppaction://hlinkfile"/>
              </a:rPr>
              <a:t>Örnek 9</a:t>
            </a:r>
            <a:r>
              <a:rPr lang="tr-TR" sz="2000" i="1" dirty="0"/>
              <a:t>). Zorunlu hâllerde veya olağanüstü durumlarda hazırlanan ve birden fazla sayfadan oluşan belgelerde ise her sayfanın en alt kısmında iletişim bilgisine yer verilir.</a:t>
            </a:r>
            <a:endParaRPr lang="tr-TR" sz="2000" dirty="0"/>
          </a:p>
          <a:p>
            <a:pPr algn="just"/>
            <a:r>
              <a:rPr lang="tr-TR" sz="2000" dirty="0"/>
              <a:t>(6) Metin içinde geçen sayılar, rakamla veya harfle yazılabilir. Gerekli görülmesi hâlinde sayılar rakamla yazıldıktan sonra parantez içinde harfle de gösterilebilir.</a:t>
            </a:r>
          </a:p>
          <a:p>
            <a:pPr algn="just"/>
            <a:r>
              <a:rPr lang="tr-TR" sz="2000" dirty="0"/>
              <a:t>(7) Dört ve dörtten çok haneli sayılar sondan sayılmak üzere üçlü gruplara ayrılarak yazılır ve araya nokta (.) işareti konulur (Örnek: 1.452; 25.126; 326.197). Sayılarda kesirler virgül (,) ile ayrılır (Örnek: </a:t>
            </a:r>
            <a:r>
              <a:rPr lang="tr-TR" sz="2000" i="1" dirty="0"/>
              <a:t>10.545,72</a:t>
            </a:r>
            <a:r>
              <a:rPr lang="tr-TR" sz="2000" dirty="0"/>
              <a:t>).</a:t>
            </a:r>
          </a:p>
          <a:p>
            <a:endParaRPr lang="tr-TR" sz="2000" dirty="0"/>
          </a:p>
        </p:txBody>
      </p:sp>
      <p:sp>
        <p:nvSpPr>
          <p:cNvPr id="4" name="Altbilgi Yer Tutucusu 3"/>
          <p:cNvSpPr>
            <a:spLocks noGrp="1"/>
          </p:cNvSpPr>
          <p:nvPr>
            <p:ph type="ftr" sz="quarter" idx="11"/>
          </p:nvPr>
        </p:nvSpPr>
        <p:spPr>
          <a:xfrm>
            <a:off x="1524001" y="6367464"/>
            <a:ext cx="4259263" cy="300037"/>
          </a:xfrm>
        </p:spPr>
        <p:txBody>
          <a:bodyPr/>
          <a:lstStyle/>
          <a:p>
            <a:r>
              <a:rPr lang="en-US" smtClean="0"/>
              <a:t>Your logo here</a:t>
            </a:r>
            <a:endParaRPr lang="en-US" dirty="0"/>
          </a:p>
        </p:txBody>
      </p:sp>
    </p:spTree>
    <p:extLst>
      <p:ext uri="{BB962C8B-B14F-4D97-AF65-F5344CB8AC3E}">
        <p14:creationId xmlns:p14="http://schemas.microsoft.com/office/powerpoint/2010/main" xmlns="" val="23201644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51384" y="0"/>
            <a:ext cx="9073008" cy="6858000"/>
          </a:xfrm>
          <a:prstGeom prst="rect">
            <a:avLst/>
          </a:prstGeom>
        </p:spPr>
      </p:pic>
    </p:spTree>
    <p:extLst>
      <p:ext uri="{BB962C8B-B14F-4D97-AF65-F5344CB8AC3E}">
        <p14:creationId xmlns:p14="http://schemas.microsoft.com/office/powerpoint/2010/main" xmlns="" val="21881660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en-US" smtClean="0"/>
              <a:t>Your logo here</a:t>
            </a:r>
            <a:endParaRPr lang="en-US" dirty="0"/>
          </a:p>
        </p:txBody>
      </p:sp>
      <p:pic>
        <p:nvPicPr>
          <p:cNvPr id="3" name="Resim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51383" y="0"/>
            <a:ext cx="8856985" cy="6858000"/>
          </a:xfrm>
          <a:prstGeom prst="rect">
            <a:avLst/>
          </a:prstGeom>
        </p:spPr>
      </p:pic>
    </p:spTree>
    <p:extLst>
      <p:ext uri="{BB962C8B-B14F-4D97-AF65-F5344CB8AC3E}">
        <p14:creationId xmlns:p14="http://schemas.microsoft.com/office/powerpoint/2010/main" xmlns="" val="17181621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839416" y="267494"/>
            <a:ext cx="8208913" cy="641226"/>
          </a:xfrm>
        </p:spPr>
        <p:txBody>
          <a:bodyPr>
            <a:normAutofit/>
          </a:bodyPr>
          <a:lstStyle/>
          <a:p>
            <a:r>
              <a:rPr lang="tr-TR" altLang="tr-TR" b="1" dirty="0" smtClean="0">
                <a:solidFill>
                  <a:srgbClr val="00B050"/>
                </a:solidFill>
              </a:rPr>
              <a:t> </a:t>
            </a:r>
            <a:r>
              <a:rPr lang="tr-TR" altLang="tr-TR" b="1" dirty="0"/>
              <a:t> </a:t>
            </a:r>
            <a:r>
              <a:rPr lang="tr-TR" b="1" u="sng" dirty="0" smtClean="0"/>
              <a:t>Metin,-3-</a:t>
            </a:r>
            <a:endParaRPr lang="tr-TR" u="sng" dirty="0"/>
          </a:p>
        </p:txBody>
      </p:sp>
      <p:sp>
        <p:nvSpPr>
          <p:cNvPr id="2" name="İçerik Yer Tutucusu 1"/>
          <p:cNvSpPr>
            <a:spLocks noGrp="1"/>
          </p:cNvSpPr>
          <p:nvPr>
            <p:ph idx="1"/>
          </p:nvPr>
        </p:nvSpPr>
        <p:spPr>
          <a:xfrm>
            <a:off x="767408" y="908720"/>
            <a:ext cx="8856984" cy="5328592"/>
          </a:xfrm>
        </p:spPr>
        <p:txBody>
          <a:bodyPr>
            <a:normAutofit/>
          </a:bodyPr>
          <a:lstStyle/>
          <a:p>
            <a:pPr algn="just"/>
            <a:r>
              <a:rPr lang="tr-TR" altLang="tr-TR" sz="2000" b="1" dirty="0" smtClean="0"/>
              <a:t> </a:t>
            </a:r>
            <a:r>
              <a:rPr lang="tr-TR" sz="2000" dirty="0">
                <a:effectLst>
                  <a:outerShdw blurRad="38100" dist="38100" dir="2700000" algn="tl">
                    <a:srgbClr val="000000">
                      <a:alpha val="43137"/>
                    </a:srgbClr>
                  </a:outerShdw>
                </a:effectLst>
              </a:rPr>
              <a:t>(8) Belge, Türk Dil Kurumu tarafından hazırlanan Yazım Kılavuzu ve Türkçe </a:t>
            </a:r>
            <a:r>
              <a:rPr lang="tr-TR" sz="2000" dirty="0" err="1">
                <a:effectLst>
                  <a:outerShdw blurRad="38100" dist="38100" dir="2700000" algn="tl">
                    <a:srgbClr val="000000">
                      <a:alpha val="43137"/>
                    </a:srgbClr>
                  </a:outerShdw>
                </a:effectLst>
              </a:rPr>
              <a:t>Sözlük</a:t>
            </a:r>
            <a:r>
              <a:rPr lang="tr-TR" sz="2000" i="1" u="sng" dirty="0" err="1">
                <a:effectLst>
                  <a:outerShdw blurRad="38100" dist="38100" dir="2700000" algn="tl">
                    <a:srgbClr val="000000">
                      <a:alpha val="43137"/>
                    </a:srgbClr>
                  </a:outerShdw>
                </a:effectLst>
              </a:rPr>
              <a:t>’ün</a:t>
            </a:r>
            <a:r>
              <a:rPr lang="tr-TR" sz="2000" i="1" u="sng" dirty="0">
                <a:effectLst>
                  <a:outerShdw blurRad="38100" dist="38100" dir="2700000" algn="tl">
                    <a:srgbClr val="000000">
                      <a:alpha val="43137"/>
                    </a:srgbClr>
                  </a:outerShdw>
                </a:effectLst>
              </a:rPr>
              <a:t> güncel yayımı </a:t>
            </a:r>
            <a:r>
              <a:rPr lang="tr-TR" sz="2000" dirty="0">
                <a:effectLst>
                  <a:outerShdw blurRad="38100" dist="38100" dir="2700000" algn="tl">
                    <a:srgbClr val="000000">
                      <a:alpha val="43137"/>
                    </a:srgbClr>
                  </a:outerShdw>
                </a:effectLst>
              </a:rPr>
              <a:t>esas alınarak dil bilgisi kurallarına göre anlamlı ve özlü olarak yazılır. Belge içinde zorunlu olmadıkça yabancı kelimeye yer verilmez, verildiği durumda ise parantez içinde anlamı belirtilir. Ancak muhatabı yabancı ülke veya uluslararası kuruluş olan resmî yazışmalarda yabancı dil kullanılabilir. Bu durumda belge varsa uluslararası yazışma usullerine göre </a:t>
            </a:r>
            <a:r>
              <a:rPr lang="tr-TR" sz="2000" i="1" u="sng" dirty="0">
                <a:effectLst>
                  <a:outerShdw blurRad="38100" dist="38100" dir="2700000" algn="tl">
                    <a:srgbClr val="000000">
                      <a:alpha val="43137"/>
                    </a:srgbClr>
                  </a:outerShdw>
                </a:effectLst>
              </a:rPr>
              <a:t>hazırlanabilir</a:t>
            </a:r>
            <a:r>
              <a:rPr lang="tr-TR" sz="2000" dirty="0">
                <a:effectLst>
                  <a:outerShdw blurRad="38100" dist="38100" dir="2700000" algn="tl">
                    <a:srgbClr val="000000">
                      <a:alpha val="43137"/>
                    </a:srgbClr>
                  </a:outerShdw>
                </a:effectLst>
              </a:rPr>
              <a:t>. Ayrıca yabancı dille yazılan belgenin Türkçe tercümesi oluşturulur ve </a:t>
            </a:r>
            <a:r>
              <a:rPr lang="tr-TR" sz="2000" i="1" u="sng" dirty="0">
                <a:effectLst>
                  <a:outerShdw blurRad="38100" dist="38100" dir="2700000" algn="tl">
                    <a:srgbClr val="000000">
                      <a:alpha val="43137"/>
                    </a:srgbClr>
                  </a:outerShdw>
                </a:effectLst>
              </a:rPr>
              <a:t>yabancı dille hazırlanan</a:t>
            </a:r>
            <a:r>
              <a:rPr lang="tr-TR" sz="2000" dirty="0">
                <a:effectLst>
                  <a:outerShdw blurRad="38100" dist="38100" dir="2700000" algn="tl">
                    <a:srgbClr val="000000">
                      <a:alpha val="43137"/>
                    </a:srgbClr>
                  </a:outerShdw>
                </a:effectLst>
              </a:rPr>
              <a:t> </a:t>
            </a:r>
            <a:r>
              <a:rPr lang="tr-TR" sz="2000" i="1" u="sng" dirty="0">
                <a:effectLst>
                  <a:outerShdw blurRad="38100" dist="38100" dir="2700000" algn="tl">
                    <a:srgbClr val="000000">
                      <a:alpha val="43137"/>
                    </a:srgbClr>
                  </a:outerShdw>
                </a:effectLst>
              </a:rPr>
              <a:t>belge ile ilişkilendirilerek</a:t>
            </a:r>
            <a:r>
              <a:rPr lang="tr-TR" sz="2000" dirty="0">
                <a:effectLst>
                  <a:outerShdw blurRad="38100" dist="38100" dir="2700000" algn="tl">
                    <a:srgbClr val="000000">
                      <a:alpha val="43137"/>
                    </a:srgbClr>
                  </a:outerShdw>
                </a:effectLst>
              </a:rPr>
              <a:t> saklanır.</a:t>
            </a:r>
          </a:p>
          <a:p>
            <a:pPr algn="just"/>
            <a:r>
              <a:rPr lang="tr-TR" sz="2000" i="1" u="sng" dirty="0">
                <a:effectLst>
                  <a:outerShdw blurRad="38100" dist="38100" dir="2700000" algn="tl">
                    <a:srgbClr val="000000">
                      <a:alpha val="43137"/>
                    </a:srgbClr>
                  </a:outerShdw>
                </a:effectLst>
              </a:rPr>
              <a:t>(9) Metin içinde yer alan alıntılar tırnak içinde ve/veya eğik (italik) olarak yazılabilir.</a:t>
            </a:r>
            <a:endParaRPr lang="tr-TR" sz="2000" dirty="0">
              <a:effectLst>
                <a:outerShdw blurRad="38100" dist="38100" dir="2700000" algn="tl">
                  <a:srgbClr val="000000">
                    <a:alpha val="43137"/>
                  </a:srgbClr>
                </a:outerShdw>
              </a:effectLst>
            </a:endParaRPr>
          </a:p>
          <a:p>
            <a:pPr algn="just"/>
            <a:r>
              <a:rPr lang="tr-TR" sz="2000" i="1" u="sng" dirty="0">
                <a:effectLst>
                  <a:outerShdw blurRad="38100" dist="38100" dir="2700000" algn="tl">
                    <a:srgbClr val="000000">
                      <a:alpha val="43137"/>
                    </a:srgbClr>
                  </a:outerShdw>
                </a:effectLst>
              </a:rPr>
              <a:t>(10) Metin içinde harfler kullanılarak </a:t>
            </a:r>
            <a:r>
              <a:rPr lang="tr-TR" sz="2000" i="1" u="sng" dirty="0" err="1" smtClean="0">
                <a:effectLst>
                  <a:outerShdw blurRad="38100" dist="38100" dir="2700000" algn="tl">
                    <a:srgbClr val="000000">
                      <a:alpha val="43137"/>
                    </a:srgbClr>
                  </a:outerShdw>
                </a:effectLst>
              </a:rPr>
              <a:t>maddelendirme</a:t>
            </a:r>
            <a:r>
              <a:rPr lang="tr-TR" sz="2000" i="1" u="sng" dirty="0" smtClean="0">
                <a:effectLst>
                  <a:outerShdw blurRad="38100" dist="38100" dir="2700000" algn="tl">
                    <a:srgbClr val="000000">
                      <a:alpha val="43137"/>
                    </a:srgbClr>
                  </a:outerShdw>
                </a:effectLst>
              </a:rPr>
              <a:t> ye/ numaralandırmaya </a:t>
            </a:r>
            <a:r>
              <a:rPr lang="tr-TR" sz="2000" i="1" u="sng" dirty="0">
                <a:effectLst>
                  <a:outerShdw blurRad="38100" dist="38100" dir="2700000" algn="tl">
                    <a:srgbClr val="000000">
                      <a:alpha val="43137"/>
                    </a:srgbClr>
                  </a:outerShdw>
                </a:effectLst>
              </a:rPr>
              <a:t>ihtiyaç duyulduğunda, Türk alfabesinde yer alan bütün küçük harfler kendilerinden sonra kapama parantez işareti “)” konularak kullanılır.</a:t>
            </a:r>
            <a:endParaRPr lang="tr-TR" sz="2000" dirty="0">
              <a:effectLst>
                <a:outerShdw blurRad="38100" dist="38100" dir="2700000" algn="tl">
                  <a:srgbClr val="000000">
                    <a:alpha val="43137"/>
                  </a:srgbClr>
                </a:outerShdw>
              </a:effectLst>
            </a:endParaRPr>
          </a:p>
        </p:txBody>
      </p:sp>
      <p:sp>
        <p:nvSpPr>
          <p:cNvPr id="4" name="Altbilgi Yer Tutucusu 3"/>
          <p:cNvSpPr>
            <a:spLocks noGrp="1"/>
          </p:cNvSpPr>
          <p:nvPr>
            <p:ph type="ftr" sz="quarter" idx="11"/>
          </p:nvPr>
        </p:nvSpPr>
        <p:spPr>
          <a:xfrm>
            <a:off x="1524001" y="6367464"/>
            <a:ext cx="4259263" cy="300037"/>
          </a:xfrm>
        </p:spPr>
        <p:txBody>
          <a:bodyPr/>
          <a:lstStyle/>
          <a:p>
            <a:r>
              <a:rPr lang="en-US" smtClean="0"/>
              <a:t>Your logo here</a:t>
            </a:r>
            <a:endParaRPr lang="en-US" dirty="0"/>
          </a:p>
        </p:txBody>
      </p:sp>
    </p:spTree>
    <p:extLst>
      <p:ext uri="{BB962C8B-B14F-4D97-AF65-F5344CB8AC3E}">
        <p14:creationId xmlns:p14="http://schemas.microsoft.com/office/powerpoint/2010/main" xmlns="" val="24919569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983432" y="267494"/>
            <a:ext cx="7776864" cy="497210"/>
          </a:xfrm>
        </p:spPr>
        <p:txBody>
          <a:bodyPr>
            <a:normAutofit fontScale="90000"/>
          </a:bodyPr>
          <a:lstStyle/>
          <a:p>
            <a:r>
              <a:rPr lang="tr-TR" altLang="tr-TR" b="1" u="sng" dirty="0" smtClean="0">
                <a:solidFill>
                  <a:srgbClr val="FF0000"/>
                </a:solidFill>
              </a:rPr>
              <a:t>Metin;</a:t>
            </a:r>
            <a:r>
              <a:rPr lang="tr-TR" altLang="tr-TR" b="1" dirty="0" smtClean="0">
                <a:solidFill>
                  <a:srgbClr val="FF0000"/>
                </a:solidFill>
              </a:rPr>
              <a:t> -4- </a:t>
            </a:r>
            <a:endParaRPr lang="tr-TR" dirty="0">
              <a:solidFill>
                <a:srgbClr val="FF0000"/>
              </a:solidFill>
            </a:endParaRPr>
          </a:p>
        </p:txBody>
      </p:sp>
      <p:sp>
        <p:nvSpPr>
          <p:cNvPr id="2" name="İçerik Yer Tutucusu 1"/>
          <p:cNvSpPr>
            <a:spLocks noGrp="1"/>
          </p:cNvSpPr>
          <p:nvPr>
            <p:ph idx="1"/>
          </p:nvPr>
        </p:nvSpPr>
        <p:spPr>
          <a:xfrm>
            <a:off x="695400" y="836712"/>
            <a:ext cx="8928992" cy="5616624"/>
          </a:xfrm>
        </p:spPr>
        <p:txBody>
          <a:bodyPr>
            <a:normAutofit/>
          </a:bodyPr>
          <a:lstStyle/>
          <a:p>
            <a:pPr algn="just"/>
            <a:r>
              <a:rPr lang="tr-TR" sz="2000" dirty="0"/>
              <a:t>(</a:t>
            </a:r>
            <a:r>
              <a:rPr lang="tr-TR" sz="2000" i="1" u="sng" dirty="0"/>
              <a:t>11</a:t>
            </a:r>
            <a:r>
              <a:rPr lang="tr-TR" sz="2000" dirty="0"/>
              <a:t>) Metin içinde kısaltma kullanılacak ise ifadenin ilk kullanıldığı yerde açık biçimi, sonra parantez içinde </a:t>
            </a:r>
            <a:r>
              <a:rPr lang="tr-TR" sz="2000" i="1" u="sng" dirty="0"/>
              <a:t>kısaltılmış biçimi</a:t>
            </a:r>
            <a:r>
              <a:rPr lang="tr-TR" sz="2000" dirty="0"/>
              <a:t> yazılır (Örnek: Türkiye Büyük Millet Meclisi (TBMM), </a:t>
            </a:r>
            <a:r>
              <a:rPr lang="tr-TR" sz="2000" i="1" u="sng" dirty="0"/>
              <a:t>Kayıtlı Elektronik Posta (KEP)).</a:t>
            </a:r>
            <a:endParaRPr lang="tr-TR" sz="2000" dirty="0"/>
          </a:p>
          <a:p>
            <a:pPr algn="just"/>
            <a:r>
              <a:rPr lang="tr-TR" sz="2000" dirty="0"/>
              <a:t>(</a:t>
            </a:r>
            <a:r>
              <a:rPr lang="tr-TR" sz="2000" i="1" u="sng" dirty="0"/>
              <a:t>12</a:t>
            </a:r>
            <a:r>
              <a:rPr lang="tr-TR" sz="2000" dirty="0"/>
              <a:t>) </a:t>
            </a:r>
            <a:r>
              <a:rPr lang="tr-TR" sz="2000" dirty="0">
                <a:solidFill>
                  <a:srgbClr val="FF0000"/>
                </a:solidFill>
              </a:rPr>
              <a:t>Metnin son bölümü:</a:t>
            </a:r>
          </a:p>
          <a:p>
            <a:pPr algn="just"/>
            <a:r>
              <a:rPr lang="tr-TR" sz="2000" dirty="0">
                <a:effectLst>
                  <a:outerShdw blurRad="38100" dist="38100" dir="2700000" algn="tl">
                    <a:srgbClr val="000000">
                      <a:alpha val="43137"/>
                    </a:srgbClr>
                  </a:outerShdw>
                </a:effectLst>
              </a:rPr>
              <a:t>a) Yazışma yapan makamlar arasındaki hiyerarşi yönünden alt makamlara “… rica ederim.”, üst ve aynı düzeydeki makamlara “… arz ederim.” ibaresiyle bitirilir.</a:t>
            </a:r>
          </a:p>
          <a:p>
            <a:pPr algn="just"/>
            <a:r>
              <a:rPr lang="tr-TR" sz="2000" dirty="0">
                <a:effectLst>
                  <a:outerShdw blurRad="38100" dist="38100" dir="2700000" algn="tl">
                    <a:srgbClr val="000000">
                      <a:alpha val="43137"/>
                    </a:srgbClr>
                  </a:outerShdw>
                </a:effectLst>
              </a:rPr>
              <a:t>b) Üst, aynı düzey ve alt makamlara birlikte dağıtımlı olarak yapılan yazışmalar “… arz ve rica ederim.” </a:t>
            </a:r>
            <a:r>
              <a:rPr lang="tr-TR" sz="2000" i="1" u="sng" dirty="0">
                <a:effectLst>
                  <a:outerShdw blurRad="38100" dist="38100" dir="2700000" algn="tl">
                    <a:srgbClr val="000000">
                      <a:alpha val="43137"/>
                    </a:srgbClr>
                  </a:outerShdw>
                </a:effectLst>
              </a:rPr>
              <a:t>veya “… arz/rica ederim.”</a:t>
            </a:r>
            <a:r>
              <a:rPr lang="tr-TR" sz="2000" dirty="0">
                <a:effectLst>
                  <a:outerShdw blurRad="38100" dist="38100" dir="2700000" algn="tl">
                    <a:srgbClr val="000000">
                      <a:alpha val="43137"/>
                    </a:srgbClr>
                  </a:outerShdw>
                </a:effectLst>
              </a:rPr>
              <a:t> ibaresiyle bitirilir.</a:t>
            </a:r>
          </a:p>
          <a:p>
            <a:pPr algn="just"/>
            <a:r>
              <a:rPr lang="tr-TR" sz="2000" i="1" u="sng" dirty="0">
                <a:effectLst>
                  <a:outerShdw blurRad="38100" dist="38100" dir="2700000" algn="tl">
                    <a:srgbClr val="000000">
                      <a:alpha val="43137"/>
                    </a:srgbClr>
                  </a:outerShdw>
                </a:effectLst>
              </a:rPr>
              <a:t>c) Muhatap kısmında ikinci satırda parantez içerisinde birim veya idare ismi belirtilen yazışmalar, birinci satırda yer alan muhatap idare dikkate alınarak arz veya rica ibarelerinden uygun olanı ile bitirilir.</a:t>
            </a:r>
            <a:endParaRPr lang="tr-TR" sz="2000" dirty="0">
              <a:effectLst>
                <a:outerShdw blurRad="38100" dist="38100" dir="2700000" algn="tl">
                  <a:srgbClr val="000000">
                    <a:alpha val="43137"/>
                  </a:srgbClr>
                </a:outerShdw>
              </a:effectLst>
            </a:endParaRPr>
          </a:p>
          <a:p>
            <a:pPr algn="just">
              <a:defRPr/>
            </a:pPr>
            <a:r>
              <a:rPr lang="tr-TR" altLang="tr-TR" b="1" dirty="0" smtClean="0"/>
              <a:t> </a:t>
            </a:r>
            <a:endParaRPr lang="tr-TR" altLang="tr-TR" dirty="0"/>
          </a:p>
        </p:txBody>
      </p:sp>
      <p:sp>
        <p:nvSpPr>
          <p:cNvPr id="4" name="Altbilgi Yer Tutucusu 3"/>
          <p:cNvSpPr>
            <a:spLocks noGrp="1"/>
          </p:cNvSpPr>
          <p:nvPr>
            <p:ph type="ftr" sz="quarter" idx="11"/>
          </p:nvPr>
        </p:nvSpPr>
        <p:spPr>
          <a:xfrm>
            <a:off x="1524001" y="6367464"/>
            <a:ext cx="4259263" cy="300037"/>
          </a:xfrm>
        </p:spPr>
        <p:txBody>
          <a:bodyPr/>
          <a:lstStyle/>
          <a:p>
            <a:r>
              <a:rPr lang="en-US" smtClean="0"/>
              <a:t>Your logo here</a:t>
            </a:r>
            <a:endParaRPr lang="en-US" dirty="0"/>
          </a:p>
        </p:txBody>
      </p:sp>
    </p:spTree>
    <p:extLst>
      <p:ext uri="{BB962C8B-B14F-4D97-AF65-F5344CB8AC3E}">
        <p14:creationId xmlns:p14="http://schemas.microsoft.com/office/powerpoint/2010/main" xmlns="" val="16717346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Unvan 1"/>
          <p:cNvSpPr>
            <a:spLocks noGrp="1"/>
          </p:cNvSpPr>
          <p:nvPr>
            <p:ph type="title"/>
          </p:nvPr>
        </p:nvSpPr>
        <p:spPr>
          <a:xfrm>
            <a:off x="911424" y="548680"/>
            <a:ext cx="9299376" cy="648072"/>
          </a:xfrm>
        </p:spPr>
        <p:txBody>
          <a:bodyPr>
            <a:normAutofit/>
          </a:bodyPr>
          <a:lstStyle/>
          <a:p>
            <a:pPr eaLnBrk="1" hangingPunct="1"/>
            <a:r>
              <a:rPr lang="tr-TR" altLang="tr-TR" b="1" dirty="0" smtClean="0">
                <a:solidFill>
                  <a:srgbClr val="00B050"/>
                </a:solidFill>
              </a:rPr>
              <a:t> </a:t>
            </a:r>
            <a:r>
              <a:rPr lang="tr-TR" altLang="tr-TR" b="1" u="sng" dirty="0" smtClean="0">
                <a:solidFill>
                  <a:srgbClr val="FF0000"/>
                </a:solidFill>
              </a:rPr>
              <a:t>Metin;-5-</a:t>
            </a:r>
            <a:endParaRPr lang="tr-TR" altLang="tr-TR" u="sng" dirty="0" smtClean="0">
              <a:solidFill>
                <a:srgbClr val="FF0000"/>
              </a:solidFill>
            </a:endParaRPr>
          </a:p>
        </p:txBody>
      </p:sp>
      <p:sp>
        <p:nvSpPr>
          <p:cNvPr id="87043" name="İçerik Yer Tutucusu 2"/>
          <p:cNvSpPr>
            <a:spLocks noGrp="1"/>
          </p:cNvSpPr>
          <p:nvPr>
            <p:ph idx="1"/>
          </p:nvPr>
        </p:nvSpPr>
        <p:spPr>
          <a:xfrm>
            <a:off x="695400" y="1196752"/>
            <a:ext cx="8928992" cy="5256584"/>
          </a:xfrm>
        </p:spPr>
        <p:txBody>
          <a:bodyPr>
            <a:normAutofit/>
          </a:bodyPr>
          <a:lstStyle/>
          <a:p>
            <a:pPr algn="just"/>
            <a:r>
              <a:rPr lang="tr-TR" altLang="tr-TR" sz="3200" dirty="0"/>
              <a:t> </a:t>
            </a:r>
            <a:r>
              <a:rPr lang="tr-TR" sz="2400" i="1" u="sng" dirty="0"/>
              <a:t>ç) 1 sayılı Cumhurbaşkanlığı Kararnamesinin 6 </a:t>
            </a:r>
            <a:r>
              <a:rPr lang="tr-TR" sz="2400" i="1" u="sng" dirty="0" err="1"/>
              <a:t>ncı</a:t>
            </a:r>
            <a:r>
              <a:rPr lang="tr-TR" sz="2400" i="1" u="sng" dirty="0"/>
              <a:t> maddesi gereğince bakanlıklarla yapılan yazışmalar, Cumhurbaşkanlığı İdari İşler Başkanı tarafından veya adına imzalandığında “Rica ederim.” ibaresiyle bitirilir.</a:t>
            </a:r>
            <a:endParaRPr lang="tr-TR" sz="2400" dirty="0"/>
          </a:p>
          <a:p>
            <a:pPr algn="just"/>
            <a:r>
              <a:rPr lang="tr-TR" sz="2400" i="1" u="sng" dirty="0"/>
              <a:t>d) Belge, imza yetkisini devreden makam adına imzalandığında, yetkiyi devreden makamın hiyerarşik durumu dikkate alınarak arz veya rica ibarelerinden uygun olanı ile bitirilir.</a:t>
            </a:r>
            <a:endParaRPr lang="tr-TR" sz="2400" dirty="0"/>
          </a:p>
          <a:p>
            <a:pPr algn="just"/>
            <a:r>
              <a:rPr lang="tr-TR" sz="2400" i="1" u="sng" dirty="0"/>
              <a:t>e</a:t>
            </a:r>
            <a:r>
              <a:rPr lang="tr-TR" sz="2400" dirty="0"/>
              <a:t>) </a:t>
            </a:r>
            <a:r>
              <a:rPr lang="tr-TR" sz="2400" i="1" u="sng" dirty="0"/>
              <a:t>Muhatabı gerçek kişi olan</a:t>
            </a:r>
            <a:r>
              <a:rPr lang="tr-TR" sz="2400" dirty="0"/>
              <a:t> yazışmalar “Saygılarımla.”, “İyi dileklerimle.” veya “Bilgilerinize sunulur.” ibareleriyle bitirilebilir.</a:t>
            </a:r>
          </a:p>
          <a:p>
            <a:pPr algn="just" eaLnBrk="1" hangingPunct="1"/>
            <a:endParaRPr lang="tr-TR" altLang="tr-TR" sz="2400" dirty="0"/>
          </a:p>
        </p:txBody>
      </p:sp>
    </p:spTree>
    <p:extLst>
      <p:ext uri="{BB962C8B-B14F-4D97-AF65-F5344CB8AC3E}">
        <p14:creationId xmlns:p14="http://schemas.microsoft.com/office/powerpoint/2010/main" xmlns="" val="3473280599"/>
      </p:ext>
    </p:extLst>
  </p:cSld>
  <p:clrMapOvr>
    <a:masterClrMapping/>
  </p:clrMapOvr>
  <p:transition spd="slow" advTm="1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Unvan 1"/>
          <p:cNvSpPr>
            <a:spLocks noGrp="1"/>
          </p:cNvSpPr>
          <p:nvPr>
            <p:ph type="title"/>
          </p:nvPr>
        </p:nvSpPr>
        <p:spPr>
          <a:xfrm>
            <a:off x="1127448" y="338328"/>
            <a:ext cx="8064896" cy="858424"/>
          </a:xfrm>
        </p:spPr>
        <p:txBody>
          <a:bodyPr>
            <a:normAutofit fontScale="90000"/>
          </a:bodyPr>
          <a:lstStyle/>
          <a:p>
            <a:r>
              <a:rPr lang="tr-TR" altLang="tr-TR" b="1" u="sng" dirty="0" smtClean="0">
                <a:solidFill>
                  <a:srgbClr val="00B050"/>
                </a:solidFill>
              </a:rPr>
              <a:t> </a:t>
            </a:r>
            <a:r>
              <a:rPr lang="tr-TR" b="1" u="sng" dirty="0" smtClean="0"/>
              <a:t>İmza;</a:t>
            </a:r>
            <a:r>
              <a:rPr lang="tr-TR" u="sng" dirty="0"/>
              <a:t/>
            </a:r>
            <a:br>
              <a:rPr lang="tr-TR" u="sng" dirty="0"/>
            </a:br>
            <a:endParaRPr lang="tr-TR" altLang="tr-TR" u="sng" dirty="0" smtClean="0">
              <a:solidFill>
                <a:srgbClr val="00B050"/>
              </a:solidFill>
            </a:endParaRPr>
          </a:p>
        </p:txBody>
      </p:sp>
      <p:sp>
        <p:nvSpPr>
          <p:cNvPr id="88067" name="İçerik Yer Tutucusu 2"/>
          <p:cNvSpPr>
            <a:spLocks noGrp="1"/>
          </p:cNvSpPr>
          <p:nvPr>
            <p:ph idx="1"/>
          </p:nvPr>
        </p:nvSpPr>
        <p:spPr>
          <a:xfrm>
            <a:off x="839416" y="1052737"/>
            <a:ext cx="8640960" cy="5073427"/>
          </a:xfrm>
        </p:spPr>
        <p:txBody>
          <a:bodyPr>
            <a:normAutofit/>
          </a:bodyPr>
          <a:lstStyle/>
          <a:p>
            <a:pPr algn="just"/>
            <a:r>
              <a:rPr lang="tr-TR" sz="2000" b="1" dirty="0" smtClean="0">
                <a:effectLst>
                  <a:outerShdw blurRad="38100" dist="38100" dir="2700000" algn="tl">
                    <a:srgbClr val="000000">
                      <a:alpha val="43137"/>
                    </a:srgbClr>
                  </a:outerShdw>
                </a:effectLst>
              </a:rPr>
              <a:t>MADDE </a:t>
            </a:r>
            <a:r>
              <a:rPr lang="tr-TR" sz="2000" b="1" dirty="0">
                <a:effectLst>
                  <a:outerShdw blurRad="38100" dist="38100" dir="2700000" algn="tl">
                    <a:srgbClr val="000000">
                      <a:alpha val="43137"/>
                    </a:srgbClr>
                  </a:outerShdw>
                </a:effectLst>
              </a:rPr>
              <a:t>17</a:t>
            </a:r>
            <a:r>
              <a:rPr lang="tr-TR" sz="2000" dirty="0">
                <a:effectLst>
                  <a:outerShdw blurRad="38100" dist="38100" dir="2700000" algn="tl">
                    <a:srgbClr val="000000">
                      <a:alpha val="43137"/>
                    </a:srgbClr>
                  </a:outerShdw>
                </a:effectLst>
              </a:rPr>
              <a:t>- (1) Metnin bitiminden itibaren iki il</a:t>
            </a:r>
            <a:r>
              <a:rPr lang="tr-TR" sz="2000" i="1" dirty="0">
                <a:effectLst>
                  <a:outerShdw blurRad="38100" dist="38100" dir="2700000" algn="tl">
                    <a:srgbClr val="000000">
                      <a:alpha val="43137"/>
                    </a:srgbClr>
                  </a:outerShdw>
                </a:effectLst>
              </a:rPr>
              <a:t>â</a:t>
            </a:r>
            <a:r>
              <a:rPr lang="tr-TR" sz="2000" dirty="0">
                <a:effectLst>
                  <a:outerShdw blurRad="38100" dist="38100" dir="2700000" algn="tl">
                    <a:srgbClr val="000000">
                      <a:alpha val="43137"/>
                    </a:srgbClr>
                  </a:outerShdw>
                </a:effectLst>
              </a:rPr>
              <a:t> dört satır boşluk bırakılarak, belgeyi imzalayacak olan makam sahibinin adı</a:t>
            </a:r>
            <a:r>
              <a:rPr lang="tr-TR" sz="2000" i="1" dirty="0">
                <a:effectLst>
                  <a:outerShdw blurRad="38100" dist="38100" dir="2700000" algn="tl">
                    <a:srgbClr val="000000">
                      <a:alpha val="43137"/>
                    </a:srgbClr>
                  </a:outerShdw>
                </a:effectLst>
              </a:rPr>
              <a:t>na</a:t>
            </a:r>
            <a:r>
              <a:rPr lang="tr-TR" sz="2000" dirty="0">
                <a:effectLst>
                  <a:outerShdw blurRad="38100" dist="38100" dir="2700000" algn="tl">
                    <a:srgbClr val="000000">
                      <a:alpha val="43137"/>
                    </a:srgbClr>
                  </a:outerShdw>
                </a:effectLst>
              </a:rPr>
              <a:t>, soyadı</a:t>
            </a:r>
            <a:r>
              <a:rPr lang="tr-TR" sz="2000" i="1" dirty="0">
                <a:effectLst>
                  <a:outerShdw blurRad="38100" dist="38100" dir="2700000" algn="tl">
                    <a:srgbClr val="000000">
                      <a:alpha val="43137"/>
                    </a:srgbClr>
                  </a:outerShdw>
                </a:effectLst>
              </a:rPr>
              <a:t>na</a:t>
            </a:r>
            <a:r>
              <a:rPr lang="tr-TR" sz="2000" dirty="0">
                <a:effectLst>
                  <a:outerShdw blurRad="38100" dist="38100" dir="2700000" algn="tl">
                    <a:srgbClr val="000000">
                      <a:alpha val="43137"/>
                    </a:srgbClr>
                  </a:outerShdw>
                </a:effectLst>
              </a:rPr>
              <a:t> ve bunların altın</a:t>
            </a:r>
            <a:r>
              <a:rPr lang="tr-TR" sz="2000" i="1" dirty="0">
                <a:effectLst>
                  <a:outerShdw blurRad="38100" dist="38100" dir="2700000" algn="tl">
                    <a:srgbClr val="000000">
                      <a:alpha val="43137"/>
                    </a:srgbClr>
                  </a:outerShdw>
                </a:effectLst>
              </a:rPr>
              <a:t>d</a:t>
            </a:r>
            <a:r>
              <a:rPr lang="tr-TR" sz="2000" dirty="0">
                <a:effectLst>
                  <a:outerShdw blurRad="38100" dist="38100" dir="2700000" algn="tl">
                    <a:srgbClr val="000000">
                      <a:alpha val="43137"/>
                    </a:srgbClr>
                  </a:outerShdw>
                </a:effectLst>
              </a:rPr>
              <a:t>a unvanı</a:t>
            </a:r>
            <a:r>
              <a:rPr lang="tr-TR" sz="2000" i="1" dirty="0">
                <a:effectLst>
                  <a:outerShdw blurRad="38100" dist="38100" dir="2700000" algn="tl">
                    <a:srgbClr val="000000">
                      <a:alpha val="43137"/>
                    </a:srgbClr>
                  </a:outerShdw>
                </a:effectLst>
              </a:rPr>
              <a:t>na,</a:t>
            </a:r>
            <a:r>
              <a:rPr lang="tr-TR" sz="2000" dirty="0">
                <a:effectLst>
                  <a:outerShdw blurRad="38100" dist="38100" dir="2700000" algn="tl">
                    <a:srgbClr val="000000">
                      <a:alpha val="43137"/>
                    </a:srgbClr>
                  </a:outerShdw>
                </a:effectLst>
              </a:rPr>
              <a:t> yazı alanının en sağın</a:t>
            </a:r>
            <a:r>
              <a:rPr lang="tr-TR" sz="2000" i="1" dirty="0">
                <a:effectLst>
                  <a:outerShdw blurRad="38100" dist="38100" dir="2700000" algn="tl">
                    <a:srgbClr val="000000">
                      <a:alpha val="43137"/>
                    </a:srgbClr>
                  </a:outerShdw>
                </a:effectLst>
              </a:rPr>
              <a:t>d</a:t>
            </a:r>
            <a:r>
              <a:rPr lang="tr-TR" sz="2000" dirty="0">
                <a:effectLst>
                  <a:outerShdw blurRad="38100" dist="38100" dir="2700000" algn="tl">
                    <a:srgbClr val="000000">
                      <a:alpha val="43137"/>
                    </a:srgbClr>
                  </a:outerShdw>
                </a:effectLst>
              </a:rPr>
              <a:t>a ortalanarak </a:t>
            </a:r>
            <a:r>
              <a:rPr lang="tr-TR" sz="2000" i="1" dirty="0">
                <a:effectLst>
                  <a:outerShdw blurRad="38100" dist="38100" dir="2700000" algn="tl">
                    <a:srgbClr val="000000">
                      <a:alpha val="43137"/>
                    </a:srgbClr>
                  </a:outerShdw>
                </a:effectLst>
              </a:rPr>
              <a:t>yer verilir</a:t>
            </a:r>
            <a:r>
              <a:rPr lang="tr-TR" sz="2000" dirty="0">
                <a:effectLst>
                  <a:outerShdw blurRad="38100" dist="38100" dir="2700000" algn="tl">
                    <a:srgbClr val="000000">
                      <a:alpha val="43137"/>
                    </a:srgbClr>
                  </a:outerShdw>
                </a:effectLst>
              </a:rPr>
              <a:t> (</a:t>
            </a:r>
            <a:r>
              <a:rPr lang="tr-TR" sz="2000" u="sng" dirty="0">
                <a:effectLst>
                  <a:outerShdw blurRad="38100" dist="38100" dir="2700000" algn="tl">
                    <a:srgbClr val="000000">
                      <a:alpha val="43137"/>
                    </a:srgbClr>
                  </a:outerShdw>
                </a:effectLst>
                <a:hlinkClick r:id="" action="ppaction://hlinkfile"/>
              </a:rPr>
              <a:t>Örnek 9</a:t>
            </a:r>
            <a:r>
              <a:rPr lang="tr-TR" sz="2000" dirty="0">
                <a:effectLst>
                  <a:outerShdw blurRad="38100" dist="38100" dir="2700000" algn="tl">
                    <a:srgbClr val="000000">
                      <a:alpha val="43137"/>
                    </a:srgbClr>
                  </a:outerShdw>
                </a:effectLst>
              </a:rPr>
              <a:t>).</a:t>
            </a:r>
          </a:p>
          <a:p>
            <a:pPr algn="just"/>
            <a:r>
              <a:rPr lang="tr-TR" sz="2000" dirty="0">
                <a:effectLst>
                  <a:outerShdw blurRad="38100" dist="38100" dir="2700000" algn="tl">
                    <a:srgbClr val="000000">
                      <a:alpha val="43137"/>
                    </a:srgbClr>
                  </a:outerShdw>
                </a:effectLst>
              </a:rPr>
              <a:t>(2) Belgeyi imzalayanın adı ilk harfi büyük diğerleri küçük, soyadı ise büyük harflerle yazılır. Unvan, ad ve soyadın altına ilk harfleri büyük diğerleri küçük harflerle yazılır. Akademik unvanlar veya rütbeler adın ön tarafına ya da bir satır altına ilk harfleri büyük diğerleri küçük harflerle açık ya da kısaltılarak yazılabilir.</a:t>
            </a:r>
          </a:p>
          <a:p>
            <a:pPr algn="just"/>
            <a:r>
              <a:rPr lang="tr-TR" sz="2000" i="1" dirty="0">
                <a:effectLst>
                  <a:outerShdw blurRad="38100" dist="38100" dir="2700000" algn="tl">
                    <a:srgbClr val="000000">
                      <a:alpha val="43137"/>
                    </a:srgbClr>
                  </a:outerShdw>
                </a:effectLst>
              </a:rPr>
              <a:t>(3) Elektronik ortamda yapılacak resmî yazışmalarda, imza atmaya yetkili makam belgeyi güvenli elektronik imzası ile imzalar. Elektronik ortamda yapılan yazışmalarda, yetkili makamın ad ve </a:t>
            </a:r>
            <a:r>
              <a:rPr lang="tr-TR" sz="2000" i="1" dirty="0" err="1">
                <a:effectLst>
                  <a:outerShdw blurRad="38100" dist="38100" dir="2700000" algn="tl">
                    <a:srgbClr val="000000">
                      <a:alpha val="43137"/>
                    </a:srgbClr>
                  </a:outerShdw>
                </a:effectLst>
              </a:rPr>
              <a:t>soyad</a:t>
            </a:r>
            <a:r>
              <a:rPr lang="tr-TR" sz="2000" i="1" dirty="0">
                <a:effectLst>
                  <a:outerShdw blurRad="38100" dist="38100" dir="2700000" algn="tl">
                    <a:srgbClr val="000000">
                      <a:alpha val="43137"/>
                    </a:srgbClr>
                  </a:outerShdw>
                </a:effectLst>
              </a:rPr>
              <a:t> bilgilerinin üzerinde belgenin güvenli elektronik imza ile imzalandığına dair herhangi bir ibareye, şekle veya ifadeye yer verilmez.</a:t>
            </a:r>
            <a:endParaRPr lang="tr-TR" sz="2000" dirty="0">
              <a:effectLst>
                <a:outerShdw blurRad="38100" dist="38100" dir="2700000" algn="tl">
                  <a:srgbClr val="000000">
                    <a:alpha val="43137"/>
                  </a:srgbClr>
                </a:outerShdw>
              </a:effectLst>
            </a:endParaRPr>
          </a:p>
          <a:p>
            <a:pPr algn="just" eaLnBrk="1" hangingPunct="1"/>
            <a:endParaRPr lang="tr-TR" altLang="tr-TR" sz="20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679830405"/>
      </p:ext>
    </p:extLst>
  </p:cSld>
  <p:clrMapOvr>
    <a:masterClrMapping/>
  </p:clrMapOvr>
  <p:transition spd="slow" advTm="1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983432" y="332656"/>
            <a:ext cx="7497881" cy="576064"/>
          </a:xfrm>
        </p:spPr>
        <p:txBody>
          <a:bodyPr>
            <a:normAutofit fontScale="90000"/>
          </a:bodyPr>
          <a:lstStyle/>
          <a:p>
            <a:r>
              <a:rPr lang="tr-TR" dirty="0" smtClean="0">
                <a:solidFill>
                  <a:srgbClr val="00B050"/>
                </a:solidFill>
              </a:rPr>
              <a:t> </a:t>
            </a:r>
            <a:r>
              <a:rPr lang="tr-TR" b="1" dirty="0"/>
              <a:t>Tanımlar</a:t>
            </a:r>
            <a:r>
              <a:rPr lang="tr-TR" b="1" i="1" dirty="0"/>
              <a:t> ve </a:t>
            </a:r>
            <a:r>
              <a:rPr lang="tr-TR" b="1" i="1" dirty="0" smtClean="0"/>
              <a:t>kısaltmalar</a:t>
            </a:r>
            <a:r>
              <a:rPr lang="tr-TR" b="1" i="1" u="sng" dirty="0" smtClean="0"/>
              <a:t>;</a:t>
            </a:r>
            <a:r>
              <a:rPr lang="tr-TR" dirty="0"/>
              <a:t/>
            </a:r>
            <a:br>
              <a:rPr lang="tr-TR" dirty="0"/>
            </a:br>
            <a:endParaRPr lang="tr-TR" dirty="0">
              <a:solidFill>
                <a:srgbClr val="00B050"/>
              </a:solidFill>
            </a:endParaRPr>
          </a:p>
        </p:txBody>
      </p:sp>
      <p:sp>
        <p:nvSpPr>
          <p:cNvPr id="2" name="İçerik Yer Tutucusu 1"/>
          <p:cNvSpPr>
            <a:spLocks noGrp="1"/>
          </p:cNvSpPr>
          <p:nvPr>
            <p:ph idx="1"/>
          </p:nvPr>
        </p:nvSpPr>
        <p:spPr>
          <a:xfrm>
            <a:off x="767408" y="1124744"/>
            <a:ext cx="8856983" cy="5112568"/>
          </a:xfrm>
        </p:spPr>
        <p:txBody>
          <a:bodyPr>
            <a:normAutofit/>
          </a:bodyPr>
          <a:lstStyle/>
          <a:p>
            <a:pPr algn="just"/>
            <a:r>
              <a:rPr lang="tr-TR" dirty="0" smtClean="0"/>
              <a:t> </a:t>
            </a:r>
            <a:r>
              <a:rPr lang="tr-TR" dirty="0"/>
              <a:t>a)   Aidiyet zinciri: Belgenin hazırlanmasından tasfiyesine kadar olan </a:t>
            </a:r>
            <a:r>
              <a:rPr lang="tr-TR" sz="2000" dirty="0"/>
              <a:t>süreci</a:t>
            </a:r>
            <a:r>
              <a:rPr lang="tr-TR" sz="2000" i="1" u="sng" dirty="0"/>
              <a:t>ni</a:t>
            </a:r>
            <a:r>
              <a:rPr lang="tr-TR" sz="2000" dirty="0"/>
              <a:t>,</a:t>
            </a:r>
          </a:p>
          <a:p>
            <a:pPr algn="just"/>
            <a:r>
              <a:rPr lang="tr-TR" sz="2000" i="1" u="sng" dirty="0"/>
              <a:t>b) Arşiv imza: </a:t>
            </a:r>
            <a:r>
              <a:rPr lang="tr-TR" sz="2000" i="1" u="sng" dirty="0" err="1"/>
              <a:t>Kriptografik</a:t>
            </a:r>
            <a:r>
              <a:rPr lang="tr-TR" sz="2000" i="1" u="sng" dirty="0"/>
              <a:t> </a:t>
            </a:r>
            <a:r>
              <a:rPr lang="tr-TR" sz="2000" i="1" u="sng" dirty="0" err="1"/>
              <a:t>metodların</a:t>
            </a:r>
            <a:r>
              <a:rPr lang="tr-TR" sz="2000" i="1" u="sng" dirty="0"/>
              <a:t> zaman içerisinde koruyucu özelliğini yitirmesine karşı, periyodik olarak alınan zaman damgası ile korunan elektronik imzayı,</a:t>
            </a:r>
            <a:endParaRPr lang="tr-TR" sz="2000" dirty="0"/>
          </a:p>
          <a:p>
            <a:pPr algn="just"/>
            <a:r>
              <a:rPr lang="tr-TR" sz="2000" i="1" u="sng" dirty="0"/>
              <a:t>c</a:t>
            </a:r>
            <a:r>
              <a:rPr lang="tr-TR" sz="2000" dirty="0"/>
              <a:t>) Belge: Herhangi bir bireysel işlemin, kurumsal fonksiyonun veya kurumsal işlemin yerine getirilmesi için alınmış ya da idare tarafından hazırlanmış; içerik, ilişki ve formatı ile ait olduğu fonksiyon veya işlem için delil teşkil ederek aidiyet zincirini muhafaza eden, </a:t>
            </a:r>
            <a:r>
              <a:rPr lang="tr-TR" sz="2000" i="1" u="sng" dirty="0"/>
              <a:t>güvenli elektronik imza ya da el yazısıyla imzalanmış ve kayıt altına alınmış her türlü bilgiyi,</a:t>
            </a:r>
            <a:endParaRPr lang="tr-TR" sz="2000" dirty="0"/>
          </a:p>
          <a:p>
            <a:pPr algn="just"/>
            <a:endParaRPr lang="tr-TR" sz="2000" dirty="0"/>
          </a:p>
        </p:txBody>
      </p:sp>
    </p:spTree>
    <p:extLst>
      <p:ext uri="{BB962C8B-B14F-4D97-AF65-F5344CB8AC3E}">
        <p14:creationId xmlns:p14="http://schemas.microsoft.com/office/powerpoint/2010/main" xmlns="" val="30780246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down)">
                                      <p:cBhvr>
                                        <p:cTn id="11" dur="500"/>
                                        <p:tgtEl>
                                          <p:spTgt spid="2">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xmlns="" val="30329941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55440" y="404664"/>
            <a:ext cx="7425873" cy="576064"/>
          </a:xfrm>
        </p:spPr>
        <p:txBody>
          <a:bodyPr>
            <a:normAutofit fontScale="90000"/>
          </a:bodyPr>
          <a:lstStyle/>
          <a:p>
            <a:r>
              <a:rPr lang="tr-TR" u="sng" dirty="0" smtClean="0"/>
              <a:t>İmza;</a:t>
            </a:r>
            <a:endParaRPr lang="tr-TR" u="sng" dirty="0"/>
          </a:p>
        </p:txBody>
      </p:sp>
      <p:sp>
        <p:nvSpPr>
          <p:cNvPr id="89090" name="İçerik Yer Tutucusu 2"/>
          <p:cNvSpPr>
            <a:spLocks noGrp="1"/>
          </p:cNvSpPr>
          <p:nvPr>
            <p:ph idx="1"/>
          </p:nvPr>
        </p:nvSpPr>
        <p:spPr>
          <a:xfrm>
            <a:off x="623392" y="1196753"/>
            <a:ext cx="9073008" cy="4844611"/>
          </a:xfrm>
        </p:spPr>
        <p:txBody>
          <a:bodyPr>
            <a:normAutofit/>
          </a:bodyPr>
          <a:lstStyle/>
          <a:p>
            <a:pPr algn="just"/>
            <a:r>
              <a:rPr lang="tr-TR" altLang="tr-TR" dirty="0" smtClean="0"/>
              <a:t> </a:t>
            </a:r>
            <a:r>
              <a:rPr lang="tr-TR" i="1" u="sng" dirty="0"/>
              <a:t>(4) </a:t>
            </a:r>
            <a:r>
              <a:rPr lang="tr-TR" i="1" u="sng" dirty="0" err="1"/>
              <a:t>EBYS’ler</a:t>
            </a:r>
            <a:r>
              <a:rPr lang="tr-TR" i="1" u="sng" dirty="0"/>
              <a:t>, belgede yer alan imzanın dayanağı olan teknik </a:t>
            </a:r>
            <a:r>
              <a:rPr lang="tr-TR" sz="2000" i="1" u="sng" dirty="0"/>
              <a:t>standartta belirtilen arşivleme metodunu destekler, imzanın ilgili teknik standarda göre “arşiv imzası” tipine dönüştürülebilmesini ve uzun dönemli doğrulanabilmesini sağlar nitelikte olmalıdır.</a:t>
            </a:r>
            <a:endParaRPr lang="tr-TR" sz="2000" dirty="0"/>
          </a:p>
          <a:p>
            <a:pPr algn="just"/>
            <a:r>
              <a:rPr lang="tr-TR" sz="2000" i="1" u="sng" dirty="0"/>
              <a:t>(5) Resmî yazışma sürecinde, imza yetkisi bulunan görevlilere idarece güvenli elektronik imza temin edilir. Münhasıran şahsına ait özlük işlemleriyle ilgili yazışmalarda imzası aranan personelin güvenli elektronik imzasının bulunmadığı durumlarda, personelin özlük işlemine ilişkin talebi idarenin belirleyeceği usule göre alınır. </a:t>
            </a:r>
            <a:endParaRPr lang="tr-TR" sz="2000" dirty="0"/>
          </a:p>
          <a:p>
            <a:pPr algn="just"/>
            <a:r>
              <a:rPr lang="tr-TR" sz="2000" i="1" u="sng" dirty="0"/>
              <a:t>(6) Zorunlu hâllerde veya olağanüstü durumlarda imza, ad ve soyadın üzerinde bırakılan boşluğa el yazısıyla atılır. El yazısıyla atılan imza, kaybolmayacak ve kâğıda işlemesini sağlayacak mavi renkli kalemle atılır. </a:t>
            </a:r>
            <a:endParaRPr lang="tr-TR" sz="2000" dirty="0"/>
          </a:p>
          <a:p>
            <a:pPr algn="just" eaLnBrk="1" hangingPunct="1"/>
            <a:endParaRPr lang="tr-TR" altLang="tr-TR" sz="2000" dirty="0"/>
          </a:p>
        </p:txBody>
      </p:sp>
    </p:spTree>
    <p:extLst>
      <p:ext uri="{BB962C8B-B14F-4D97-AF65-F5344CB8AC3E}">
        <p14:creationId xmlns:p14="http://schemas.microsoft.com/office/powerpoint/2010/main" xmlns="" val="2173915864"/>
      </p:ext>
    </p:extLst>
  </p:cSld>
  <p:clrMapOvr>
    <a:masterClrMapping/>
  </p:clrMapOvr>
  <p:transition spd="slow" advTm="1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27448" y="332656"/>
            <a:ext cx="7353865" cy="720080"/>
          </a:xfrm>
        </p:spPr>
        <p:txBody>
          <a:bodyPr>
            <a:normAutofit/>
          </a:bodyPr>
          <a:lstStyle/>
          <a:p>
            <a:r>
              <a:rPr lang="tr-TR" u="sng" dirty="0" smtClean="0"/>
              <a:t>İmza;-2-</a:t>
            </a:r>
            <a:endParaRPr lang="tr-TR" u="sng" dirty="0"/>
          </a:p>
        </p:txBody>
      </p:sp>
      <p:sp>
        <p:nvSpPr>
          <p:cNvPr id="90114" name="İçerik Yer Tutucusu 2"/>
          <p:cNvSpPr>
            <a:spLocks noGrp="1"/>
          </p:cNvSpPr>
          <p:nvPr>
            <p:ph idx="1"/>
          </p:nvPr>
        </p:nvSpPr>
        <p:spPr>
          <a:xfrm>
            <a:off x="623392" y="1052736"/>
            <a:ext cx="9145015" cy="5472608"/>
          </a:xfrm>
        </p:spPr>
        <p:txBody>
          <a:bodyPr rtlCol="0">
            <a:normAutofit/>
          </a:bodyPr>
          <a:lstStyle/>
          <a:p>
            <a:pPr algn="just"/>
            <a:r>
              <a:rPr lang="tr-TR" i="1" dirty="0"/>
              <a:t>(</a:t>
            </a:r>
            <a:r>
              <a:rPr lang="tr-TR" i="1" dirty="0">
                <a:effectLst>
                  <a:outerShdw blurRad="38100" dist="38100" dir="2700000" algn="tl">
                    <a:srgbClr val="000000">
                      <a:alpha val="43137"/>
                    </a:srgbClr>
                  </a:outerShdw>
                </a:effectLst>
              </a:rPr>
              <a:t>7) İdareler arası yazışmalarda belgeyi imzalayacak olan makam, muhatap idarenin ast-üst ilişkisi, belgenin içeriği ve önem derecesi dikkate alınarak hazırlanacak olan ve yetkili makamlarca uygun görülen imza yetkileri ve/veya yetki devri yönergesine göre seçilir.</a:t>
            </a:r>
            <a:endParaRPr lang="tr-TR" dirty="0">
              <a:effectLst>
                <a:outerShdw blurRad="38100" dist="38100" dir="2700000" algn="tl">
                  <a:srgbClr val="000000">
                    <a:alpha val="43137"/>
                  </a:srgbClr>
                </a:outerShdw>
              </a:effectLst>
            </a:endParaRPr>
          </a:p>
          <a:p>
            <a:pPr algn="just"/>
            <a:r>
              <a:rPr lang="tr-TR" i="1" dirty="0">
                <a:effectLst>
                  <a:outerShdw blurRad="38100" dist="38100" dir="2700000" algn="tl">
                    <a:srgbClr val="000000">
                      <a:alpha val="43137"/>
                    </a:srgbClr>
                  </a:outerShdw>
                </a:effectLst>
              </a:rPr>
              <a:t>(8) Bakanlıklar ile bunlara bağlı, ilgili ve ilişkili kurum ve kuruluşların Cumhurbaşkanlığı ile yapacakları yazışmalar, belgenin mahiyeti ve </a:t>
            </a:r>
            <a:r>
              <a:rPr lang="tr-TR" i="1" dirty="0" err="1">
                <a:effectLst>
                  <a:outerShdw blurRad="38100" dist="38100" dir="2700000" algn="tl">
                    <a:srgbClr val="000000">
                      <a:alpha val="43137"/>
                    </a:srgbClr>
                  </a:outerShdw>
                </a:effectLst>
              </a:rPr>
              <a:t>aciliyet</a:t>
            </a:r>
            <a:r>
              <a:rPr lang="tr-TR" i="1" dirty="0">
                <a:effectLst>
                  <a:outerShdw blurRad="38100" dist="38100" dir="2700000" algn="tl">
                    <a:srgbClr val="000000">
                      <a:alpha val="43137"/>
                    </a:srgbClr>
                  </a:outerShdw>
                </a:effectLst>
              </a:rPr>
              <a:t> durumu değerlendirilerek bakan veya ilgili bakan yardımcısı tarafından imzalanır. Cumhurbaşkanlığına bağlı kurum ve kuruluşların Cumhurbaşkanlığı ile yapacakları yazışmalar ise en üst yönetici tarafından imzalanır. Ancak 19/12/2005 tarihli ve 2005/9986 sayılı Bakanlar Kurulu Kararı ile yürürlüğe konulan Mevzuat Hazırlama Usul ve Esasları Hakkında Yönetmeliğin ilgili hükümleri saklıdır. </a:t>
            </a:r>
            <a:endParaRPr lang="tr-TR" dirty="0">
              <a:effectLst>
                <a:outerShdw blurRad="38100" dist="38100" dir="2700000" algn="tl">
                  <a:srgbClr val="000000">
                    <a:alpha val="43137"/>
                  </a:srgbClr>
                </a:outerShdw>
              </a:effectLst>
            </a:endParaRPr>
          </a:p>
          <a:p>
            <a:pPr algn="just"/>
            <a:r>
              <a:rPr lang="tr-TR" dirty="0">
                <a:effectLst>
                  <a:outerShdw blurRad="38100" dist="38100" dir="2700000" algn="tl">
                    <a:srgbClr val="000000">
                      <a:alpha val="43137"/>
                    </a:srgbClr>
                  </a:outerShdw>
                </a:effectLst>
              </a:rPr>
              <a:t>(</a:t>
            </a:r>
            <a:r>
              <a:rPr lang="tr-TR" i="1" dirty="0">
                <a:effectLst>
                  <a:outerShdw blurRad="38100" dist="38100" dir="2700000" algn="tl">
                    <a:srgbClr val="000000">
                      <a:alpha val="43137"/>
                    </a:srgbClr>
                  </a:outerShdw>
                </a:effectLst>
              </a:rPr>
              <a:t>9</a:t>
            </a:r>
            <a:r>
              <a:rPr lang="tr-TR" dirty="0">
                <a:effectLst>
                  <a:outerShdw blurRad="38100" dist="38100" dir="2700000" algn="tl">
                    <a:srgbClr val="000000">
                      <a:alpha val="43137"/>
                    </a:srgbClr>
                  </a:outerShdw>
                </a:effectLst>
              </a:rPr>
              <a:t>) Belgeyi imza yetkisi devredilen makam imzaladığında, imzalayanın adı ve soyadı birinci satıra, yetki devreden makamı gösteren “Bakan a.”, </a:t>
            </a:r>
            <a:r>
              <a:rPr lang="tr-TR" i="1" dirty="0">
                <a:effectLst>
                  <a:outerShdw blurRad="38100" dist="38100" dir="2700000" algn="tl">
                    <a:srgbClr val="000000">
                      <a:alpha val="43137"/>
                    </a:srgbClr>
                  </a:outerShdw>
                </a:effectLst>
              </a:rPr>
              <a:t>“İdari İşler Başkanı a.”</a:t>
            </a:r>
            <a:r>
              <a:rPr lang="tr-TR" dirty="0">
                <a:effectLst>
                  <a:outerShdw blurRad="38100" dist="38100" dir="2700000" algn="tl">
                    <a:srgbClr val="000000">
                      <a:alpha val="43137"/>
                    </a:srgbClr>
                  </a:outerShdw>
                </a:effectLst>
              </a:rPr>
              <a:t>, “Vali a.”, “Belediye Başkanı a.” “Başkan a.” “</a:t>
            </a:r>
            <a:r>
              <a:rPr lang="tr-TR" i="1" dirty="0">
                <a:effectLst>
                  <a:outerShdw blurRad="38100" dist="38100" dir="2700000" algn="tl">
                    <a:srgbClr val="000000">
                      <a:alpha val="43137"/>
                    </a:srgbClr>
                  </a:outerShdw>
                </a:effectLst>
              </a:rPr>
              <a:t>Genel Müdür a.”</a:t>
            </a:r>
            <a:r>
              <a:rPr lang="tr-TR" dirty="0">
                <a:effectLst>
                  <a:outerShdw blurRad="38100" dist="38100" dir="2700000" algn="tl">
                    <a:srgbClr val="000000">
                      <a:alpha val="43137"/>
                    </a:srgbClr>
                  </a:outerShdw>
                </a:effectLst>
              </a:rPr>
              <a:t> veya “Rektör a.” biçimindeki ibare ikinci satıra, imzalayan makamın unvanı ise üçüncü satıra yazılır (</a:t>
            </a:r>
            <a:r>
              <a:rPr lang="tr-TR" u="sng" dirty="0">
                <a:effectLst>
                  <a:outerShdw blurRad="38100" dist="38100" dir="2700000" algn="tl">
                    <a:srgbClr val="000000">
                      <a:alpha val="43137"/>
                    </a:srgbClr>
                  </a:outerShdw>
                </a:effectLst>
                <a:hlinkClick r:id="" action="ppaction://hlinkfile"/>
              </a:rPr>
              <a:t>Örnek 10</a:t>
            </a:r>
            <a:r>
              <a:rPr lang="tr-TR" dirty="0">
                <a:effectLst>
                  <a:outerShdw blurRad="38100" dist="38100" dir="2700000" algn="tl">
                    <a:srgbClr val="000000">
                      <a:alpha val="43137"/>
                    </a:srgbClr>
                  </a:outerShdw>
                </a:effectLst>
              </a:rPr>
              <a:t>). İdare birimleri arasındaki iç yazışmalarda yetki devredenin unvanı kullanılmaz.</a:t>
            </a:r>
          </a:p>
          <a:p>
            <a:pPr algn="just">
              <a:defRPr/>
            </a:pPr>
            <a:r>
              <a:rPr lang="tr-TR" altLang="tr-TR" b="1" dirty="0" smtClean="0">
                <a:solidFill>
                  <a:srgbClr val="C00000"/>
                </a:solidFill>
                <a:effectLst>
                  <a:outerShdw blurRad="38100" dist="38100" dir="2700000" algn="tl">
                    <a:srgbClr val="000000">
                      <a:alpha val="43137"/>
                    </a:srgbClr>
                  </a:outerShdw>
                </a:effectLst>
              </a:rPr>
              <a:t> </a:t>
            </a:r>
            <a:endParaRPr lang="tr-TR" altLang="tr-TR"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989692013"/>
      </p:ext>
    </p:extLst>
  </p:cSld>
  <p:clrMapOvr>
    <a:masterClrMapping/>
  </p:clrMapOvr>
  <p:transition spd="slow" advTm="1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xmlns="" val="26738770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27449" y="404664"/>
            <a:ext cx="7353864" cy="576064"/>
          </a:xfrm>
        </p:spPr>
        <p:txBody>
          <a:bodyPr>
            <a:normAutofit fontScale="90000"/>
          </a:bodyPr>
          <a:lstStyle/>
          <a:p>
            <a:r>
              <a:rPr lang="tr-TR" u="sng" dirty="0" smtClean="0"/>
              <a:t>İmza;-3-</a:t>
            </a:r>
            <a:endParaRPr lang="tr-TR" u="sng" dirty="0"/>
          </a:p>
        </p:txBody>
      </p:sp>
      <p:sp>
        <p:nvSpPr>
          <p:cNvPr id="91138" name="İçerik Yer Tutucusu 2"/>
          <p:cNvSpPr>
            <a:spLocks noGrp="1"/>
          </p:cNvSpPr>
          <p:nvPr>
            <p:ph idx="1"/>
          </p:nvPr>
        </p:nvSpPr>
        <p:spPr>
          <a:xfrm>
            <a:off x="623392" y="980728"/>
            <a:ext cx="8928991" cy="5616624"/>
          </a:xfrm>
        </p:spPr>
        <p:txBody>
          <a:bodyPr>
            <a:normAutofit/>
          </a:bodyPr>
          <a:lstStyle/>
          <a:p>
            <a:pPr algn="just"/>
            <a:r>
              <a:rPr lang="tr-TR" altLang="tr-TR" sz="3200" b="1" dirty="0">
                <a:solidFill>
                  <a:srgbClr val="00B050"/>
                </a:solidFill>
              </a:rPr>
              <a:t> </a:t>
            </a:r>
            <a:r>
              <a:rPr lang="tr-TR" dirty="0">
                <a:effectLst>
                  <a:outerShdw blurRad="38100" dist="38100" dir="2700000" algn="tl">
                    <a:srgbClr val="000000">
                      <a:alpha val="43137"/>
                    </a:srgbClr>
                  </a:outerShdw>
                </a:effectLst>
              </a:rPr>
              <a:t>(</a:t>
            </a:r>
            <a:r>
              <a:rPr lang="tr-TR" i="1" dirty="0">
                <a:effectLst>
                  <a:outerShdw blurRad="38100" dist="38100" dir="2700000" algn="tl">
                    <a:srgbClr val="000000">
                      <a:alpha val="43137"/>
                    </a:srgbClr>
                  </a:outerShdw>
                </a:effectLst>
              </a:rPr>
              <a:t>10</a:t>
            </a:r>
            <a:r>
              <a:rPr lang="tr-TR" dirty="0">
                <a:effectLst>
                  <a:outerShdw blurRad="38100" dist="38100" dir="2700000" algn="tl">
                    <a:srgbClr val="000000">
                      <a:alpha val="43137"/>
                    </a:srgbClr>
                  </a:outerShdw>
                </a:effectLst>
              </a:rPr>
              <a:t>) Belge vekâleten imzalandığında, imzalayanın adı ve soyadı birinci satıra, vekâlet olunan makam </a:t>
            </a:r>
            <a:r>
              <a:rPr lang="tr-TR" i="1" dirty="0">
                <a:effectLst>
                  <a:outerShdw blurRad="38100" dist="38100" dir="2700000" algn="tl">
                    <a:srgbClr val="000000">
                      <a:alpha val="43137"/>
                    </a:srgbClr>
                  </a:outerShdw>
                </a:effectLst>
              </a:rPr>
              <a:t>“Genel Müdür V.”, “Başkan V.”,</a:t>
            </a:r>
            <a:r>
              <a:rPr lang="tr-TR" dirty="0">
                <a:effectLst>
                  <a:outerShdw blurRad="38100" dist="38100" dir="2700000" algn="tl">
                    <a:srgbClr val="000000">
                      <a:alpha val="43137"/>
                    </a:srgbClr>
                  </a:outerShdw>
                </a:effectLst>
              </a:rPr>
              <a:t> “Belediye Başkan V.” “Rektör V.” </a:t>
            </a:r>
            <a:r>
              <a:rPr lang="tr-TR" i="1" dirty="0">
                <a:effectLst>
                  <a:outerShdw blurRad="38100" dist="38100" dir="2700000" algn="tl">
                    <a:srgbClr val="000000">
                      <a:alpha val="43137"/>
                    </a:srgbClr>
                  </a:outerShdw>
                </a:effectLst>
              </a:rPr>
              <a:t>veya</a:t>
            </a:r>
            <a:r>
              <a:rPr lang="tr-TR" dirty="0">
                <a:effectLst>
                  <a:outerShdw blurRad="38100" dist="38100" dir="2700000" algn="tl">
                    <a:srgbClr val="000000">
                      <a:alpha val="43137"/>
                    </a:srgbClr>
                  </a:outerShdw>
                </a:effectLst>
              </a:rPr>
              <a:t> </a:t>
            </a:r>
            <a:r>
              <a:rPr lang="tr-TR" i="1" dirty="0">
                <a:effectLst>
                  <a:outerShdw blurRad="38100" dist="38100" dir="2700000" algn="tl">
                    <a:srgbClr val="000000">
                      <a:alpha val="43137"/>
                    </a:srgbClr>
                  </a:outerShdw>
                </a:effectLst>
              </a:rPr>
              <a:t>“Dekan V.”</a:t>
            </a:r>
            <a:r>
              <a:rPr lang="tr-TR" dirty="0">
                <a:effectLst>
                  <a:outerShdw blurRad="38100" dist="38100" dir="2700000" algn="tl">
                    <a:srgbClr val="000000">
                      <a:alpha val="43137"/>
                    </a:srgbClr>
                  </a:outerShdw>
                </a:effectLst>
              </a:rPr>
              <a:t> biçiminde ikinci satıra yazılır (</a:t>
            </a:r>
            <a:r>
              <a:rPr lang="tr-TR" u="sng" dirty="0">
                <a:effectLst>
                  <a:outerShdw blurRad="38100" dist="38100" dir="2700000" algn="tl">
                    <a:srgbClr val="000000">
                      <a:alpha val="43137"/>
                    </a:srgbClr>
                  </a:outerShdw>
                </a:effectLst>
                <a:hlinkClick r:id="" action="ppaction://hlinkfile"/>
              </a:rPr>
              <a:t>Örnek 10</a:t>
            </a:r>
            <a:r>
              <a:rPr lang="tr-TR" dirty="0">
                <a:effectLst>
                  <a:outerShdw blurRad="38100" dist="38100" dir="2700000" algn="tl">
                    <a:srgbClr val="000000">
                      <a:alpha val="43137"/>
                    </a:srgbClr>
                  </a:outerShdw>
                </a:effectLst>
              </a:rPr>
              <a:t>). </a:t>
            </a:r>
          </a:p>
          <a:p>
            <a:pPr algn="just"/>
            <a:r>
              <a:rPr lang="tr-TR" dirty="0">
                <a:effectLst>
                  <a:outerShdw blurRad="38100" dist="38100" dir="2700000" algn="tl">
                    <a:srgbClr val="000000">
                      <a:alpha val="43137"/>
                    </a:srgbClr>
                  </a:outerShdw>
                </a:effectLst>
              </a:rPr>
              <a:t>(</a:t>
            </a:r>
            <a:r>
              <a:rPr lang="tr-TR" i="1" dirty="0">
                <a:effectLst>
                  <a:outerShdw blurRad="38100" dist="38100" dir="2700000" algn="tl">
                    <a:srgbClr val="000000">
                      <a:alpha val="43137"/>
                    </a:srgbClr>
                  </a:outerShdw>
                </a:effectLst>
              </a:rPr>
              <a:t>11</a:t>
            </a:r>
            <a:r>
              <a:rPr lang="tr-TR" dirty="0">
                <a:effectLst>
                  <a:outerShdw blurRad="38100" dist="38100" dir="2700000" algn="tl">
                    <a:srgbClr val="000000">
                      <a:alpha val="43137"/>
                    </a:srgbClr>
                  </a:outerShdw>
                </a:effectLst>
              </a:rPr>
              <a:t>) Belgenin iki yetkili tarafından imzalanması durumunda üst unvan sahibinin adı, soyadı, unvanı ve imzası sağda yer alır. Belgenin ikiden fazla yetkili tarafından imzalanması durumunda en üst unvan sahibinin adı, soyadı, unvanı ve imzası en solda olmak üzere yetkililer unvan sırasına göre soldan sağa doğru sıralanır (</a:t>
            </a:r>
            <a:r>
              <a:rPr lang="tr-TR" u="sng" dirty="0">
                <a:effectLst>
                  <a:outerShdw blurRad="38100" dist="38100" dir="2700000" algn="tl">
                    <a:srgbClr val="000000">
                      <a:alpha val="43137"/>
                    </a:srgbClr>
                  </a:outerShdw>
                </a:effectLst>
                <a:hlinkClick r:id="" action="ppaction://hlinkfile"/>
              </a:rPr>
              <a:t>Örnek 11</a:t>
            </a:r>
            <a:r>
              <a:rPr lang="tr-TR" dirty="0">
                <a:effectLst>
                  <a:outerShdw blurRad="38100" dist="38100" dir="2700000" algn="tl">
                    <a:srgbClr val="000000">
                      <a:alpha val="43137"/>
                    </a:srgbClr>
                  </a:outerShdw>
                </a:effectLst>
              </a:rPr>
              <a:t>).</a:t>
            </a:r>
          </a:p>
          <a:p>
            <a:pPr algn="just"/>
            <a:r>
              <a:rPr lang="tr-TR" dirty="0">
                <a:effectLst>
                  <a:outerShdw blurRad="38100" dist="38100" dir="2700000" algn="tl">
                    <a:srgbClr val="000000">
                      <a:alpha val="43137"/>
                    </a:srgbClr>
                  </a:outerShdw>
                </a:effectLst>
              </a:rPr>
              <a:t>(</a:t>
            </a:r>
            <a:r>
              <a:rPr lang="tr-TR" i="1" dirty="0">
                <a:effectLst>
                  <a:outerShdw blurRad="38100" dist="38100" dir="2700000" algn="tl">
                    <a:srgbClr val="000000">
                      <a:alpha val="43137"/>
                    </a:srgbClr>
                  </a:outerShdw>
                </a:effectLst>
              </a:rPr>
              <a:t>12</a:t>
            </a:r>
            <a:r>
              <a:rPr lang="tr-TR" dirty="0">
                <a:effectLst>
                  <a:outerShdw blurRad="38100" dist="38100" dir="2700000" algn="tl">
                    <a:srgbClr val="000000">
                      <a:alpha val="43137"/>
                    </a:srgbClr>
                  </a:outerShdw>
                </a:effectLst>
              </a:rPr>
              <a:t>) </a:t>
            </a:r>
            <a:r>
              <a:rPr lang="tr-TR" i="1" dirty="0">
                <a:effectLst>
                  <a:outerShdw blurRad="38100" dist="38100" dir="2700000" algn="tl">
                    <a:srgbClr val="000000">
                      <a:alpha val="43137"/>
                    </a:srgbClr>
                  </a:outerShdw>
                </a:effectLst>
              </a:rPr>
              <a:t>Elektronik</a:t>
            </a:r>
            <a:r>
              <a:rPr lang="tr-TR" dirty="0">
                <a:effectLst>
                  <a:outerShdw blurRad="38100" dist="38100" dir="2700000" algn="tl">
                    <a:srgbClr val="000000">
                      <a:alpha val="43137"/>
                    </a:srgbClr>
                  </a:outerShdw>
                </a:effectLst>
              </a:rPr>
              <a:t> ortamda </a:t>
            </a:r>
            <a:r>
              <a:rPr lang="tr-TR" i="1" dirty="0">
                <a:effectLst>
                  <a:outerShdw blurRad="38100" dist="38100" dir="2700000" algn="tl">
                    <a:srgbClr val="000000">
                      <a:alpha val="43137"/>
                    </a:srgbClr>
                  </a:outerShdw>
                </a:effectLst>
              </a:rPr>
              <a:t>hazırlanan</a:t>
            </a:r>
            <a:r>
              <a:rPr lang="tr-TR" dirty="0">
                <a:effectLst>
                  <a:outerShdw blurRad="38100" dist="38100" dir="2700000" algn="tl">
                    <a:srgbClr val="000000">
                      <a:alpha val="43137"/>
                    </a:srgbClr>
                  </a:outerShdw>
                </a:effectLst>
              </a:rPr>
              <a:t> rapor veya benzeri bir belge, </a:t>
            </a:r>
            <a:r>
              <a:rPr lang="tr-TR" i="1" dirty="0">
                <a:effectLst>
                  <a:outerShdw blurRad="38100" dist="38100" dir="2700000" algn="tl">
                    <a:srgbClr val="000000">
                      <a:alpha val="43137"/>
                    </a:srgbClr>
                  </a:outerShdw>
                </a:effectLst>
              </a:rPr>
              <a:t>sorumluluğu bulunan yetkili veya yetkililer tarafından güvenli elektronik imza ile</a:t>
            </a:r>
            <a:r>
              <a:rPr lang="tr-TR" dirty="0">
                <a:effectLst>
                  <a:outerShdw blurRad="38100" dist="38100" dir="2700000" algn="tl">
                    <a:srgbClr val="000000">
                      <a:alpha val="43137"/>
                    </a:srgbClr>
                  </a:outerShdw>
                </a:effectLst>
              </a:rPr>
              <a:t> imzalanır. </a:t>
            </a:r>
            <a:r>
              <a:rPr lang="tr-TR" i="1" dirty="0">
                <a:effectLst>
                  <a:outerShdw blurRad="38100" dist="38100" dir="2700000" algn="tl">
                    <a:srgbClr val="000000">
                      <a:alpha val="43137"/>
                    </a:srgbClr>
                  </a:outerShdw>
                </a:effectLst>
              </a:rPr>
              <a:t>Zorunlu hâllerde veya olağanüstü durumlarda rapor ya da benzeri bir belgenin hazırlanması hâlinde, belgede sorumluluğu bulunan yetkili veya yetkililer tarafından son sayfa imzalanır, </a:t>
            </a:r>
            <a:r>
              <a:rPr lang="tr-TR" dirty="0">
                <a:effectLst>
                  <a:outerShdw blurRad="38100" dist="38100" dir="2700000" algn="tl">
                    <a:srgbClr val="000000">
                      <a:alpha val="43137"/>
                    </a:srgbClr>
                  </a:outerShdw>
                </a:effectLst>
              </a:rPr>
              <a:t>son sayfadan önceki sayfalar ise imza sahibi </a:t>
            </a:r>
            <a:r>
              <a:rPr lang="tr-TR" i="1" dirty="0">
                <a:effectLst>
                  <a:outerShdw blurRad="38100" dist="38100" dir="2700000" algn="tl">
                    <a:srgbClr val="000000">
                      <a:alpha val="43137"/>
                    </a:srgbClr>
                  </a:outerShdw>
                </a:effectLst>
              </a:rPr>
              <a:t>veya</a:t>
            </a:r>
            <a:r>
              <a:rPr lang="tr-TR" dirty="0">
                <a:effectLst>
                  <a:outerShdw blurRad="38100" dist="38100" dir="2700000" algn="tl">
                    <a:srgbClr val="000000">
                      <a:alpha val="43137"/>
                    </a:srgbClr>
                  </a:outerShdw>
                </a:effectLst>
              </a:rPr>
              <a:t> imza sahipleri tarafından </a:t>
            </a:r>
            <a:r>
              <a:rPr lang="tr-TR" i="1" dirty="0">
                <a:effectLst>
                  <a:outerShdw blurRad="38100" dist="38100" dir="2700000" algn="tl">
                    <a:srgbClr val="000000">
                      <a:alpha val="43137"/>
                    </a:srgbClr>
                  </a:outerShdw>
                </a:effectLst>
              </a:rPr>
              <a:t>ya</a:t>
            </a:r>
            <a:r>
              <a:rPr lang="tr-TR" dirty="0">
                <a:effectLst>
                  <a:outerShdw blurRad="38100" dist="38100" dir="2700000" algn="tl">
                    <a:srgbClr val="000000">
                      <a:alpha val="43137"/>
                    </a:srgbClr>
                  </a:outerShdw>
                </a:effectLst>
              </a:rPr>
              <a:t> imzalanır ya da paraflanır. Gerekli görülmesi hâlinde, </a:t>
            </a:r>
            <a:r>
              <a:rPr lang="tr-TR" i="1" dirty="0">
                <a:effectLst>
                  <a:outerShdw blurRad="38100" dist="38100" dir="2700000" algn="tl">
                    <a:srgbClr val="000000">
                      <a:alpha val="43137"/>
                    </a:srgbClr>
                  </a:outerShdw>
                </a:effectLst>
              </a:rPr>
              <a:t>fiziksel ortamda</a:t>
            </a:r>
            <a:r>
              <a:rPr lang="tr-TR" dirty="0">
                <a:effectLst>
                  <a:outerShdw blurRad="38100" dist="38100" dir="2700000" algn="tl">
                    <a:srgbClr val="000000">
                      <a:alpha val="43137"/>
                    </a:srgbClr>
                  </a:outerShdw>
                </a:effectLst>
              </a:rPr>
              <a:t> sayfalar ayrıca en az bir kişisel mühürle veya idare mührüyle mühürlenir. İmza, paraf veya mühür metin bölümünün okunmasını engellemeyecek şekilde sayfada yer alır.</a:t>
            </a:r>
          </a:p>
        </p:txBody>
      </p:sp>
    </p:spTree>
    <p:extLst>
      <p:ext uri="{BB962C8B-B14F-4D97-AF65-F5344CB8AC3E}">
        <p14:creationId xmlns:p14="http://schemas.microsoft.com/office/powerpoint/2010/main" xmlns="" val="3572119702"/>
      </p:ext>
    </p:extLst>
  </p:cSld>
  <p:clrMapOvr>
    <a:masterClrMapping/>
  </p:clrMapOvr>
  <p:transition spd="slow" advTm="1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5" name="Resim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xmlns="" val="18945933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31944"/>
            <a:ext cx="8856984" cy="6858000"/>
          </a:xfrm>
          <a:prstGeom prst="rect">
            <a:avLst/>
          </a:prstGeom>
        </p:spPr>
      </p:pic>
    </p:spTree>
    <p:extLst>
      <p:ext uri="{BB962C8B-B14F-4D97-AF65-F5344CB8AC3E}">
        <p14:creationId xmlns:p14="http://schemas.microsoft.com/office/powerpoint/2010/main" xmlns="" val="15845938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Unvan 1"/>
          <p:cNvSpPr>
            <a:spLocks noGrp="1"/>
          </p:cNvSpPr>
          <p:nvPr>
            <p:ph type="title"/>
          </p:nvPr>
        </p:nvSpPr>
        <p:spPr>
          <a:xfrm>
            <a:off x="623392" y="338328"/>
            <a:ext cx="9587408" cy="570392"/>
          </a:xfrm>
        </p:spPr>
        <p:txBody>
          <a:bodyPr>
            <a:normAutofit fontScale="90000"/>
          </a:bodyPr>
          <a:lstStyle/>
          <a:p>
            <a:r>
              <a:rPr lang="tr-TR" sz="3200" b="1" u="sng" dirty="0"/>
              <a:t>Ek;</a:t>
            </a:r>
            <a:endParaRPr lang="tr-TR" sz="3200" u="sng" dirty="0"/>
          </a:p>
        </p:txBody>
      </p:sp>
      <p:sp>
        <p:nvSpPr>
          <p:cNvPr id="92163" name="İçerik Yer Tutucusu 2"/>
          <p:cNvSpPr>
            <a:spLocks noGrp="1"/>
          </p:cNvSpPr>
          <p:nvPr>
            <p:ph idx="1"/>
          </p:nvPr>
        </p:nvSpPr>
        <p:spPr>
          <a:xfrm>
            <a:off x="623392" y="980728"/>
            <a:ext cx="8856984" cy="5328592"/>
          </a:xfrm>
        </p:spPr>
        <p:txBody>
          <a:bodyPr>
            <a:normAutofit lnSpcReduction="10000"/>
          </a:bodyPr>
          <a:lstStyle/>
          <a:p>
            <a:pPr algn="just"/>
            <a:r>
              <a:rPr lang="tr-TR" b="1" dirty="0" smtClean="0">
                <a:effectLst>
                  <a:outerShdw blurRad="38100" dist="38100" dir="2700000" algn="tl">
                    <a:srgbClr val="000000">
                      <a:alpha val="43137"/>
                    </a:srgbClr>
                  </a:outerShdw>
                </a:effectLst>
              </a:rPr>
              <a:t>MADDE </a:t>
            </a:r>
            <a:r>
              <a:rPr lang="tr-TR" b="1" dirty="0">
                <a:effectLst>
                  <a:outerShdw blurRad="38100" dist="38100" dir="2700000" algn="tl">
                    <a:srgbClr val="000000">
                      <a:alpha val="43137"/>
                    </a:srgbClr>
                  </a:outerShdw>
                </a:effectLst>
              </a:rPr>
              <a:t>18</a:t>
            </a:r>
            <a:r>
              <a:rPr lang="tr-TR" dirty="0">
                <a:effectLst>
                  <a:outerShdw blurRad="38100" dist="38100" dir="2700000" algn="tl">
                    <a:srgbClr val="000000">
                      <a:alpha val="43137"/>
                    </a:srgbClr>
                  </a:outerShdw>
                </a:effectLst>
              </a:rPr>
              <a:t>- (1) Belgede ek olması hâlinde “Ek:” başlığı imza bölümünden sonra uygun satır boşluğu bırakılarak ve yazı alanının solundan başlanarak yazılır. </a:t>
            </a:r>
            <a:r>
              <a:rPr lang="tr-TR" i="1" dirty="0">
                <a:effectLst>
                  <a:outerShdw blurRad="38100" dist="38100" dir="2700000" algn="tl">
                    <a:srgbClr val="000000">
                      <a:alpha val="43137"/>
                    </a:srgbClr>
                  </a:outerShdw>
                </a:effectLst>
              </a:rPr>
              <a:t>Olur belgelerinde ise “Ek:” başlığı oluru alınan makamın imza bölümünden sonra uygun satır boşluğu bırakılarak ve yazı alanının solundan başlanarak yazılır.</a:t>
            </a:r>
            <a:endParaRPr lang="tr-TR" dirty="0">
              <a:effectLst>
                <a:outerShdw blurRad="38100" dist="38100" dir="2700000" algn="tl">
                  <a:srgbClr val="000000">
                    <a:alpha val="43137"/>
                  </a:srgbClr>
                </a:outerShdw>
              </a:effectLst>
            </a:endParaRPr>
          </a:p>
          <a:p>
            <a:pPr algn="just"/>
            <a:r>
              <a:rPr lang="tr-TR" i="1" dirty="0">
                <a:effectLst>
                  <a:outerShdw blurRad="38100" dist="38100" dir="2700000" algn="tl">
                    <a:srgbClr val="000000">
                      <a:alpha val="43137"/>
                    </a:srgbClr>
                  </a:outerShdw>
                </a:effectLst>
              </a:rPr>
              <a:t>(2)</a:t>
            </a:r>
            <a:r>
              <a:rPr lang="tr-TR" dirty="0">
                <a:effectLst>
                  <a:outerShdw blurRad="38100" dist="38100" dir="2700000" algn="tl">
                    <a:srgbClr val="000000">
                      <a:alpha val="43137"/>
                    </a:srgbClr>
                  </a:outerShdw>
                </a:effectLst>
              </a:rPr>
              <a:t> Belgenin sadece bir eki olması durumunda “Ek:” başlığının sağında eki belirtecek ibareye yer verilir. Belgede birden fazla ek varsa “Ek:” başlığının altında ekler numaralandırılır ve ekleri belirtecek ibarelere yer verilir. Eklerin sayfa, </a:t>
            </a:r>
            <a:r>
              <a:rPr lang="tr-TR" i="1" dirty="0">
                <a:effectLst>
                  <a:outerShdw blurRad="38100" dist="38100" dir="2700000" algn="tl">
                    <a:srgbClr val="000000">
                      <a:alpha val="43137"/>
                    </a:srgbClr>
                  </a:outerShdw>
                </a:effectLst>
              </a:rPr>
              <a:t>adet, kişi</a:t>
            </a:r>
            <a:r>
              <a:rPr lang="tr-TR" dirty="0">
                <a:effectLst>
                  <a:outerShdw blurRad="38100" dist="38100" dir="2700000" algn="tl">
                    <a:srgbClr val="000000">
                      <a:alpha val="43137"/>
                    </a:srgbClr>
                  </a:outerShdw>
                </a:effectLst>
              </a:rPr>
              <a:t> sayısı </a:t>
            </a:r>
            <a:r>
              <a:rPr lang="tr-TR" i="1" dirty="0">
                <a:effectLst>
                  <a:outerShdw blurRad="38100" dist="38100" dir="2700000" algn="tl">
                    <a:srgbClr val="000000">
                      <a:alpha val="43137"/>
                    </a:srgbClr>
                  </a:outerShdw>
                </a:effectLst>
              </a:rPr>
              <a:t>gibi açıklayıcı ifadeleri</a:t>
            </a:r>
            <a:r>
              <a:rPr lang="tr-TR" dirty="0">
                <a:effectLst>
                  <a:outerShdw blurRad="38100" dist="38100" dir="2700000" algn="tl">
                    <a:srgbClr val="000000">
                      <a:alpha val="43137"/>
                    </a:srgbClr>
                  </a:outerShdw>
                </a:effectLst>
              </a:rPr>
              <a:t> parantez içinde belirtilir (</a:t>
            </a:r>
            <a:r>
              <a:rPr lang="tr-TR" u="sng" dirty="0">
                <a:effectLst>
                  <a:outerShdw blurRad="38100" dist="38100" dir="2700000" algn="tl">
                    <a:srgbClr val="000000">
                      <a:alpha val="43137"/>
                    </a:srgbClr>
                  </a:outerShdw>
                </a:effectLst>
                <a:hlinkClick r:id="" action="ppaction://hlinkfile"/>
              </a:rPr>
              <a:t>Örnek 12</a:t>
            </a:r>
            <a:r>
              <a:rPr lang="tr-TR" dirty="0">
                <a:effectLst>
                  <a:outerShdw blurRad="38100" dist="38100" dir="2700000" algn="tl">
                    <a:srgbClr val="000000">
                      <a:alpha val="43137"/>
                    </a:srgbClr>
                  </a:outerShdw>
                </a:effectLst>
              </a:rPr>
              <a:t>). Birden fazla ek olması durumunda eklerin üzerinde ek numarası, yazı alanının sağ üst köşesinde belirtilir (Örnek: EK-1, EK-2).</a:t>
            </a:r>
          </a:p>
          <a:p>
            <a:pPr algn="just"/>
            <a:r>
              <a:rPr lang="tr-TR" i="1" dirty="0">
                <a:effectLst>
                  <a:outerShdw blurRad="38100" dist="38100" dir="2700000" algn="tl">
                    <a:srgbClr val="000000">
                      <a:alpha val="43137"/>
                    </a:srgbClr>
                  </a:outerShdw>
                </a:effectLst>
              </a:rPr>
              <a:t>(3) Elektronik ortamda hazırlanan belgelere ve zorunlu hâllerde veya olağanüstü durumlarda hazırlanan belgelere veri depolama araçları ile eklenecek elektronik dosyalar uluslararası kabul görmüş, endüstri standardı niteliği taşıyan “Kamu Bilgi Sistemlerinde Birlikte Çalışabilirlik </a:t>
            </a:r>
            <a:r>
              <a:rPr lang="tr-TR" i="1" dirty="0" err="1">
                <a:effectLst>
                  <a:outerShdw blurRad="38100" dist="38100" dir="2700000" algn="tl">
                    <a:srgbClr val="000000">
                      <a:alpha val="43137"/>
                    </a:srgbClr>
                  </a:outerShdw>
                </a:effectLst>
              </a:rPr>
              <a:t>Esasları”nın</a:t>
            </a:r>
            <a:r>
              <a:rPr lang="tr-TR" i="1" dirty="0">
                <a:effectLst>
                  <a:outerShdw blurRad="38100" dist="38100" dir="2700000" algn="tl">
                    <a:srgbClr val="000000">
                      <a:alpha val="43137"/>
                    </a:srgbClr>
                  </a:outerShdw>
                </a:effectLst>
              </a:rPr>
              <a:t> güncel sürümünde belirtilen formatlarda oluşturulur.</a:t>
            </a:r>
            <a:endParaRPr lang="tr-TR" dirty="0">
              <a:effectLst>
                <a:outerShdw blurRad="38100" dist="38100" dir="2700000" algn="tl">
                  <a:srgbClr val="000000">
                    <a:alpha val="43137"/>
                  </a:srgbClr>
                </a:outerShdw>
              </a:effectLst>
            </a:endParaRPr>
          </a:p>
          <a:p>
            <a:pPr algn="just"/>
            <a:r>
              <a:rPr lang="tr-TR" dirty="0">
                <a:effectLst>
                  <a:outerShdw blurRad="38100" dist="38100" dir="2700000" algn="tl">
                    <a:srgbClr val="000000">
                      <a:alpha val="43137"/>
                    </a:srgbClr>
                  </a:outerShdw>
                </a:effectLst>
              </a:rPr>
              <a:t>(</a:t>
            </a:r>
            <a:r>
              <a:rPr lang="tr-TR" i="1" dirty="0">
                <a:effectLst>
                  <a:outerShdw blurRad="38100" dist="38100" dir="2700000" algn="tl">
                    <a:srgbClr val="000000">
                      <a:alpha val="43137"/>
                    </a:srgbClr>
                  </a:outerShdw>
                </a:effectLst>
              </a:rPr>
              <a:t>4</a:t>
            </a:r>
            <a:r>
              <a:rPr lang="tr-TR" dirty="0">
                <a:effectLst>
                  <a:outerShdw blurRad="38100" dist="38100" dir="2700000" algn="tl">
                    <a:srgbClr val="000000">
                      <a:alpha val="43137"/>
                    </a:srgbClr>
                  </a:outerShdw>
                </a:effectLst>
              </a:rPr>
              <a:t>) Ek listesi yazı alanına sığmayacak kadar uzunsa ayrı bir sayfada, “EK LİSTESİ” başlığı altında </a:t>
            </a:r>
            <a:r>
              <a:rPr lang="tr-TR" i="1" dirty="0">
                <a:effectLst>
                  <a:outerShdw blurRad="38100" dist="38100" dir="2700000" algn="tl">
                    <a:srgbClr val="000000">
                      <a:alpha val="43137"/>
                    </a:srgbClr>
                  </a:outerShdw>
                </a:effectLst>
              </a:rPr>
              <a:t>yazılır ve üst yazıda “Ek: Ek Listesi” şeklinde gösterilir</a:t>
            </a:r>
            <a:r>
              <a:rPr lang="tr-TR" dirty="0">
                <a:effectLst>
                  <a:outerShdw blurRad="38100" dist="38100" dir="2700000" algn="tl">
                    <a:srgbClr val="000000">
                      <a:alpha val="43137"/>
                    </a:srgbClr>
                  </a:outerShdw>
                </a:effectLst>
              </a:rPr>
              <a:t> (</a:t>
            </a:r>
            <a:r>
              <a:rPr lang="tr-TR" u="sng" dirty="0">
                <a:effectLst>
                  <a:outerShdw blurRad="38100" dist="38100" dir="2700000" algn="tl">
                    <a:srgbClr val="000000">
                      <a:alpha val="43137"/>
                    </a:srgbClr>
                  </a:outerShdw>
                </a:effectLst>
                <a:hlinkClick r:id="" action="ppaction://hlinkfile"/>
              </a:rPr>
              <a:t>Örnek 13</a:t>
            </a:r>
            <a:r>
              <a:rPr lang="tr-TR" dirty="0">
                <a:effectLst>
                  <a:outerShdw blurRad="38100" dist="38100" dir="2700000" algn="tl">
                    <a:srgbClr val="000000">
                      <a:alpha val="43137"/>
                    </a:srgbClr>
                  </a:outerShdw>
                </a:effectLst>
              </a:rPr>
              <a:t>).</a:t>
            </a:r>
          </a:p>
          <a:p>
            <a:pPr algn="just" eaLnBrk="1" hangingPunct="1"/>
            <a:endParaRPr lang="tr-TR" altLang="tr-TR" dirty="0" smtClean="0"/>
          </a:p>
        </p:txBody>
      </p:sp>
    </p:spTree>
    <p:extLst>
      <p:ext uri="{BB962C8B-B14F-4D97-AF65-F5344CB8AC3E}">
        <p14:creationId xmlns:p14="http://schemas.microsoft.com/office/powerpoint/2010/main" xmlns="" val="3107691951"/>
      </p:ext>
    </p:extLst>
  </p:cSld>
  <p:clrMapOvr>
    <a:masterClrMapping/>
  </p:clrMapOvr>
  <p:transition spd="slow" advTm="1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07368" y="-15190"/>
            <a:ext cx="9001000" cy="6858000"/>
          </a:xfrm>
          <a:prstGeom prst="rect">
            <a:avLst/>
          </a:prstGeom>
        </p:spPr>
      </p:pic>
    </p:spTree>
    <p:extLst>
      <p:ext uri="{BB962C8B-B14F-4D97-AF65-F5344CB8AC3E}">
        <p14:creationId xmlns:p14="http://schemas.microsoft.com/office/powerpoint/2010/main" xmlns="" val="21035856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xmlns="" val="27462488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199456" y="404664"/>
            <a:ext cx="7281857" cy="576064"/>
          </a:xfrm>
        </p:spPr>
        <p:txBody>
          <a:bodyPr>
            <a:normAutofit fontScale="90000"/>
          </a:bodyPr>
          <a:lstStyle/>
          <a:p>
            <a:r>
              <a:rPr lang="tr-TR" b="1" i="1" u="sng" dirty="0" smtClean="0">
                <a:solidFill>
                  <a:srgbClr val="FF0000"/>
                </a:solidFill>
              </a:rPr>
              <a:t>Resmî </a:t>
            </a:r>
            <a:r>
              <a:rPr lang="tr-TR" b="1" i="1" u="sng" dirty="0">
                <a:solidFill>
                  <a:srgbClr val="FF0000"/>
                </a:solidFill>
              </a:rPr>
              <a:t>yazışma </a:t>
            </a:r>
            <a:r>
              <a:rPr lang="tr-TR" b="1" i="1" u="sng" dirty="0" smtClean="0">
                <a:solidFill>
                  <a:srgbClr val="FF0000"/>
                </a:solidFill>
              </a:rPr>
              <a:t>ortamları;</a:t>
            </a:r>
            <a:r>
              <a:rPr lang="tr-TR" dirty="0" smtClean="0">
                <a:solidFill>
                  <a:srgbClr val="FF0000"/>
                </a:solidFill>
              </a:rPr>
              <a:t/>
            </a:r>
            <a:br>
              <a:rPr lang="tr-TR" dirty="0" smtClean="0">
                <a:solidFill>
                  <a:srgbClr val="FF0000"/>
                </a:solidFill>
              </a:rPr>
            </a:br>
            <a:endParaRPr lang="tr-TR" dirty="0">
              <a:solidFill>
                <a:srgbClr val="FF0000"/>
              </a:solidFill>
            </a:endParaRPr>
          </a:p>
        </p:txBody>
      </p:sp>
      <p:sp>
        <p:nvSpPr>
          <p:cNvPr id="2" name="İçerik Yer Tutucusu 1"/>
          <p:cNvSpPr>
            <a:spLocks noGrp="1"/>
          </p:cNvSpPr>
          <p:nvPr>
            <p:ph idx="1"/>
          </p:nvPr>
        </p:nvSpPr>
        <p:spPr>
          <a:xfrm>
            <a:off x="839416" y="1124745"/>
            <a:ext cx="8712967" cy="4916619"/>
          </a:xfrm>
        </p:spPr>
        <p:txBody>
          <a:bodyPr>
            <a:normAutofit/>
          </a:bodyPr>
          <a:lstStyle/>
          <a:p>
            <a:pPr algn="just"/>
            <a:r>
              <a:rPr lang="tr-TR" sz="2000" b="1" i="1" u="sng" dirty="0"/>
              <a:t>MADDE 4</a:t>
            </a:r>
            <a:r>
              <a:rPr lang="tr-TR" sz="2000" i="1" u="sng" dirty="0"/>
              <a:t>- (1) Kamu kurum ve kuruluşlarınca resmî yazışmalar, elektronik ortamda e-Yazışma Teknik Rehberi’ne uygun olarak hazırlanan ve güvenli elektronik imza ile imzalanan belgelerle yapılır. Bu belgeler, elektronik ortamda muhatapları ile paylaşılır ve elektronik ortamda saklanır. Ayrıca güvenli elektronik imza ile imzalanan belgeler, çıktısı alınarak el yazısıyla atılan imza ile imzalanmaz ve fiziksel ortamda saklanmaz.</a:t>
            </a:r>
            <a:endParaRPr lang="tr-TR" sz="2000" dirty="0"/>
          </a:p>
          <a:p>
            <a:pPr algn="just"/>
            <a:r>
              <a:rPr lang="tr-TR" sz="2000" i="1" u="sng" dirty="0"/>
              <a:t>(2) Zorunlu hâllerde veya olağanüstü durumlarda resmî yazışmalar, el yazısıyla imzalanan belgelerle yapılır. Bu belgelerin gönderilmesi ve saklanması fiziksel ortam şartlarına göre gerçekleştirilir.</a:t>
            </a:r>
            <a:endParaRPr lang="tr-TR" sz="2000" dirty="0"/>
          </a:p>
        </p:txBody>
      </p:sp>
    </p:spTree>
    <p:extLst>
      <p:ext uri="{BB962C8B-B14F-4D97-AF65-F5344CB8AC3E}">
        <p14:creationId xmlns:p14="http://schemas.microsoft.com/office/powerpoint/2010/main" xmlns="" val="2135064132"/>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en-US" smtClean="0"/>
              <a:t>Your logo here</a:t>
            </a:r>
            <a:endParaRPr lang="en-US" dirty="0"/>
          </a:p>
        </p:txBody>
      </p:sp>
      <p:pic>
        <p:nvPicPr>
          <p:cNvPr id="3" name="Resim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xmlns="" val="7462145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99456" y="609600"/>
            <a:ext cx="7281857" cy="587152"/>
          </a:xfrm>
        </p:spPr>
        <p:txBody>
          <a:bodyPr>
            <a:normAutofit fontScale="90000"/>
          </a:bodyPr>
          <a:lstStyle/>
          <a:p>
            <a:r>
              <a:rPr lang="tr-TR" u="sng" dirty="0" smtClean="0"/>
              <a:t>Ek;-2-</a:t>
            </a:r>
            <a:endParaRPr lang="tr-TR" u="sng" dirty="0"/>
          </a:p>
        </p:txBody>
      </p:sp>
      <p:sp>
        <p:nvSpPr>
          <p:cNvPr id="93186" name="İçerik Yer Tutucusu 2"/>
          <p:cNvSpPr>
            <a:spLocks noGrp="1"/>
          </p:cNvSpPr>
          <p:nvPr>
            <p:ph idx="1"/>
          </p:nvPr>
        </p:nvSpPr>
        <p:spPr>
          <a:xfrm>
            <a:off x="623392" y="1484784"/>
            <a:ext cx="8856983" cy="4556580"/>
          </a:xfrm>
        </p:spPr>
        <p:txBody>
          <a:bodyPr rtlCol="0">
            <a:normAutofit/>
          </a:bodyPr>
          <a:lstStyle/>
          <a:p>
            <a:pPr algn="just"/>
            <a:r>
              <a:rPr lang="tr-TR" altLang="tr-TR" dirty="0" smtClean="0"/>
              <a:t> </a:t>
            </a:r>
            <a:r>
              <a:rPr lang="tr-TR" sz="2400" dirty="0"/>
              <a:t>(</a:t>
            </a:r>
            <a:r>
              <a:rPr lang="tr-TR" sz="2400" i="1" dirty="0"/>
              <a:t>5</a:t>
            </a:r>
            <a:r>
              <a:rPr lang="tr-TR" sz="2400" dirty="0"/>
              <a:t>) Belge eklerinin muhataba gönderilmediği durumlarda “Ek konulmadı” </a:t>
            </a:r>
            <a:r>
              <a:rPr lang="tr-TR" sz="2400" i="1" dirty="0"/>
              <a:t>veya</a:t>
            </a:r>
            <a:r>
              <a:rPr lang="tr-TR" sz="2400" dirty="0"/>
              <a:t>    “Ek-... konulmadı” ifadesi yazılır (</a:t>
            </a:r>
            <a:r>
              <a:rPr lang="tr-TR" sz="2400" u="sng" dirty="0">
                <a:hlinkClick r:id="" action="ppaction://hlinkfile"/>
              </a:rPr>
              <a:t>Örnek 14</a:t>
            </a:r>
            <a:r>
              <a:rPr lang="tr-TR" sz="2400" dirty="0"/>
              <a:t>).</a:t>
            </a:r>
          </a:p>
          <a:p>
            <a:pPr algn="just"/>
            <a:r>
              <a:rPr lang="tr-TR" sz="2400" dirty="0"/>
              <a:t>(</a:t>
            </a:r>
            <a:r>
              <a:rPr lang="tr-TR" sz="2400" i="1" dirty="0"/>
              <a:t>6</a:t>
            </a:r>
            <a:r>
              <a:rPr lang="tr-TR" sz="2400" dirty="0"/>
              <a:t>) Güvenlik gerekçesi, teknik veya benzeri nedenlerle üst yazıyla birlikte gönderilemeyen veya alınamayan belge ekleri üst yazıyla ilişkilendirilmek suretiyle üst yazıdan ayrı olarak gönderilebilir veya alınabilir. Söz konusu nedenlerle alınan belge ekleri üst yazıyla ilişkilendirilmek şartıyla üst yazıdan ayrı olarak muhafaza edilebilir.</a:t>
            </a:r>
          </a:p>
          <a:p>
            <a:pPr algn="just">
              <a:defRPr/>
            </a:pPr>
            <a:endParaRPr lang="tr-TR" altLang="tr-TR" sz="2400" dirty="0"/>
          </a:p>
        </p:txBody>
      </p:sp>
    </p:spTree>
    <p:extLst>
      <p:ext uri="{BB962C8B-B14F-4D97-AF65-F5344CB8AC3E}">
        <p14:creationId xmlns:p14="http://schemas.microsoft.com/office/powerpoint/2010/main" xmlns="" val="1706915563"/>
      </p:ext>
    </p:extLst>
  </p:cSld>
  <p:clrMapOvr>
    <a:masterClrMapping/>
  </p:clrMapOvr>
  <p:transition spd="slow" advTm="1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İçerik Yer Tutucusu 2"/>
          <p:cNvSpPr>
            <a:spLocks noGrp="1"/>
          </p:cNvSpPr>
          <p:nvPr>
            <p:ph idx="1"/>
          </p:nvPr>
        </p:nvSpPr>
        <p:spPr>
          <a:xfrm>
            <a:off x="623392" y="476672"/>
            <a:ext cx="8928992" cy="5544616"/>
          </a:xfrm>
        </p:spPr>
        <p:txBody>
          <a:bodyPr rtlCol="0">
            <a:normAutofit/>
          </a:bodyPr>
          <a:lstStyle/>
          <a:p>
            <a:r>
              <a:rPr lang="tr-TR" altLang="tr-TR" dirty="0" smtClean="0"/>
              <a:t> </a:t>
            </a:r>
            <a:r>
              <a:rPr lang="tr-TR" sz="2800" b="1" u="sng" dirty="0">
                <a:solidFill>
                  <a:srgbClr val="FF0000"/>
                </a:solidFill>
              </a:rPr>
              <a:t>Dağıtım;</a:t>
            </a:r>
            <a:endParaRPr lang="tr-TR" sz="2800" u="sng" dirty="0">
              <a:solidFill>
                <a:srgbClr val="FF0000"/>
              </a:solidFill>
            </a:endParaRPr>
          </a:p>
          <a:p>
            <a:pPr algn="just"/>
            <a:r>
              <a:rPr lang="tr-TR" b="1" dirty="0">
                <a:effectLst>
                  <a:outerShdw blurRad="38100" dist="38100" dir="2700000" algn="tl">
                    <a:srgbClr val="000000">
                      <a:alpha val="43137"/>
                    </a:srgbClr>
                  </a:outerShdw>
                </a:effectLst>
              </a:rPr>
              <a:t>MADDE 19</a:t>
            </a:r>
            <a:r>
              <a:rPr lang="tr-TR" dirty="0">
                <a:effectLst>
                  <a:outerShdw blurRad="38100" dist="38100" dir="2700000" algn="tl">
                    <a:srgbClr val="000000">
                      <a:alpha val="43137"/>
                    </a:srgbClr>
                  </a:outerShdw>
                </a:effectLst>
              </a:rPr>
              <a:t>- (1) Belgenin birden fazla muhataba gönderilmesi durumunda dağıtım bölümüne yer verilir. “Dağıtım:” başlığı ek varsa “Ek:” bölümünden sonra, ek yoksa imza bölümünden sonra uygun satır boşluğu bırakılarak yazı alanının solundan başlanarak yazılır (</a:t>
            </a:r>
            <a:r>
              <a:rPr lang="tr-TR" u="sng" dirty="0">
                <a:effectLst>
                  <a:outerShdw blurRad="38100" dist="38100" dir="2700000" algn="tl">
                    <a:srgbClr val="000000">
                      <a:alpha val="43137"/>
                    </a:srgbClr>
                  </a:outerShdw>
                </a:effectLst>
                <a:hlinkClick r:id="" action="ppaction://hlinkfile"/>
              </a:rPr>
              <a:t>Örnek 14</a:t>
            </a:r>
            <a:r>
              <a:rPr lang="tr-TR" dirty="0">
                <a:effectLst>
                  <a:outerShdw blurRad="38100" dist="38100" dir="2700000" algn="tl">
                    <a:srgbClr val="000000">
                      <a:alpha val="43137"/>
                    </a:srgbClr>
                  </a:outerShdw>
                </a:effectLst>
              </a:rPr>
              <a:t>). </a:t>
            </a:r>
          </a:p>
          <a:p>
            <a:pPr algn="just"/>
            <a:r>
              <a:rPr lang="tr-TR" dirty="0">
                <a:effectLst>
                  <a:outerShdw blurRad="38100" dist="38100" dir="2700000" algn="tl">
                    <a:srgbClr val="000000">
                      <a:alpha val="43137"/>
                    </a:srgbClr>
                  </a:outerShdw>
                </a:effectLst>
              </a:rPr>
              <a:t>(2) Belgenin gereğini yerine getirme durumunda olanlar “Gereği:” kısmına, belgenin içeriği hakkında bilgi sahibi olması istenenler ise “Bilgi:” kısmına yazılır. “Gereği:” kısmı “Dağıtım:” başlığının altına, “Bilgi:” kısmı ise “Gereği:” kısmı ile aynı satıra ve yazı alanının ortasına doğru yazılır. “Bilgi:” kısmı yoksa muhatap adları doğrudan “Dağıtım:” başlığının altına yazılır (</a:t>
            </a:r>
            <a:r>
              <a:rPr lang="tr-TR" u="sng" dirty="0">
                <a:effectLst>
                  <a:outerShdw blurRad="38100" dist="38100" dir="2700000" algn="tl">
                    <a:srgbClr val="000000">
                      <a:alpha val="43137"/>
                    </a:srgbClr>
                  </a:outerShdw>
                </a:effectLst>
                <a:hlinkClick r:id="" action="ppaction://hlinkfile"/>
              </a:rPr>
              <a:t>Örnek 14</a:t>
            </a:r>
            <a:r>
              <a:rPr lang="tr-TR" dirty="0">
                <a:effectLst>
                  <a:outerShdw blurRad="38100" dist="38100" dir="2700000" algn="tl">
                    <a:srgbClr val="000000">
                      <a:alpha val="43137"/>
                    </a:srgbClr>
                  </a:outerShdw>
                </a:effectLst>
              </a:rPr>
              <a:t>).</a:t>
            </a:r>
          </a:p>
          <a:p>
            <a:pPr algn="just"/>
            <a:r>
              <a:rPr lang="tr-TR" dirty="0">
                <a:effectLst>
                  <a:outerShdw blurRad="38100" dist="38100" dir="2700000" algn="tl">
                    <a:srgbClr val="000000">
                      <a:alpha val="43137"/>
                    </a:srgbClr>
                  </a:outerShdw>
                </a:effectLst>
              </a:rPr>
              <a:t>(3) Dağıtımlı belgeler, dağıtım bölümünde belirtilen muhataplara gönderilir. Dağıtım bölümü yazı alanına sığmayacak kadar uzunsa </a:t>
            </a:r>
            <a:r>
              <a:rPr lang="tr-TR" i="1" dirty="0">
                <a:effectLst>
                  <a:outerShdw blurRad="38100" dist="38100" dir="2700000" algn="tl">
                    <a:srgbClr val="000000">
                      <a:alpha val="43137"/>
                    </a:srgbClr>
                  </a:outerShdw>
                </a:effectLst>
              </a:rPr>
              <a:t>“Dağıtım:” başlığı altına “DAĞITIM LİSTESİ” yazılır ve</a:t>
            </a:r>
            <a:r>
              <a:rPr lang="tr-TR" dirty="0">
                <a:effectLst>
                  <a:outerShdw blurRad="38100" dist="38100" dir="2700000" algn="tl">
                    <a:srgbClr val="000000">
                      <a:alpha val="43137"/>
                    </a:srgbClr>
                  </a:outerShdw>
                </a:effectLst>
              </a:rPr>
              <a:t> ayrı bir sayfada “DAĞITIM LİSTESİ” başlığı altında gösterilir (</a:t>
            </a:r>
            <a:r>
              <a:rPr lang="tr-TR" u="sng" dirty="0">
                <a:effectLst>
                  <a:outerShdw blurRad="38100" dist="38100" dir="2700000" algn="tl">
                    <a:srgbClr val="000000">
                      <a:alpha val="43137"/>
                    </a:srgbClr>
                  </a:outerShdw>
                </a:effectLst>
                <a:hlinkClick r:id="" action="ppaction://hlinkfile"/>
              </a:rPr>
              <a:t>Örnek 15</a:t>
            </a:r>
            <a:r>
              <a:rPr lang="tr-TR" dirty="0">
                <a:effectLst>
                  <a:outerShdw blurRad="38100" dist="38100" dir="2700000" algn="tl">
                    <a:srgbClr val="000000">
                      <a:alpha val="43137"/>
                    </a:srgbClr>
                  </a:outerShdw>
                </a:effectLst>
              </a:rPr>
              <a:t>). </a:t>
            </a:r>
            <a:r>
              <a:rPr lang="tr-TR" i="1" dirty="0">
                <a:effectLst>
                  <a:outerShdw blurRad="38100" dist="38100" dir="2700000" algn="tl">
                    <a:srgbClr val="000000">
                      <a:alpha val="43137"/>
                    </a:srgbClr>
                  </a:outerShdw>
                </a:effectLst>
              </a:rPr>
              <a:t>Ancak gerekli hâllerde dağıtım listesi “Ek” olarak da üst yazıya eklenebilir (</a:t>
            </a:r>
            <a:r>
              <a:rPr lang="tr-TR" i="1" dirty="0">
                <a:effectLst>
                  <a:outerShdw blurRad="38100" dist="38100" dir="2700000" algn="tl">
                    <a:srgbClr val="000000">
                      <a:alpha val="43137"/>
                    </a:srgbClr>
                  </a:outerShdw>
                </a:effectLst>
                <a:hlinkClick r:id="" action="ppaction://hlinkfile"/>
              </a:rPr>
              <a:t>Örnek 16</a:t>
            </a:r>
            <a:r>
              <a:rPr lang="tr-TR" i="1" dirty="0">
                <a:effectLst>
                  <a:outerShdw blurRad="38100" dist="38100" dir="2700000" algn="tl">
                    <a:srgbClr val="000000">
                      <a:alpha val="43137"/>
                    </a:srgbClr>
                  </a:outerShdw>
                </a:effectLst>
              </a:rPr>
              <a:t>).</a:t>
            </a:r>
            <a:endParaRPr lang="tr-TR"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599529617"/>
      </p:ext>
    </p:extLst>
  </p:cSld>
  <p:clrMapOvr>
    <a:masterClrMapping/>
  </p:clrMapOvr>
  <p:transition spd="slow" advTm="1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51384" y="0"/>
            <a:ext cx="8784976" cy="6858000"/>
          </a:xfrm>
          <a:prstGeom prst="rect">
            <a:avLst/>
          </a:prstGeom>
        </p:spPr>
      </p:pic>
    </p:spTree>
    <p:extLst>
      <p:ext uri="{BB962C8B-B14F-4D97-AF65-F5344CB8AC3E}">
        <p14:creationId xmlns:p14="http://schemas.microsoft.com/office/powerpoint/2010/main" xmlns="" val="42681562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xmlns="" val="5821132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07368" y="0"/>
            <a:ext cx="8856984" cy="6858000"/>
          </a:xfrm>
          <a:prstGeom prst="rect">
            <a:avLst/>
          </a:prstGeom>
        </p:spPr>
      </p:pic>
    </p:spTree>
    <p:extLst>
      <p:ext uri="{BB962C8B-B14F-4D97-AF65-F5344CB8AC3E}">
        <p14:creationId xmlns:p14="http://schemas.microsoft.com/office/powerpoint/2010/main" xmlns="" val="20777905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en-US" smtClean="0"/>
              <a:t>Your logo here</a:t>
            </a:r>
            <a:endParaRPr lang="en-US" dirty="0"/>
          </a:p>
        </p:txBody>
      </p:sp>
      <p:pic>
        <p:nvPicPr>
          <p:cNvPr id="3" name="Resim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0"/>
            <a:ext cx="8928992" cy="6858000"/>
          </a:xfrm>
          <a:prstGeom prst="rect">
            <a:avLst/>
          </a:prstGeom>
        </p:spPr>
      </p:pic>
    </p:spTree>
    <p:extLst>
      <p:ext uri="{BB962C8B-B14F-4D97-AF65-F5344CB8AC3E}">
        <p14:creationId xmlns:p14="http://schemas.microsoft.com/office/powerpoint/2010/main" xmlns="" val="973036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İçerik Yer Tutucusu 2"/>
          <p:cNvSpPr>
            <a:spLocks noGrp="1"/>
          </p:cNvSpPr>
          <p:nvPr>
            <p:ph idx="1"/>
          </p:nvPr>
        </p:nvSpPr>
        <p:spPr>
          <a:xfrm>
            <a:off x="695400" y="620688"/>
            <a:ext cx="8712968" cy="5760640"/>
          </a:xfrm>
        </p:spPr>
        <p:txBody>
          <a:bodyPr>
            <a:normAutofit/>
          </a:bodyPr>
          <a:lstStyle/>
          <a:p>
            <a:r>
              <a:rPr lang="tr-TR" altLang="tr-TR" sz="2800" b="1" dirty="0">
                <a:solidFill>
                  <a:srgbClr val="00B0F0"/>
                </a:solidFill>
              </a:rPr>
              <a:t> </a:t>
            </a:r>
            <a:r>
              <a:rPr lang="tr-TR" sz="3000" b="1" u="sng" dirty="0">
                <a:solidFill>
                  <a:srgbClr val="FF0000"/>
                </a:solidFill>
              </a:rPr>
              <a:t>Olur;</a:t>
            </a:r>
            <a:endParaRPr lang="tr-TR" sz="3000" u="sng" dirty="0">
              <a:solidFill>
                <a:srgbClr val="FF0000"/>
              </a:solidFill>
            </a:endParaRPr>
          </a:p>
          <a:p>
            <a:pPr algn="just"/>
            <a:r>
              <a:rPr lang="tr-TR" b="1" dirty="0">
                <a:effectLst>
                  <a:outerShdw blurRad="38100" dist="38100" dir="2700000" algn="tl">
                    <a:srgbClr val="000000">
                      <a:alpha val="43137"/>
                    </a:srgbClr>
                  </a:outerShdw>
                </a:effectLst>
              </a:rPr>
              <a:t>MADDE 20</a:t>
            </a:r>
            <a:r>
              <a:rPr lang="tr-TR" dirty="0">
                <a:effectLst>
                  <a:outerShdw blurRad="38100" dist="38100" dir="2700000" algn="tl">
                    <a:srgbClr val="000000">
                      <a:alpha val="43137"/>
                    </a:srgbClr>
                  </a:outerShdw>
                </a:effectLst>
              </a:rPr>
              <a:t>- (1) Makam oluru alınan belgeler, ilgili birim</a:t>
            </a:r>
            <a:r>
              <a:rPr lang="tr-TR" i="1" dirty="0">
                <a:effectLst>
                  <a:outerShdw blurRad="38100" dist="38100" dir="2700000" algn="tl">
                    <a:srgbClr val="000000">
                      <a:alpha val="43137"/>
                    </a:srgbClr>
                  </a:outerShdw>
                </a:effectLst>
              </a:rPr>
              <a:t>in yöneticisi</a:t>
            </a:r>
            <a:r>
              <a:rPr lang="tr-TR" dirty="0">
                <a:effectLst>
                  <a:outerShdw blurRad="38100" dist="38100" dir="2700000" algn="tl">
                    <a:srgbClr val="000000">
                      <a:alpha val="43137"/>
                    </a:srgbClr>
                  </a:outerShdw>
                </a:effectLst>
              </a:rPr>
              <a:t> tarafından </a:t>
            </a:r>
            <a:r>
              <a:rPr lang="tr-TR" i="1" dirty="0">
                <a:effectLst>
                  <a:outerShdw blurRad="38100" dist="38100" dir="2700000" algn="tl">
                    <a:srgbClr val="000000">
                      <a:alpha val="43137"/>
                    </a:srgbClr>
                  </a:outerShdw>
                </a:effectLst>
              </a:rPr>
              <a:t>güvenli elektronik imza ile</a:t>
            </a:r>
            <a:r>
              <a:rPr lang="tr-TR" dirty="0">
                <a:effectLst>
                  <a:outerShdw blurRad="38100" dist="38100" dir="2700000" algn="tl">
                    <a:srgbClr val="000000">
                      <a:alpha val="43137"/>
                    </a:srgbClr>
                  </a:outerShdw>
                </a:effectLst>
              </a:rPr>
              <a:t> teklif edilir ve oluru alınan makam tarafından güvenli elektronik imza ile imzalanır. </a:t>
            </a:r>
            <a:r>
              <a:rPr lang="tr-TR" i="1" dirty="0">
                <a:effectLst>
                  <a:outerShdw blurRad="38100" dist="38100" dir="2700000" algn="tl">
                    <a:srgbClr val="000000">
                      <a:alpha val="43137"/>
                    </a:srgbClr>
                  </a:outerShdw>
                </a:effectLst>
              </a:rPr>
              <a:t>Zorunlu hâllerde veya olağanüstü durumlarda ise imzalar el yazısıyla atılır.</a:t>
            </a:r>
            <a:endParaRPr lang="tr-TR" dirty="0">
              <a:effectLst>
                <a:outerShdw blurRad="38100" dist="38100" dir="2700000" algn="tl">
                  <a:srgbClr val="000000">
                    <a:alpha val="43137"/>
                  </a:srgbClr>
                </a:outerShdw>
              </a:effectLst>
            </a:endParaRPr>
          </a:p>
          <a:p>
            <a:pPr algn="just"/>
            <a:r>
              <a:rPr lang="tr-TR" dirty="0">
                <a:effectLst>
                  <a:outerShdw blurRad="38100" dist="38100" dir="2700000" algn="tl">
                    <a:srgbClr val="000000">
                      <a:alpha val="43137"/>
                    </a:srgbClr>
                  </a:outerShdw>
                </a:effectLst>
              </a:rPr>
              <a:t>(2) Belge, olur için makama sunulurken imza bölümünden sonra uygun boş satır bırakılarak yazı alanının ortasına büyük harflerle “OLUR” yazılır. “OLUR” ibaresin</a:t>
            </a:r>
            <a:r>
              <a:rPr lang="tr-TR" i="1" dirty="0">
                <a:effectLst>
                  <a:outerShdw blurRad="38100" dist="38100" dir="2700000" algn="tl">
                    <a:srgbClr val="000000">
                      <a:alpha val="43137"/>
                    </a:srgbClr>
                  </a:outerShdw>
                </a:effectLst>
              </a:rPr>
              <a:t>in</a:t>
            </a:r>
            <a:r>
              <a:rPr lang="tr-TR" dirty="0">
                <a:effectLst>
                  <a:outerShdw blurRad="38100" dist="38100" dir="2700000" algn="tl">
                    <a:srgbClr val="000000">
                      <a:alpha val="43137"/>
                    </a:srgbClr>
                  </a:outerShdw>
                </a:effectLst>
              </a:rPr>
              <a:t> </a:t>
            </a:r>
            <a:r>
              <a:rPr lang="tr-TR" i="1" dirty="0">
                <a:effectLst>
                  <a:outerShdw blurRad="38100" dist="38100" dir="2700000" algn="tl">
                    <a:srgbClr val="000000">
                      <a:alpha val="43137"/>
                    </a:srgbClr>
                  </a:outerShdw>
                </a:effectLst>
              </a:rPr>
              <a:t>alt satırına</a:t>
            </a:r>
            <a:r>
              <a:rPr lang="tr-TR" dirty="0">
                <a:effectLst>
                  <a:outerShdw blurRad="38100" dist="38100" dir="2700000" algn="tl">
                    <a:srgbClr val="000000">
                      <a:alpha val="43137"/>
                    </a:srgbClr>
                  </a:outerShdw>
                </a:effectLst>
              </a:rPr>
              <a:t> imzalayanın adı ilk harfi büyük diğerleri küçük, soyadı büyük ve bir alt satıra unvanı ilk harfleri büyük diğerleri küçük harflerle ortalanarak yazılır. </a:t>
            </a:r>
            <a:r>
              <a:rPr lang="tr-TR" i="1" dirty="0">
                <a:effectLst>
                  <a:outerShdw blurRad="38100" dist="38100" dir="2700000" algn="tl">
                    <a:srgbClr val="000000">
                      <a:alpha val="43137"/>
                    </a:srgbClr>
                  </a:outerShdw>
                </a:effectLst>
              </a:rPr>
              <a:t>Oluru alınan makamın güvenli elektronik imza ile oluşturduğu imzaya ait tarih bilgisi, belge tarihi olarak esas alınır ve 12 </a:t>
            </a:r>
            <a:r>
              <a:rPr lang="tr-TR" i="1" dirty="0" err="1">
                <a:effectLst>
                  <a:outerShdw blurRad="38100" dist="38100" dir="2700000" algn="tl">
                    <a:srgbClr val="000000">
                      <a:alpha val="43137"/>
                    </a:srgbClr>
                  </a:outerShdw>
                </a:effectLst>
              </a:rPr>
              <a:t>nci</a:t>
            </a:r>
            <a:r>
              <a:rPr lang="tr-TR" i="1" dirty="0">
                <a:effectLst>
                  <a:outerShdw blurRad="38100" dist="38100" dir="2700000" algn="tl">
                    <a:srgbClr val="000000">
                      <a:alpha val="43137"/>
                    </a:srgbClr>
                  </a:outerShdw>
                </a:effectLst>
              </a:rPr>
              <a:t> maddenin birinci fıkrasında belirtilen alanda belge görüntüsü üzerinde gösterilir.</a:t>
            </a:r>
            <a:r>
              <a:rPr lang="tr-TR" dirty="0">
                <a:effectLst>
                  <a:outerShdw blurRad="38100" dist="38100" dir="2700000" algn="tl">
                    <a:srgbClr val="000000">
                      <a:alpha val="43137"/>
                    </a:srgbClr>
                  </a:outerShdw>
                </a:effectLst>
              </a:rPr>
              <a:t> (</a:t>
            </a:r>
            <a:r>
              <a:rPr lang="tr-TR" u="sng" dirty="0">
                <a:effectLst>
                  <a:outerShdw blurRad="38100" dist="38100" dir="2700000" algn="tl">
                    <a:srgbClr val="000000">
                      <a:alpha val="43137"/>
                    </a:srgbClr>
                  </a:outerShdw>
                </a:effectLst>
                <a:hlinkClick r:id="" action="ppaction://hlinkfile"/>
              </a:rPr>
              <a:t>Örnek 17</a:t>
            </a:r>
            <a:r>
              <a:rPr lang="tr-TR" dirty="0">
                <a:effectLst>
                  <a:outerShdw blurRad="38100" dist="38100" dir="2700000" algn="tl">
                    <a:srgbClr val="000000">
                      <a:alpha val="43137"/>
                    </a:srgbClr>
                  </a:outerShdw>
                </a:effectLst>
              </a:rPr>
              <a:t>)</a:t>
            </a:r>
          </a:p>
          <a:p>
            <a:pPr algn="just"/>
            <a:r>
              <a:rPr lang="tr-TR" dirty="0">
                <a:effectLst>
                  <a:outerShdw blurRad="38100" dist="38100" dir="2700000" algn="tl">
                    <a:srgbClr val="000000">
                      <a:alpha val="43137"/>
                    </a:srgbClr>
                  </a:outerShdw>
                </a:effectLst>
              </a:rPr>
              <a:t>(</a:t>
            </a:r>
            <a:r>
              <a:rPr lang="tr-TR" i="1" dirty="0">
                <a:effectLst>
                  <a:outerShdw blurRad="38100" dist="38100" dir="2700000" algn="tl">
                    <a:srgbClr val="000000">
                      <a:alpha val="43137"/>
                    </a:srgbClr>
                  </a:outerShdw>
                </a:effectLst>
              </a:rPr>
              <a:t>3</a:t>
            </a:r>
            <a:r>
              <a:rPr lang="tr-TR" dirty="0">
                <a:effectLst>
                  <a:outerShdw blurRad="38100" dist="38100" dir="2700000" algn="tl">
                    <a:srgbClr val="000000">
                      <a:alpha val="43137"/>
                    </a:srgbClr>
                  </a:outerShdw>
                </a:effectLst>
              </a:rPr>
              <a:t>) </a:t>
            </a:r>
            <a:r>
              <a:rPr lang="tr-TR" i="1" dirty="0">
                <a:effectLst>
                  <a:outerShdw blurRad="38100" dist="38100" dir="2700000" algn="tl">
                    <a:srgbClr val="000000">
                      <a:alpha val="43137"/>
                    </a:srgbClr>
                  </a:outerShdw>
                </a:effectLst>
              </a:rPr>
              <a:t>Zorunlu hâllerde veya olağanüstü durumlarda hazırlanan olur yazılarında “OLUR” ibaresinden sonra tarih ve imza için uygun boş satır bırakılarak ilk satırda imzalayanın adı ve soyadına, ikinci satırda ise unvan bilgilerine yer verilir (</a:t>
            </a:r>
            <a:r>
              <a:rPr lang="tr-TR" i="1" dirty="0">
                <a:effectLst>
                  <a:outerShdw blurRad="38100" dist="38100" dir="2700000" algn="tl">
                    <a:srgbClr val="000000">
                      <a:alpha val="43137"/>
                    </a:srgbClr>
                  </a:outerShdw>
                </a:effectLst>
                <a:hlinkClick r:id="" action="ppaction://hlinkfile"/>
              </a:rPr>
              <a:t>Örnek 18/A</a:t>
            </a:r>
            <a:r>
              <a:rPr lang="tr-TR" i="1" dirty="0">
                <a:effectLst>
                  <a:outerShdw blurRad="38100" dist="38100" dir="2700000" algn="tl">
                    <a:srgbClr val="000000">
                      <a:alpha val="43137"/>
                    </a:srgbClr>
                  </a:outerShdw>
                </a:effectLst>
              </a:rPr>
              <a:t>).</a:t>
            </a:r>
            <a:endParaRPr lang="tr-TR"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445942577"/>
      </p:ext>
    </p:extLst>
  </p:cSld>
  <p:clrMapOvr>
    <a:masterClrMapping/>
  </p:clrMapOvr>
  <p:transition spd="slow" advTm="1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xmlns="" val="12185142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en-US" smtClean="0"/>
              <a:t>Your logo here</a:t>
            </a:r>
            <a:endParaRPr lang="en-US" dirty="0"/>
          </a:p>
        </p:txBody>
      </p:sp>
      <p:pic>
        <p:nvPicPr>
          <p:cNvPr id="3" name="Resim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3381" y="0"/>
            <a:ext cx="8996995" cy="6858000"/>
          </a:xfrm>
          <a:prstGeom prst="rect">
            <a:avLst/>
          </a:prstGeom>
        </p:spPr>
      </p:pic>
    </p:spTree>
    <p:extLst>
      <p:ext uri="{BB962C8B-B14F-4D97-AF65-F5344CB8AC3E}">
        <p14:creationId xmlns:p14="http://schemas.microsoft.com/office/powerpoint/2010/main" xmlns="" val="17166641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839416" y="332656"/>
            <a:ext cx="7992889" cy="648072"/>
          </a:xfrm>
        </p:spPr>
        <p:txBody>
          <a:bodyPr>
            <a:normAutofit fontScale="90000"/>
          </a:bodyPr>
          <a:lstStyle/>
          <a:p>
            <a:r>
              <a:rPr lang="tr-TR" dirty="0" smtClean="0">
                <a:solidFill>
                  <a:srgbClr val="00B050"/>
                </a:solidFill>
              </a:rPr>
              <a:t> </a:t>
            </a:r>
            <a:r>
              <a:rPr lang="tr-TR" b="1" u="sng" dirty="0"/>
              <a:t>Tanımlar</a:t>
            </a:r>
            <a:r>
              <a:rPr lang="tr-TR" b="1" i="1" u="sng" dirty="0"/>
              <a:t> ve kısaltmalar</a:t>
            </a:r>
            <a:r>
              <a:rPr lang="tr-TR" dirty="0"/>
              <a:t/>
            </a:r>
            <a:br>
              <a:rPr lang="tr-TR" dirty="0"/>
            </a:br>
            <a:endParaRPr lang="tr-TR" dirty="0">
              <a:solidFill>
                <a:srgbClr val="00B050"/>
              </a:solidFill>
            </a:endParaRPr>
          </a:p>
        </p:txBody>
      </p:sp>
      <p:sp>
        <p:nvSpPr>
          <p:cNvPr id="2" name="İçerik Yer Tutucusu 1"/>
          <p:cNvSpPr>
            <a:spLocks noGrp="1"/>
          </p:cNvSpPr>
          <p:nvPr>
            <p:ph idx="1"/>
          </p:nvPr>
        </p:nvSpPr>
        <p:spPr>
          <a:xfrm>
            <a:off x="839416" y="1196752"/>
            <a:ext cx="8640960" cy="4975448"/>
          </a:xfrm>
        </p:spPr>
        <p:txBody>
          <a:bodyPr>
            <a:normAutofit fontScale="92500" lnSpcReduction="10000"/>
          </a:bodyPr>
          <a:lstStyle/>
          <a:p>
            <a:pPr algn="just"/>
            <a:r>
              <a:rPr lang="tr-TR" dirty="0" smtClean="0">
                <a:solidFill>
                  <a:srgbClr val="FF0000"/>
                </a:solidFill>
              </a:rPr>
              <a:t> </a:t>
            </a:r>
            <a:r>
              <a:rPr lang="tr-TR" sz="2200" dirty="0">
                <a:effectLst>
                  <a:outerShdw blurRad="38100" dist="38100" dir="2700000" algn="tl">
                    <a:srgbClr val="000000">
                      <a:alpha val="43137"/>
                    </a:srgbClr>
                  </a:outerShdw>
                </a:effectLst>
              </a:rPr>
              <a:t>ç) Devlet Teşkilatı Merkezi Kayıt Sistemi (DETSİS): </a:t>
            </a:r>
            <a:r>
              <a:rPr lang="tr-TR" sz="2200" i="1" u="sng" dirty="0">
                <a:effectLst>
                  <a:outerShdw blurRad="38100" dist="38100" dir="2700000" algn="tl">
                    <a:srgbClr val="000000">
                      <a:alpha val="43137"/>
                    </a:srgbClr>
                  </a:outerShdw>
                </a:effectLst>
              </a:rPr>
              <a:t>Dijital Dönüşüm Ofisi Başkanlığı</a:t>
            </a:r>
            <a:r>
              <a:rPr lang="tr-TR" sz="2200" dirty="0">
                <a:effectLst>
                  <a:outerShdw blurRad="38100" dist="38100" dir="2700000" algn="tl">
                    <a:srgbClr val="000000">
                      <a:alpha val="43137"/>
                    </a:srgbClr>
                  </a:outerShdw>
                </a:effectLst>
              </a:rPr>
              <a:t> tarafından yürütülen ve idarelerin merkez, taşra ve yurt dışı teşkilatındaki birimlerinin Türkiye Cumhuriyeti Devlet Teşkilatı Numarası ile tanımlandığı sistemi,</a:t>
            </a:r>
          </a:p>
          <a:p>
            <a:pPr algn="just"/>
            <a:r>
              <a:rPr lang="tr-TR" sz="2200" dirty="0">
                <a:effectLst>
                  <a:outerShdw blurRad="38100" dist="38100" dir="2700000" algn="tl">
                    <a:srgbClr val="000000">
                      <a:alpha val="43137"/>
                    </a:srgbClr>
                  </a:outerShdw>
                </a:effectLst>
              </a:rPr>
              <a:t>d) Elektronik Belge Yönetim Sistemi (EBYS): İdarelerin faaliyetlerini yerine getirirken </a:t>
            </a:r>
            <a:r>
              <a:rPr lang="tr-TR" sz="2200" i="1" u="sng" dirty="0">
                <a:effectLst>
                  <a:outerShdw blurRad="38100" dist="38100" dir="2700000" algn="tl">
                    <a:srgbClr val="000000">
                      <a:alpha val="43137"/>
                    </a:srgbClr>
                  </a:outerShdw>
                </a:effectLst>
              </a:rPr>
              <a:t>hazırladıkları ve faaliyetlerinin delili olabilecek e-Yazışma Teknik Rehberi’ne uygun belgelerin </a:t>
            </a:r>
            <a:r>
              <a:rPr lang="tr-TR" sz="2200" dirty="0">
                <a:effectLst>
                  <a:outerShdw blurRad="38100" dist="38100" dir="2700000" algn="tl">
                    <a:srgbClr val="000000">
                      <a:alpha val="43137"/>
                    </a:srgbClr>
                  </a:outerShdw>
                </a:effectLst>
              </a:rPr>
              <a:t>içerik, </a:t>
            </a:r>
            <a:r>
              <a:rPr lang="tr-TR" sz="2200" dirty="0" err="1">
                <a:effectLst>
                  <a:outerShdw blurRad="38100" dist="38100" dir="2700000" algn="tl">
                    <a:srgbClr val="000000">
                      <a:alpha val="43137"/>
                    </a:srgbClr>
                  </a:outerShdw>
                </a:effectLst>
              </a:rPr>
              <a:t>üstveri</a:t>
            </a:r>
            <a:r>
              <a:rPr lang="tr-TR" sz="2200" dirty="0">
                <a:effectLst>
                  <a:outerShdw blurRad="38100" dist="38100" dir="2700000" algn="tl">
                    <a:srgbClr val="000000">
                      <a:alpha val="43137"/>
                    </a:srgbClr>
                  </a:outerShdw>
                </a:effectLst>
              </a:rPr>
              <a:t>, format ve ilişkisel özelliklerini koruyan, belgelerin ait olduğu fonksiyon veya işlem için delil teşkil eden ve aidiyet zinciri içerisindeki yönetimini elektronik ortamda sağlayan sistemi,</a:t>
            </a:r>
          </a:p>
          <a:p>
            <a:pPr algn="just"/>
            <a:r>
              <a:rPr lang="tr-TR" sz="2200" i="1" u="sng" dirty="0">
                <a:effectLst>
                  <a:outerShdw blurRad="38100" dist="38100" dir="2700000" algn="tl">
                    <a:srgbClr val="000000">
                      <a:alpha val="43137"/>
                    </a:srgbClr>
                  </a:outerShdw>
                </a:effectLst>
              </a:rPr>
              <a:t>e</a:t>
            </a:r>
            <a:r>
              <a:rPr lang="tr-TR" sz="2200" dirty="0">
                <a:effectLst>
                  <a:outerShdw blurRad="38100" dist="38100" dir="2700000" algn="tl">
                    <a:srgbClr val="000000">
                      <a:alpha val="43137"/>
                    </a:srgbClr>
                  </a:outerShdw>
                </a:effectLst>
              </a:rPr>
              <a:t>) Elektronik onay: Güvenli elektronik imza kullanılmayan durumlarda paraf yerine geçecek kaydın elektronik ortamda alınmasını,</a:t>
            </a:r>
          </a:p>
          <a:p>
            <a:pPr algn="just"/>
            <a:r>
              <a:rPr lang="tr-TR" sz="2200" i="1" u="sng" dirty="0">
                <a:effectLst>
                  <a:outerShdw blurRad="38100" dist="38100" dir="2700000" algn="tl">
                    <a:srgbClr val="000000">
                      <a:alpha val="43137"/>
                    </a:srgbClr>
                  </a:outerShdw>
                </a:effectLst>
              </a:rPr>
              <a:t>f</a:t>
            </a:r>
            <a:r>
              <a:rPr lang="tr-TR" sz="2200" dirty="0">
                <a:effectLst>
                  <a:outerShdw blurRad="38100" dist="38100" dir="2700000" algn="tl">
                    <a:srgbClr val="000000">
                      <a:alpha val="43137"/>
                    </a:srgbClr>
                  </a:outerShdw>
                </a:effectLst>
              </a:rPr>
              <a:t>) Elektronik ortam: </a:t>
            </a:r>
            <a:r>
              <a:rPr lang="tr-TR" sz="2200" i="1" u="sng" dirty="0">
                <a:effectLst>
                  <a:outerShdw blurRad="38100" dist="38100" dir="2700000" algn="tl">
                    <a:srgbClr val="000000">
                      <a:alpha val="43137"/>
                    </a:srgbClr>
                  </a:outerShdw>
                </a:effectLst>
              </a:rPr>
              <a:t>EBYS içerisinde e-Yazışma Teknik Rehberi’ne uygun olarak güvenli elektronik imza ile imzalanmış belgelerin hazırlandığı, kayıt altına alındığı, saklandığı ve gönderildiği </a:t>
            </a:r>
            <a:r>
              <a:rPr lang="tr-TR" sz="2200" i="1" u="sng" dirty="0"/>
              <a:t>ortamı,</a:t>
            </a:r>
            <a:endParaRPr lang="tr-TR" sz="2200" dirty="0"/>
          </a:p>
          <a:p>
            <a:pPr algn="just"/>
            <a:endParaRPr lang="tr-TR" sz="2200" dirty="0"/>
          </a:p>
        </p:txBody>
      </p:sp>
    </p:spTree>
    <p:extLst>
      <p:ext uri="{BB962C8B-B14F-4D97-AF65-F5344CB8AC3E}">
        <p14:creationId xmlns:p14="http://schemas.microsoft.com/office/powerpoint/2010/main" xmlns="" val="2747388732"/>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1199457" y="332656"/>
            <a:ext cx="7301822" cy="662038"/>
          </a:xfrm>
        </p:spPr>
        <p:txBody>
          <a:bodyPr>
            <a:normAutofit/>
          </a:bodyPr>
          <a:lstStyle/>
          <a:p>
            <a:r>
              <a:rPr lang="tr-TR" u="sng" dirty="0" smtClean="0">
                <a:solidFill>
                  <a:srgbClr val="FF0000"/>
                </a:solidFill>
                <a:effectLst/>
              </a:rPr>
              <a:t>Olur; -2-</a:t>
            </a:r>
            <a:endParaRPr lang="tr-TR" u="sng" dirty="0">
              <a:solidFill>
                <a:srgbClr val="FF0000"/>
              </a:solidFill>
            </a:endParaRPr>
          </a:p>
        </p:txBody>
      </p:sp>
      <p:sp>
        <p:nvSpPr>
          <p:cNvPr id="2" name="1 İçerik Yer Tutucusu"/>
          <p:cNvSpPr>
            <a:spLocks noGrp="1"/>
          </p:cNvSpPr>
          <p:nvPr>
            <p:ph idx="1"/>
          </p:nvPr>
        </p:nvSpPr>
        <p:spPr>
          <a:xfrm>
            <a:off x="767408" y="1340768"/>
            <a:ext cx="8712967" cy="5328592"/>
          </a:xfrm>
        </p:spPr>
        <p:txBody>
          <a:bodyPr>
            <a:normAutofit/>
          </a:bodyPr>
          <a:lstStyle/>
          <a:p>
            <a:pPr algn="just"/>
            <a:r>
              <a:rPr lang="tr-TR" sz="2800" dirty="0"/>
              <a:t> </a:t>
            </a:r>
            <a:r>
              <a:rPr lang="tr-TR" dirty="0"/>
              <a:t>(</a:t>
            </a:r>
            <a:r>
              <a:rPr lang="tr-TR" sz="2400" i="1" dirty="0"/>
              <a:t>4</a:t>
            </a:r>
            <a:r>
              <a:rPr lang="tr-TR" sz="2400" dirty="0"/>
              <a:t>) Oluru teklif eden birim ile olur alınan makam arasında başka makamlar varsa bunlar olura katılabilir. Teklif eden birim yetkilisinin imza bölümü ile “OLUR” ibaresinin bulunduğu bölüm arasına uygun boşluk bırakılarak yazı alanının solunda yer alacak şekilde </a:t>
            </a:r>
            <a:r>
              <a:rPr lang="tr-TR" sz="2400" i="1" dirty="0"/>
              <a:t>“Uygun görüşle arz ederim.” ibaresi</a:t>
            </a:r>
            <a:r>
              <a:rPr lang="tr-TR" sz="2400" dirty="0"/>
              <a:t> yazılır </a:t>
            </a:r>
            <a:r>
              <a:rPr lang="tr-TR" sz="2400" i="1" dirty="0"/>
              <a:t>ve bu ibarenin alt satırına imzalayanın adı ilk harfi büyük diğerleri küçük, soyadı büyük ve bir alt satıra unvanı ilk harfleri büyük diğerleri küçük harflerle ortalanarak yazılır</a:t>
            </a:r>
            <a:r>
              <a:rPr lang="tr-TR" sz="2400" dirty="0"/>
              <a:t> (</a:t>
            </a:r>
            <a:r>
              <a:rPr lang="tr-TR" sz="2400" u="sng" dirty="0">
                <a:hlinkClick r:id="" action="ppaction://hlinkfile"/>
              </a:rPr>
              <a:t>Örnek 18/A</a:t>
            </a:r>
            <a:r>
              <a:rPr lang="tr-TR" sz="2400" dirty="0"/>
              <a:t>). </a:t>
            </a:r>
            <a:r>
              <a:rPr lang="tr-TR" sz="2400" i="1" dirty="0"/>
              <a:t>Zorunlu hâllerde veya olağanüstü durumlarda hazırlanan olur yazılarında ise “Uygun görüşle arz ederim.” ibaresinin altına ilgili makam tarafından tarih yazılır (</a:t>
            </a:r>
            <a:r>
              <a:rPr lang="tr-TR" sz="2400" i="1" dirty="0">
                <a:hlinkClick r:id="" action="ppaction://hlinkfile"/>
              </a:rPr>
              <a:t>Örnek 18/B</a:t>
            </a:r>
            <a:r>
              <a:rPr lang="tr-TR" sz="2400" i="1" dirty="0"/>
              <a:t>).</a:t>
            </a:r>
            <a:endParaRPr lang="tr-TR" sz="2400" dirty="0"/>
          </a:p>
          <a:p>
            <a:r>
              <a:rPr lang="tr-TR" sz="2000" i="1" dirty="0"/>
              <a:t> </a:t>
            </a:r>
            <a:endParaRPr lang="tr-TR" sz="2000" dirty="0"/>
          </a:p>
          <a:p>
            <a:pPr algn="just"/>
            <a:endParaRPr lang="tr-TR" dirty="0"/>
          </a:p>
        </p:txBody>
      </p:sp>
    </p:spTree>
    <p:extLst>
      <p:ext uri="{BB962C8B-B14F-4D97-AF65-F5344CB8AC3E}">
        <p14:creationId xmlns:p14="http://schemas.microsoft.com/office/powerpoint/2010/main" xmlns="" val="31162871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5" name="Resim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xmlns="" val="11579619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en-US" smtClean="0"/>
              <a:t>Your logo here</a:t>
            </a:r>
            <a:endParaRPr lang="en-US" dirty="0"/>
          </a:p>
        </p:txBody>
      </p:sp>
      <p:pic>
        <p:nvPicPr>
          <p:cNvPr id="3" name="Resim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xmlns="" val="24405062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055440" y="332656"/>
            <a:ext cx="8064897" cy="648072"/>
          </a:xfrm>
        </p:spPr>
        <p:txBody>
          <a:bodyPr>
            <a:normAutofit fontScale="90000"/>
          </a:bodyPr>
          <a:lstStyle/>
          <a:p>
            <a:r>
              <a:rPr lang="tr-TR" b="1" dirty="0" smtClean="0"/>
              <a:t>Paraf;</a:t>
            </a:r>
            <a:r>
              <a:rPr lang="tr-TR" dirty="0"/>
              <a:t/>
            </a:r>
            <a:br>
              <a:rPr lang="tr-TR" dirty="0"/>
            </a:br>
            <a:endParaRPr lang="tr-TR" dirty="0">
              <a:solidFill>
                <a:srgbClr val="00B050"/>
              </a:solidFill>
            </a:endParaRPr>
          </a:p>
        </p:txBody>
      </p:sp>
      <p:sp>
        <p:nvSpPr>
          <p:cNvPr id="2" name="İçerik Yer Tutucusu 1"/>
          <p:cNvSpPr>
            <a:spLocks noGrp="1"/>
          </p:cNvSpPr>
          <p:nvPr>
            <p:ph idx="1"/>
          </p:nvPr>
        </p:nvSpPr>
        <p:spPr>
          <a:xfrm>
            <a:off x="551384" y="980728"/>
            <a:ext cx="8928992" cy="5112568"/>
          </a:xfrm>
        </p:spPr>
        <p:txBody>
          <a:bodyPr>
            <a:normAutofit/>
          </a:bodyPr>
          <a:lstStyle/>
          <a:p>
            <a:pPr algn="just"/>
            <a:r>
              <a:rPr lang="tr-TR" sz="2000" b="1" dirty="0" smtClean="0">
                <a:effectLst>
                  <a:outerShdw blurRad="38100" dist="38100" dir="2700000" algn="tl">
                    <a:srgbClr val="000000">
                      <a:alpha val="43137"/>
                    </a:srgbClr>
                  </a:outerShdw>
                </a:effectLst>
              </a:rPr>
              <a:t>MADDE </a:t>
            </a:r>
            <a:r>
              <a:rPr lang="tr-TR" sz="2000" b="1" dirty="0">
                <a:effectLst>
                  <a:outerShdw blurRad="38100" dist="38100" dir="2700000" algn="tl">
                    <a:srgbClr val="000000">
                      <a:alpha val="43137"/>
                    </a:srgbClr>
                  </a:outerShdw>
                </a:effectLst>
              </a:rPr>
              <a:t>21</a:t>
            </a:r>
            <a:r>
              <a:rPr lang="tr-TR" sz="2000" dirty="0">
                <a:effectLst>
                  <a:outerShdw blurRad="38100" dist="38100" dir="2700000" algn="tl">
                    <a:srgbClr val="000000">
                      <a:alpha val="43137"/>
                    </a:srgbClr>
                  </a:outerShdw>
                </a:effectLst>
              </a:rPr>
              <a:t>- (1) </a:t>
            </a:r>
            <a:r>
              <a:rPr lang="tr-TR" sz="2000" i="1" dirty="0">
                <a:effectLst>
                  <a:outerShdw blurRad="38100" dist="38100" dir="2700000" algn="tl">
                    <a:srgbClr val="000000">
                      <a:alpha val="43137"/>
                    </a:srgbClr>
                  </a:outerShdw>
                </a:effectLst>
              </a:rPr>
              <a:t>Paraf bölümünde tarih, unvan, ad ve </a:t>
            </a:r>
            <a:r>
              <a:rPr lang="tr-TR" sz="2000" i="1" dirty="0" err="1">
                <a:effectLst>
                  <a:outerShdw blurRad="38100" dist="38100" dir="2700000" algn="tl">
                    <a:srgbClr val="000000">
                      <a:alpha val="43137"/>
                    </a:srgbClr>
                  </a:outerShdw>
                </a:effectLst>
              </a:rPr>
              <a:t>soyad</a:t>
            </a:r>
            <a:r>
              <a:rPr lang="tr-TR" sz="2000" i="1" dirty="0">
                <a:effectLst>
                  <a:outerShdw blurRad="38100" dist="38100" dir="2700000" algn="tl">
                    <a:srgbClr val="000000">
                      <a:alpha val="43137"/>
                    </a:srgbClr>
                  </a:outerShdw>
                </a:effectLst>
              </a:rPr>
              <a:t> bilgileri kısaltma kullanılmadan ast-üst ilişkisine uygun olarak belirtilir. Güvenli elektronik imza ile imzalanan belgeye ait paraf bilgileri, belgenin </a:t>
            </a:r>
            <a:r>
              <a:rPr lang="tr-TR" sz="2000" i="1" dirty="0" err="1">
                <a:effectLst>
                  <a:outerShdw blurRad="38100" dist="38100" dir="2700000" algn="tl">
                    <a:srgbClr val="000000">
                      <a:alpha val="43137"/>
                    </a:srgbClr>
                  </a:outerShdw>
                </a:effectLst>
              </a:rPr>
              <a:t>üstverisinde</a:t>
            </a:r>
            <a:r>
              <a:rPr lang="tr-TR" sz="2000" i="1" dirty="0">
                <a:effectLst>
                  <a:outerShdw blurRad="38100" dist="38100" dir="2700000" algn="tl">
                    <a:srgbClr val="000000">
                      <a:alpha val="43137"/>
                    </a:srgbClr>
                  </a:outerShdw>
                </a:effectLst>
              </a:rPr>
              <a:t> tutulur (</a:t>
            </a:r>
            <a:r>
              <a:rPr lang="tr-TR" sz="2000" i="1" dirty="0">
                <a:effectLst>
                  <a:outerShdw blurRad="38100" dist="38100" dir="2700000" algn="tl">
                    <a:srgbClr val="000000">
                      <a:alpha val="43137"/>
                    </a:srgbClr>
                  </a:outerShdw>
                </a:effectLst>
                <a:hlinkClick r:id="" action="ppaction://hlinkfile"/>
              </a:rPr>
              <a:t>Örnek 19/A</a:t>
            </a:r>
            <a:r>
              <a:rPr lang="tr-TR" sz="2000" i="1" dirty="0">
                <a:effectLst>
                  <a:outerShdw blurRad="38100" dist="38100" dir="2700000" algn="tl">
                    <a:srgbClr val="000000">
                      <a:alpha val="43137"/>
                    </a:srgbClr>
                  </a:outerShdw>
                </a:effectLst>
              </a:rPr>
              <a:t>). Belge muhataba iletildiğinde, belgeye ait paraf bilgileri paylaşılmaz.</a:t>
            </a:r>
            <a:endParaRPr lang="tr-TR" sz="2000" dirty="0">
              <a:effectLst>
                <a:outerShdw blurRad="38100" dist="38100" dir="2700000" algn="tl">
                  <a:srgbClr val="000000">
                    <a:alpha val="43137"/>
                  </a:srgbClr>
                </a:outerShdw>
              </a:effectLst>
            </a:endParaRPr>
          </a:p>
          <a:p>
            <a:pPr algn="just"/>
            <a:r>
              <a:rPr lang="tr-TR" sz="2000" dirty="0">
                <a:effectLst>
                  <a:outerShdw blurRad="38100" dist="38100" dir="2700000" algn="tl">
                    <a:srgbClr val="000000">
                      <a:alpha val="43137"/>
                    </a:srgbClr>
                  </a:outerShdw>
                </a:effectLst>
              </a:rPr>
              <a:t>(</a:t>
            </a:r>
            <a:r>
              <a:rPr lang="tr-TR" sz="2000" i="1" dirty="0">
                <a:effectLst>
                  <a:outerShdw blurRad="38100" dist="38100" dir="2700000" algn="tl">
                    <a:srgbClr val="000000">
                      <a:alpha val="43137"/>
                    </a:srgbClr>
                  </a:outerShdw>
                </a:effectLst>
              </a:rPr>
              <a:t>2</a:t>
            </a:r>
            <a:r>
              <a:rPr lang="tr-TR" sz="2000" dirty="0">
                <a:effectLst>
                  <a:outerShdw blurRad="38100" dist="38100" dir="2700000" algn="tl">
                    <a:srgbClr val="000000">
                      <a:alpha val="43137"/>
                    </a:srgbClr>
                  </a:outerShdw>
                </a:effectLst>
              </a:rPr>
              <a:t>) Elektronik ortamda hazırlanan belgelerde paraf, güvenli elektronik imza </a:t>
            </a:r>
            <a:r>
              <a:rPr lang="tr-TR" sz="2000" i="1" dirty="0">
                <a:effectLst>
                  <a:outerShdw blurRad="38100" dist="38100" dir="2700000" algn="tl">
                    <a:srgbClr val="000000">
                      <a:alpha val="43137"/>
                    </a:srgbClr>
                  </a:outerShdw>
                </a:effectLst>
              </a:rPr>
              <a:t>veya elektronik onay</a:t>
            </a:r>
            <a:r>
              <a:rPr lang="tr-TR" sz="2000" dirty="0">
                <a:effectLst>
                  <a:outerShdw blurRad="38100" dist="38100" dir="2700000" algn="tl">
                    <a:srgbClr val="000000">
                      <a:alpha val="43137"/>
                    </a:srgbClr>
                  </a:outerShdw>
                </a:effectLst>
              </a:rPr>
              <a:t> ile atılır. </a:t>
            </a:r>
            <a:r>
              <a:rPr lang="tr-TR" sz="2000" i="1" dirty="0">
                <a:effectLst>
                  <a:outerShdw blurRad="38100" dist="38100" dir="2700000" algn="tl">
                    <a:srgbClr val="000000">
                      <a:alpha val="43137"/>
                    </a:srgbClr>
                  </a:outerShdw>
                </a:effectLst>
              </a:rPr>
              <a:t>Elektronik</a:t>
            </a:r>
            <a:r>
              <a:rPr lang="tr-TR" sz="2000" dirty="0">
                <a:effectLst>
                  <a:outerShdw blurRad="38100" dist="38100" dir="2700000" algn="tl">
                    <a:srgbClr val="000000">
                      <a:alpha val="43137"/>
                    </a:srgbClr>
                  </a:outerShdw>
                </a:effectLst>
              </a:rPr>
              <a:t> onaylar, </a:t>
            </a:r>
            <a:r>
              <a:rPr lang="tr-TR" sz="2000" dirty="0" err="1">
                <a:effectLst>
                  <a:outerShdw blurRad="38100" dist="38100" dir="2700000" algn="tl">
                    <a:srgbClr val="000000">
                      <a:alpha val="43137"/>
                    </a:srgbClr>
                  </a:outerShdw>
                </a:effectLst>
              </a:rPr>
              <a:t>EBYS’nin</a:t>
            </a:r>
            <a:r>
              <a:rPr lang="tr-TR" sz="2000" dirty="0">
                <a:effectLst>
                  <a:outerShdw blurRad="38100" dist="38100" dir="2700000" algn="tl">
                    <a:srgbClr val="000000">
                      <a:alpha val="43137"/>
                    </a:srgbClr>
                  </a:outerShdw>
                </a:effectLst>
              </a:rPr>
              <a:t> günlük raporlarında kayıt altına alınır. Günlük raporlar, günlük olarak zaman damgasıyla damgalanır </a:t>
            </a:r>
            <a:r>
              <a:rPr lang="tr-TR" sz="2000" i="1" dirty="0">
                <a:effectLst>
                  <a:outerShdw blurRad="38100" dist="38100" dir="2700000" algn="tl">
                    <a:srgbClr val="000000">
                      <a:alpha val="43137"/>
                    </a:srgbClr>
                  </a:outerShdw>
                </a:effectLst>
              </a:rPr>
              <a:t>ve</a:t>
            </a:r>
            <a:r>
              <a:rPr lang="tr-TR" sz="2000" dirty="0">
                <a:effectLst>
                  <a:outerShdw blurRad="38100" dist="38100" dir="2700000" algn="tl">
                    <a:srgbClr val="000000">
                      <a:alpha val="43137"/>
                    </a:srgbClr>
                  </a:outerShdw>
                </a:effectLst>
              </a:rPr>
              <a:t> günlük raporlarının saklama süresi ilişkili olduğu belgelerin saklama süresinden daha kısa olamaz.</a:t>
            </a:r>
          </a:p>
          <a:p>
            <a:pPr algn="just"/>
            <a:r>
              <a:rPr lang="tr-TR" sz="2000" i="1" dirty="0">
                <a:effectLst>
                  <a:outerShdw blurRad="38100" dist="38100" dir="2700000" algn="tl">
                    <a:srgbClr val="000000">
                      <a:alpha val="43137"/>
                    </a:srgbClr>
                  </a:outerShdw>
                </a:effectLst>
              </a:rPr>
              <a:t>(3) Zorunlu hâllerde veya olağanüstü durumlarda el yazısıyla atılan paraf, kaybolmayacak ve kâğıda işlemesini sağlayacak mavi kalemle atılır. Fiziksel ortamda hazırlanan belgelerde paraflar, belgenin sadece idarede kalacak nüshasında, yazı alanının sonunda ve sol kenarında yer alır (</a:t>
            </a:r>
            <a:r>
              <a:rPr lang="tr-TR" sz="2000" i="1" dirty="0">
                <a:effectLst>
                  <a:outerShdw blurRad="38100" dist="38100" dir="2700000" algn="tl">
                    <a:srgbClr val="000000">
                      <a:alpha val="43137"/>
                    </a:srgbClr>
                  </a:outerShdw>
                </a:effectLst>
                <a:hlinkClick r:id="" action="ppaction://hlinkfile"/>
              </a:rPr>
              <a:t>Örnek 19/B</a:t>
            </a:r>
            <a:r>
              <a:rPr lang="tr-TR" sz="2000" i="1" dirty="0">
                <a:effectLst>
                  <a:outerShdw blurRad="38100" dist="38100" dir="2700000" algn="tl">
                    <a:srgbClr val="000000">
                      <a:alpha val="43137"/>
                    </a:srgbClr>
                  </a:outerShdw>
                </a:effectLst>
              </a:rPr>
              <a:t>).</a:t>
            </a:r>
            <a:endParaRPr lang="tr-TR" sz="2000" dirty="0">
              <a:effectLst>
                <a:outerShdw blurRad="38100" dist="38100" dir="2700000" algn="tl">
                  <a:srgbClr val="000000">
                    <a:alpha val="43137"/>
                  </a:srgbClr>
                </a:outerShdw>
              </a:effectLst>
            </a:endParaRPr>
          </a:p>
          <a:p>
            <a:pPr algn="just"/>
            <a:endParaRPr lang="tr-TR"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84726852"/>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27384"/>
            <a:ext cx="8784976" cy="6858000"/>
          </a:xfrm>
          <a:prstGeom prst="rect">
            <a:avLst/>
          </a:prstGeom>
        </p:spPr>
      </p:pic>
    </p:spTree>
    <p:extLst>
      <p:ext uri="{BB962C8B-B14F-4D97-AF65-F5344CB8AC3E}">
        <p14:creationId xmlns:p14="http://schemas.microsoft.com/office/powerpoint/2010/main" xmlns="" val="3826924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en-US" smtClean="0"/>
              <a:t>Your logo here</a:t>
            </a:r>
            <a:endParaRPr lang="en-US" dirty="0"/>
          </a:p>
        </p:txBody>
      </p:sp>
      <p:pic>
        <p:nvPicPr>
          <p:cNvPr id="3" name="Resim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07369" y="0"/>
            <a:ext cx="8928992" cy="6858000"/>
          </a:xfrm>
          <a:prstGeom prst="rect">
            <a:avLst/>
          </a:prstGeom>
        </p:spPr>
      </p:pic>
    </p:spTree>
    <p:extLst>
      <p:ext uri="{BB962C8B-B14F-4D97-AF65-F5344CB8AC3E}">
        <p14:creationId xmlns:p14="http://schemas.microsoft.com/office/powerpoint/2010/main" xmlns="" val="17216423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27448" y="609600"/>
            <a:ext cx="7353865" cy="587152"/>
          </a:xfrm>
        </p:spPr>
        <p:txBody>
          <a:bodyPr>
            <a:normAutofit fontScale="90000"/>
          </a:bodyPr>
          <a:lstStyle/>
          <a:p>
            <a:r>
              <a:rPr lang="tr-TR" b="1" u="sng" dirty="0">
                <a:solidFill>
                  <a:srgbClr val="FF0000"/>
                </a:solidFill>
              </a:rPr>
              <a:t>İletişim </a:t>
            </a:r>
            <a:r>
              <a:rPr lang="tr-TR" b="1" u="sng" dirty="0" smtClean="0">
                <a:solidFill>
                  <a:srgbClr val="FF0000"/>
                </a:solidFill>
              </a:rPr>
              <a:t>bilgileri</a:t>
            </a:r>
            <a:r>
              <a:rPr lang="tr-TR" b="1" dirty="0" smtClean="0">
                <a:solidFill>
                  <a:srgbClr val="FF0000"/>
                </a:solidFill>
              </a:rPr>
              <a:t>;</a:t>
            </a:r>
            <a:r>
              <a:rPr lang="tr-TR" dirty="0">
                <a:solidFill>
                  <a:srgbClr val="FF0000"/>
                </a:solidFill>
              </a:rPr>
              <a:t/>
            </a:r>
            <a:br>
              <a:rPr lang="tr-TR" dirty="0">
                <a:solidFill>
                  <a:srgbClr val="FF0000"/>
                </a:solidFill>
              </a:rPr>
            </a:br>
            <a:endParaRPr lang="tr-TR" dirty="0">
              <a:solidFill>
                <a:srgbClr val="FF0000"/>
              </a:solidFill>
            </a:endParaRPr>
          </a:p>
        </p:txBody>
      </p:sp>
      <p:sp>
        <p:nvSpPr>
          <p:cNvPr id="3" name="İçerik Yer Tutucusu 2"/>
          <p:cNvSpPr>
            <a:spLocks noGrp="1"/>
          </p:cNvSpPr>
          <p:nvPr>
            <p:ph idx="1"/>
          </p:nvPr>
        </p:nvSpPr>
        <p:spPr>
          <a:xfrm>
            <a:off x="677334" y="1412777"/>
            <a:ext cx="9019065" cy="4628587"/>
          </a:xfrm>
        </p:spPr>
        <p:txBody>
          <a:bodyPr>
            <a:normAutofit/>
          </a:bodyPr>
          <a:lstStyle/>
          <a:p>
            <a:pPr algn="just"/>
            <a:r>
              <a:rPr lang="tr-TR" sz="2400" b="1" dirty="0"/>
              <a:t>MADDE 24</a:t>
            </a:r>
            <a:r>
              <a:rPr lang="tr-TR" sz="2400" dirty="0"/>
              <a:t>- (1) İletişim bilgileri; </a:t>
            </a:r>
            <a:r>
              <a:rPr lang="tr-TR" sz="2400" i="1" u="sng" dirty="0"/>
              <a:t>solda</a:t>
            </a:r>
            <a:r>
              <a:rPr lang="tr-TR" sz="2400" dirty="0"/>
              <a:t> belgeyi gönderen idarenin adresi</a:t>
            </a:r>
            <a:r>
              <a:rPr lang="tr-TR" sz="2400" i="1" u="sng" dirty="0"/>
              <a:t>ni</a:t>
            </a:r>
            <a:r>
              <a:rPr lang="tr-TR" sz="2400" dirty="0"/>
              <a:t>, posta kodu</a:t>
            </a:r>
            <a:r>
              <a:rPr lang="tr-TR" sz="2400" i="1" u="sng" dirty="0"/>
              <a:t>nu</a:t>
            </a:r>
            <a:r>
              <a:rPr lang="tr-TR" sz="2400" dirty="0"/>
              <a:t>, telefonu</a:t>
            </a:r>
            <a:r>
              <a:rPr lang="tr-TR" sz="2400" i="1" u="sng" dirty="0"/>
              <a:t>nu</a:t>
            </a:r>
            <a:r>
              <a:rPr lang="tr-TR" sz="2400" dirty="0"/>
              <a:t>, faks numarası</a:t>
            </a:r>
            <a:r>
              <a:rPr lang="tr-TR" sz="2400" i="1" u="sng" dirty="0"/>
              <a:t>nı</a:t>
            </a:r>
            <a:r>
              <a:rPr lang="tr-TR" sz="2400" dirty="0"/>
              <a:t>, e-posta adresi</a:t>
            </a:r>
            <a:r>
              <a:rPr lang="tr-TR" sz="2400" i="1" u="sng" dirty="0"/>
              <a:t>ni</a:t>
            </a:r>
            <a:r>
              <a:rPr lang="tr-TR" sz="2400" dirty="0"/>
              <a:t>, kayıtlı elektronik posta (KEP) adresi</a:t>
            </a:r>
            <a:r>
              <a:rPr lang="tr-TR" sz="2400" i="1" u="sng" dirty="0"/>
              <a:t>ni</a:t>
            </a:r>
            <a:r>
              <a:rPr lang="tr-TR" sz="2400" dirty="0"/>
              <a:t> ve internet adresi</a:t>
            </a:r>
            <a:r>
              <a:rPr lang="tr-TR" sz="2400" i="1" u="sng" dirty="0"/>
              <a:t>ni</a:t>
            </a:r>
            <a:r>
              <a:rPr lang="tr-TR" sz="2400" dirty="0"/>
              <a:t>; </a:t>
            </a:r>
            <a:r>
              <a:rPr lang="tr-TR" sz="2400" i="1" u="sng" dirty="0"/>
              <a:t>sağda</a:t>
            </a:r>
            <a:r>
              <a:rPr lang="tr-TR" sz="2400" dirty="0"/>
              <a:t> bilgi alınacak kişinin adı</a:t>
            </a:r>
            <a:r>
              <a:rPr lang="tr-TR" sz="2400" i="1" u="sng" dirty="0"/>
              <a:t>nı</a:t>
            </a:r>
            <a:r>
              <a:rPr lang="tr-TR" sz="2400" dirty="0"/>
              <a:t>, soyadı</a:t>
            </a:r>
            <a:r>
              <a:rPr lang="tr-TR" sz="2400" i="1" u="sng" dirty="0"/>
              <a:t>nı</a:t>
            </a:r>
            <a:r>
              <a:rPr lang="tr-TR" sz="2400" dirty="0"/>
              <a:t>, unvanı</a:t>
            </a:r>
            <a:r>
              <a:rPr lang="tr-TR" sz="2400" i="1" u="sng" dirty="0"/>
              <a:t>nı</a:t>
            </a:r>
            <a:r>
              <a:rPr lang="tr-TR" sz="2400" dirty="0"/>
              <a:t> ve telefon numarasını içerecek şekilde sayfa sonuna yazılır ve çizgi ile ayrılır (</a:t>
            </a:r>
            <a:r>
              <a:rPr lang="tr-TR" sz="2400" u="sng" dirty="0">
                <a:hlinkClick r:id="" action="ppaction://hlinkfile"/>
              </a:rPr>
              <a:t>Örnek 21</a:t>
            </a:r>
            <a:r>
              <a:rPr lang="tr-TR" sz="2400" dirty="0"/>
              <a:t>).</a:t>
            </a:r>
          </a:p>
          <a:p>
            <a:endParaRPr lang="tr-TR" sz="2400"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xmlns="" val="36616497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27448" y="609600"/>
            <a:ext cx="7353865" cy="659160"/>
          </a:xfrm>
        </p:spPr>
        <p:txBody>
          <a:bodyPr>
            <a:normAutofit fontScale="90000"/>
          </a:bodyPr>
          <a:lstStyle/>
          <a:p>
            <a:r>
              <a:rPr lang="tr-TR" b="1" i="1" u="sng" dirty="0"/>
              <a:t>Belge doğrulama </a:t>
            </a:r>
            <a:r>
              <a:rPr lang="tr-TR" b="1" i="1" u="sng" dirty="0" smtClean="0"/>
              <a:t>bilgileri;</a:t>
            </a:r>
            <a:r>
              <a:rPr lang="tr-TR" u="sng" dirty="0"/>
              <a:t/>
            </a:r>
            <a:br>
              <a:rPr lang="tr-TR" u="sng" dirty="0"/>
            </a:br>
            <a:endParaRPr lang="tr-TR" u="sng" dirty="0"/>
          </a:p>
        </p:txBody>
      </p:sp>
      <p:sp>
        <p:nvSpPr>
          <p:cNvPr id="3" name="İçerik Yer Tutucusu 2"/>
          <p:cNvSpPr>
            <a:spLocks noGrp="1"/>
          </p:cNvSpPr>
          <p:nvPr>
            <p:ph idx="1"/>
          </p:nvPr>
        </p:nvSpPr>
        <p:spPr>
          <a:xfrm>
            <a:off x="677335" y="1484784"/>
            <a:ext cx="8587018" cy="4968552"/>
          </a:xfrm>
        </p:spPr>
        <p:txBody>
          <a:bodyPr>
            <a:normAutofit/>
          </a:bodyPr>
          <a:lstStyle/>
          <a:p>
            <a:pPr algn="just"/>
            <a:r>
              <a:rPr lang="tr-TR" sz="2400" b="1" i="1" dirty="0"/>
              <a:t>MADDE 23</a:t>
            </a:r>
            <a:r>
              <a:rPr lang="tr-TR" sz="2400" i="1" dirty="0"/>
              <a:t>- (1) Elektronik ortamda güvenli elektronik imza ile imzalanan belgelerde, “İletişim bilgileri” alanının üst sınırını belirleyen çizginin üzerinde iki satırlık alanın ilk satırında “Bu belge, güvenli elektronik imza ile imzalanmıştır.” ibaresi bulunur. Belge doğrulama bilgilerini içeren “belge doğrulama kodu” ikinci satırda, “</a:t>
            </a:r>
            <a:r>
              <a:rPr lang="tr-TR" sz="2400" i="1" dirty="0" err="1"/>
              <a:t>karekod</a:t>
            </a:r>
            <a:r>
              <a:rPr lang="tr-TR" sz="2400" i="1" dirty="0"/>
              <a:t>” ise “İletişim bilgileri” alanının en sağ kısmında yer alır (</a:t>
            </a:r>
            <a:r>
              <a:rPr lang="tr-TR" sz="2400" i="1" dirty="0">
                <a:hlinkClick r:id="" action="ppaction://hlinkfile"/>
              </a:rPr>
              <a:t>Örnek 21</a:t>
            </a:r>
            <a:r>
              <a:rPr lang="tr-TR" sz="2400" i="1" dirty="0"/>
              <a:t>).</a:t>
            </a:r>
            <a:endParaRPr lang="tr-TR" sz="2400" dirty="0"/>
          </a:p>
          <a:p>
            <a:pPr algn="just"/>
            <a:r>
              <a:rPr lang="tr-TR" sz="2400" i="1" dirty="0"/>
              <a:t>(2) Belge doğrulama işlemi, doğrulama kodu ve </a:t>
            </a:r>
            <a:r>
              <a:rPr lang="tr-TR" sz="2400" i="1" dirty="0" err="1"/>
              <a:t>karekod</a:t>
            </a:r>
            <a:r>
              <a:rPr lang="tr-TR" sz="2400" i="1" dirty="0"/>
              <a:t> ile Dijital Türkiye (e-Devlet) üzerinden sağlanır</a:t>
            </a:r>
            <a:endParaRPr lang="tr-TR" sz="2400"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xmlns="" val="33207479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07368" y="0"/>
            <a:ext cx="8928991" cy="6858000"/>
          </a:xfrm>
          <a:prstGeom prst="rect">
            <a:avLst/>
          </a:prstGeom>
        </p:spPr>
      </p:pic>
    </p:spTree>
    <p:extLst>
      <p:ext uri="{BB962C8B-B14F-4D97-AF65-F5344CB8AC3E}">
        <p14:creationId xmlns:p14="http://schemas.microsoft.com/office/powerpoint/2010/main" xmlns="" val="23114432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55440" y="609600"/>
            <a:ext cx="7425873" cy="659160"/>
          </a:xfrm>
        </p:spPr>
        <p:txBody>
          <a:bodyPr>
            <a:normAutofit fontScale="90000"/>
          </a:bodyPr>
          <a:lstStyle/>
          <a:p>
            <a:r>
              <a:rPr lang="tr-TR" b="1" u="sng" dirty="0">
                <a:solidFill>
                  <a:srgbClr val="FF0000"/>
                </a:solidFill>
              </a:rPr>
              <a:t>Gizlilik dereceli </a:t>
            </a:r>
            <a:r>
              <a:rPr lang="tr-TR" b="1" u="sng" dirty="0" smtClean="0">
                <a:solidFill>
                  <a:srgbClr val="FF0000"/>
                </a:solidFill>
              </a:rPr>
              <a:t>belgeler;</a:t>
            </a:r>
            <a:r>
              <a:rPr lang="tr-TR" u="sng" dirty="0">
                <a:solidFill>
                  <a:srgbClr val="FF0000"/>
                </a:solidFill>
              </a:rPr>
              <a:t/>
            </a:r>
            <a:br>
              <a:rPr lang="tr-TR" u="sng" dirty="0">
                <a:solidFill>
                  <a:srgbClr val="FF0000"/>
                </a:solidFill>
              </a:rPr>
            </a:br>
            <a:endParaRPr lang="tr-TR" u="sng" dirty="0">
              <a:solidFill>
                <a:srgbClr val="FF0000"/>
              </a:solidFill>
            </a:endParaRPr>
          </a:p>
        </p:txBody>
      </p:sp>
      <p:sp>
        <p:nvSpPr>
          <p:cNvPr id="3" name="İçerik Yer Tutucusu 2"/>
          <p:cNvSpPr>
            <a:spLocks noGrp="1"/>
          </p:cNvSpPr>
          <p:nvPr>
            <p:ph idx="1"/>
          </p:nvPr>
        </p:nvSpPr>
        <p:spPr>
          <a:xfrm>
            <a:off x="677334" y="1340768"/>
            <a:ext cx="8947057" cy="5184576"/>
          </a:xfrm>
        </p:spPr>
        <p:txBody>
          <a:bodyPr>
            <a:normAutofit/>
          </a:bodyPr>
          <a:lstStyle/>
          <a:p>
            <a:pPr algn="just"/>
            <a:r>
              <a:rPr lang="tr-TR" sz="2400" b="1" dirty="0"/>
              <a:t>MADDE 25</a:t>
            </a:r>
            <a:r>
              <a:rPr lang="tr-TR" sz="2400" dirty="0"/>
              <a:t>- (1) </a:t>
            </a:r>
            <a:r>
              <a:rPr lang="tr-TR" sz="2400" i="1" u="sng" dirty="0"/>
              <a:t>“Hizmete Özel” gizlilik derecesi bulunan</a:t>
            </a:r>
            <a:r>
              <a:rPr lang="tr-TR" sz="2400" dirty="0"/>
              <a:t> belgelerin hazırlanması, kaydedilmesi, saklanması, gönderilmesi, alınması ve diğer işlemler</a:t>
            </a:r>
            <a:r>
              <a:rPr lang="tr-TR" sz="2400" i="1" u="sng" dirty="0"/>
              <a:t>i elektronik ortamda gerçekleştirilir.</a:t>
            </a:r>
            <a:endParaRPr lang="tr-TR" sz="2400" dirty="0"/>
          </a:p>
          <a:p>
            <a:pPr algn="just"/>
            <a:r>
              <a:rPr lang="tr-TR" sz="2400" i="1" u="sng" dirty="0"/>
              <a:t>(2) “Özel” ve üstü gizlilik dereceli belgelerin hazırlanması, kaydedilmesi, saklanması, gönderilmesi, alınması ve diğer işlemler ilgili mevzuatta belirtilen hükümlere uygun olarak fiziksel ortamda gerçekleştirilir.</a:t>
            </a:r>
            <a:endParaRPr lang="tr-TR" sz="2400" dirty="0"/>
          </a:p>
          <a:p>
            <a:pPr algn="just"/>
            <a:r>
              <a:rPr lang="tr-TR" sz="2400" i="1" u="sng" dirty="0"/>
              <a:t>(3) Belgenin imzacısı olan yetkili makam, belgeye ait gizlilik derecesinin belirlenmesinden sorumludur.</a:t>
            </a:r>
            <a:endParaRPr lang="tr-TR" sz="2400" dirty="0"/>
          </a:p>
          <a:p>
            <a:pPr algn="just"/>
            <a:endParaRPr lang="tr-TR" sz="2400"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xmlns="" val="35872731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133600" y="260648"/>
            <a:ext cx="6770713" cy="1080120"/>
          </a:xfrm>
        </p:spPr>
        <p:txBody>
          <a:bodyPr>
            <a:normAutofit fontScale="90000"/>
          </a:bodyPr>
          <a:lstStyle/>
          <a:p>
            <a:pPr algn="ctr"/>
            <a:r>
              <a:rPr lang="tr-TR" b="1" dirty="0" smtClean="0"/>
              <a:t>Nüsha sayısı</a:t>
            </a:r>
            <a:br>
              <a:rPr lang="tr-TR" b="1" dirty="0" smtClean="0"/>
            </a:br>
            <a:r>
              <a:rPr lang="tr-TR" b="1" u="sng" dirty="0" smtClean="0"/>
              <a:t>Belgenin </a:t>
            </a:r>
            <a:r>
              <a:rPr lang="tr-TR" b="1" u="sng" dirty="0"/>
              <a:t>şeklî </a:t>
            </a:r>
            <a:r>
              <a:rPr lang="tr-TR" b="1" u="sng" dirty="0" smtClean="0"/>
              <a:t>özellikleri; </a:t>
            </a:r>
            <a:endParaRPr lang="tr-TR" u="sng" dirty="0"/>
          </a:p>
        </p:txBody>
      </p:sp>
      <p:sp>
        <p:nvSpPr>
          <p:cNvPr id="2" name="İçerik Yer Tutucusu 1"/>
          <p:cNvSpPr>
            <a:spLocks noGrp="1"/>
          </p:cNvSpPr>
          <p:nvPr>
            <p:ph idx="1"/>
          </p:nvPr>
        </p:nvSpPr>
        <p:spPr>
          <a:xfrm>
            <a:off x="911424" y="1484784"/>
            <a:ext cx="8784976" cy="5040560"/>
          </a:xfrm>
        </p:spPr>
        <p:txBody>
          <a:bodyPr>
            <a:normAutofit fontScale="92500" lnSpcReduction="10000"/>
          </a:bodyPr>
          <a:lstStyle/>
          <a:p>
            <a:pPr algn="just"/>
            <a:r>
              <a:rPr lang="tr-TR" sz="2000" b="1" dirty="0">
                <a:effectLst>
                  <a:outerShdw blurRad="38100" dist="38100" dir="2700000" algn="tl">
                    <a:srgbClr val="000000">
                      <a:alpha val="43137"/>
                    </a:srgbClr>
                  </a:outerShdw>
                </a:effectLst>
              </a:rPr>
              <a:t>Nüsha sayısı</a:t>
            </a:r>
            <a:endParaRPr lang="tr-TR" sz="2000" dirty="0">
              <a:effectLst>
                <a:outerShdw blurRad="38100" dist="38100" dir="2700000" algn="tl">
                  <a:srgbClr val="000000">
                    <a:alpha val="43137"/>
                  </a:srgbClr>
                </a:outerShdw>
              </a:effectLst>
            </a:endParaRPr>
          </a:p>
          <a:p>
            <a:pPr algn="just"/>
            <a:r>
              <a:rPr lang="tr-TR" sz="2000" b="1" dirty="0" smtClean="0">
                <a:effectLst>
                  <a:outerShdw blurRad="38100" dist="38100" dir="2700000" algn="tl">
                    <a:srgbClr val="000000">
                      <a:alpha val="43137"/>
                    </a:srgbClr>
                  </a:outerShdw>
                </a:effectLst>
              </a:rPr>
              <a:t>MADDE </a:t>
            </a:r>
            <a:r>
              <a:rPr lang="tr-TR" sz="2000" b="1" dirty="0">
                <a:effectLst>
                  <a:outerShdw blurRad="38100" dist="38100" dir="2700000" algn="tl">
                    <a:srgbClr val="000000">
                      <a:alpha val="43137"/>
                    </a:srgbClr>
                  </a:outerShdw>
                </a:effectLst>
              </a:rPr>
              <a:t>5</a:t>
            </a:r>
            <a:r>
              <a:rPr lang="tr-TR" sz="2000" dirty="0">
                <a:effectLst>
                  <a:outerShdw blurRad="38100" dist="38100" dir="2700000" algn="tl">
                    <a:srgbClr val="000000">
                      <a:alpha val="43137"/>
                    </a:srgbClr>
                  </a:outerShdw>
                </a:effectLst>
              </a:rPr>
              <a:t>- (1</a:t>
            </a:r>
            <a:r>
              <a:rPr lang="tr-TR" sz="2000" i="1" u="sng" dirty="0">
                <a:effectLst>
                  <a:outerShdw blurRad="38100" dist="38100" dir="2700000" algn="tl">
                    <a:srgbClr val="000000">
                      <a:alpha val="43137"/>
                    </a:srgbClr>
                  </a:outerShdw>
                </a:effectLst>
              </a:rPr>
              <a:t>) Elektronik ortamda güvenli elektronik imza ile imzalanan belgeler tek nüsha olarak hazırlanır. </a:t>
            </a:r>
            <a:endParaRPr lang="tr-TR" sz="2000" dirty="0">
              <a:effectLst>
                <a:outerShdw blurRad="38100" dist="38100" dir="2700000" algn="tl">
                  <a:srgbClr val="000000">
                    <a:alpha val="43137"/>
                  </a:srgbClr>
                </a:outerShdw>
              </a:effectLst>
            </a:endParaRPr>
          </a:p>
          <a:p>
            <a:pPr algn="just"/>
            <a:r>
              <a:rPr lang="tr-TR" sz="2000" i="1" u="sng" dirty="0">
                <a:effectLst>
                  <a:outerShdw blurRad="38100" dist="38100" dir="2700000" algn="tl">
                    <a:srgbClr val="000000">
                      <a:alpha val="43137"/>
                    </a:srgbClr>
                  </a:outerShdw>
                </a:effectLst>
              </a:rPr>
              <a:t>(2) Zorunlu hâllerde veya olağanüstü durumlarda hazırlanacak belgeler, paraflı nüshası hazırlayan idarede kalacak şekilde en az iki nüsha olarak düzenlenir.</a:t>
            </a:r>
            <a:endParaRPr lang="tr-TR" sz="2000" dirty="0">
              <a:effectLst>
                <a:outerShdw blurRad="38100" dist="38100" dir="2700000" algn="tl">
                  <a:srgbClr val="000000">
                    <a:alpha val="43137"/>
                  </a:srgbClr>
                </a:outerShdw>
              </a:effectLst>
            </a:endParaRPr>
          </a:p>
          <a:p>
            <a:pPr algn="just"/>
            <a:r>
              <a:rPr lang="tr-TR" sz="2000" i="1" dirty="0">
                <a:effectLst>
                  <a:outerShdw blurRad="38100" dist="38100" dir="2700000" algn="tl">
                    <a:srgbClr val="000000">
                      <a:alpha val="43137"/>
                    </a:srgbClr>
                  </a:outerShdw>
                </a:effectLst>
              </a:rPr>
              <a:t> </a:t>
            </a:r>
            <a:endParaRPr lang="tr-TR" sz="2000" dirty="0">
              <a:effectLst>
                <a:outerShdw blurRad="38100" dist="38100" dir="2700000" algn="tl">
                  <a:srgbClr val="000000">
                    <a:alpha val="43137"/>
                  </a:srgbClr>
                </a:outerShdw>
              </a:effectLst>
            </a:endParaRPr>
          </a:p>
          <a:p>
            <a:pPr algn="just"/>
            <a:r>
              <a:rPr lang="tr-TR" sz="2000" b="1" dirty="0">
                <a:effectLst>
                  <a:outerShdw blurRad="38100" dist="38100" dir="2700000" algn="tl">
                    <a:srgbClr val="000000">
                      <a:alpha val="43137"/>
                    </a:srgbClr>
                  </a:outerShdw>
                </a:effectLst>
              </a:rPr>
              <a:t>Belgenin şeklî özellikleri</a:t>
            </a:r>
            <a:endParaRPr lang="tr-TR" sz="2000" dirty="0">
              <a:effectLst>
                <a:outerShdw blurRad="38100" dist="38100" dir="2700000" algn="tl">
                  <a:srgbClr val="000000">
                    <a:alpha val="43137"/>
                  </a:srgbClr>
                </a:outerShdw>
              </a:effectLst>
            </a:endParaRPr>
          </a:p>
          <a:p>
            <a:pPr algn="just"/>
            <a:r>
              <a:rPr lang="tr-TR" sz="2000" b="1" dirty="0">
                <a:effectLst>
                  <a:outerShdw blurRad="38100" dist="38100" dir="2700000" algn="tl">
                    <a:srgbClr val="000000">
                      <a:alpha val="43137"/>
                    </a:srgbClr>
                  </a:outerShdw>
                </a:effectLst>
              </a:rPr>
              <a:t>MADDE 6</a:t>
            </a:r>
            <a:r>
              <a:rPr lang="tr-TR" sz="2000" dirty="0">
                <a:effectLst>
                  <a:outerShdw blurRad="38100" dist="38100" dir="2700000" algn="tl">
                    <a:srgbClr val="000000">
                      <a:alpha val="43137"/>
                    </a:srgbClr>
                  </a:outerShdw>
                </a:effectLst>
              </a:rPr>
              <a:t>- (1) Belgeler</a:t>
            </a:r>
            <a:r>
              <a:rPr lang="tr-TR" sz="2000" i="1" u="sng" dirty="0">
                <a:effectLst>
                  <a:outerShdw blurRad="38100" dist="38100" dir="2700000" algn="tl">
                    <a:srgbClr val="000000">
                      <a:alpha val="43137"/>
                    </a:srgbClr>
                  </a:outerShdw>
                </a:effectLst>
              </a:rPr>
              <a:t>,</a:t>
            </a:r>
            <a:r>
              <a:rPr lang="tr-TR" sz="2000" dirty="0">
                <a:effectLst>
                  <a:outerShdw blurRad="38100" dist="38100" dir="2700000" algn="tl">
                    <a:srgbClr val="000000">
                      <a:alpha val="43137"/>
                    </a:srgbClr>
                  </a:outerShdw>
                </a:effectLst>
              </a:rPr>
              <a:t> A4 (210x297 mm) boyutu </a:t>
            </a:r>
            <a:r>
              <a:rPr lang="tr-TR" sz="2000" i="1" u="sng" dirty="0">
                <a:effectLst>
                  <a:outerShdw blurRad="38100" dist="38100" dir="2700000" algn="tl">
                    <a:srgbClr val="000000">
                      <a:alpha val="43137"/>
                    </a:srgbClr>
                  </a:outerShdw>
                </a:effectLst>
              </a:rPr>
              <a:t>dikkate alınarak hazırlanır.</a:t>
            </a:r>
            <a:r>
              <a:rPr lang="tr-TR" sz="2000" dirty="0">
                <a:effectLst>
                  <a:outerShdw blurRad="38100" dist="38100" dir="2700000" algn="tl">
                    <a:srgbClr val="000000">
                      <a:alpha val="43137"/>
                    </a:srgbClr>
                  </a:outerShdw>
                </a:effectLst>
              </a:rPr>
              <a:t> </a:t>
            </a:r>
          </a:p>
          <a:p>
            <a:pPr algn="just"/>
            <a:r>
              <a:rPr lang="tr-TR" sz="2000" dirty="0">
                <a:effectLst>
                  <a:outerShdw blurRad="38100" dist="38100" dir="2700000" algn="tl">
                    <a:srgbClr val="000000">
                      <a:alpha val="43137"/>
                    </a:srgbClr>
                  </a:outerShdw>
                </a:effectLst>
              </a:rPr>
              <a:t>(2) Belge ekleri farklı form, format veya ebatlarda hazırlanabilir.</a:t>
            </a:r>
          </a:p>
          <a:p>
            <a:pPr algn="just"/>
            <a:r>
              <a:rPr lang="tr-TR" sz="2000" dirty="0">
                <a:effectLst>
                  <a:outerShdw blurRad="38100" dist="38100" dir="2700000" algn="tl">
                    <a:srgbClr val="000000">
                      <a:alpha val="43137"/>
                    </a:srgbClr>
                  </a:outerShdw>
                </a:effectLst>
              </a:rPr>
              <a:t>(3) </a:t>
            </a:r>
            <a:r>
              <a:rPr lang="tr-TR" sz="2000" i="1" u="sng" dirty="0">
                <a:effectLst>
                  <a:outerShdw blurRad="38100" dist="38100" dir="2700000" algn="tl">
                    <a:srgbClr val="000000">
                      <a:alpha val="43137"/>
                    </a:srgbClr>
                  </a:outerShdw>
                </a:effectLst>
              </a:rPr>
              <a:t>Zorunlu hâllerde veya olağanüstü durumlarda hazırlanacak belgelerin</a:t>
            </a:r>
            <a:r>
              <a:rPr lang="tr-TR" sz="2000" dirty="0">
                <a:effectLst>
                  <a:outerShdw blurRad="38100" dist="38100" dir="2700000" algn="tl">
                    <a:srgbClr val="000000">
                      <a:alpha val="43137"/>
                    </a:srgbClr>
                  </a:outerShdw>
                </a:effectLst>
              </a:rPr>
              <a:t> üst yazılar</a:t>
            </a:r>
            <a:r>
              <a:rPr lang="tr-TR" sz="2000" i="1" u="sng" dirty="0">
                <a:effectLst>
                  <a:outerShdw blurRad="38100" dist="38100" dir="2700000" algn="tl">
                    <a:srgbClr val="000000">
                      <a:alpha val="43137"/>
                    </a:srgbClr>
                  </a:outerShdw>
                </a:effectLst>
              </a:rPr>
              <a:t>ı için</a:t>
            </a:r>
            <a:r>
              <a:rPr lang="tr-TR" sz="2000" dirty="0">
                <a:effectLst>
                  <a:outerShdw blurRad="38100" dist="38100" dir="2700000" algn="tl">
                    <a:srgbClr val="000000">
                      <a:alpha val="43137"/>
                    </a:srgbClr>
                  </a:outerShdw>
                </a:effectLst>
              </a:rPr>
              <a:t> kâğıdın bir yüzü kullanılır. Ancak üst yazının ekleri için kâğıdın her iki yüzü de kullanılabilir.</a:t>
            </a:r>
          </a:p>
          <a:p>
            <a:r>
              <a:rPr lang="tr-TR" sz="2000" dirty="0">
                <a:effectLst>
                  <a:outerShdw blurRad="38100" dist="38100" dir="2700000" algn="tl">
                    <a:srgbClr val="000000">
                      <a:alpha val="43137"/>
                    </a:srgbClr>
                  </a:outerShdw>
                </a:effectLst>
              </a:rPr>
              <a:t> </a:t>
            </a:r>
          </a:p>
          <a:p>
            <a:endParaRPr lang="tr-TR" dirty="0"/>
          </a:p>
        </p:txBody>
      </p:sp>
    </p:spTree>
    <p:extLst>
      <p:ext uri="{BB962C8B-B14F-4D97-AF65-F5344CB8AC3E}">
        <p14:creationId xmlns:p14="http://schemas.microsoft.com/office/powerpoint/2010/main" xmlns="" val="1428136745"/>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83432" y="404664"/>
            <a:ext cx="7497881" cy="576064"/>
          </a:xfrm>
        </p:spPr>
        <p:txBody>
          <a:bodyPr>
            <a:normAutofit fontScale="90000"/>
          </a:bodyPr>
          <a:lstStyle/>
          <a:p>
            <a:r>
              <a:rPr lang="tr-TR" b="1" u="sng" dirty="0"/>
              <a:t>Süreli </a:t>
            </a:r>
            <a:r>
              <a:rPr lang="tr-TR" b="1" i="1" u="sng" dirty="0"/>
              <a:t>ve kişiye özel</a:t>
            </a:r>
            <a:r>
              <a:rPr lang="tr-TR" b="1" u="sng" dirty="0"/>
              <a:t> </a:t>
            </a:r>
            <a:r>
              <a:rPr lang="tr-TR" b="1" u="sng" dirty="0" smtClean="0"/>
              <a:t>yazışmalar;</a:t>
            </a:r>
            <a:r>
              <a:rPr lang="tr-TR" u="sng" dirty="0"/>
              <a:t/>
            </a:r>
            <a:br>
              <a:rPr lang="tr-TR" u="sng" dirty="0"/>
            </a:br>
            <a:endParaRPr lang="tr-TR" u="sng" dirty="0"/>
          </a:p>
        </p:txBody>
      </p:sp>
      <p:sp>
        <p:nvSpPr>
          <p:cNvPr id="3" name="İçerik Yer Tutucusu 2"/>
          <p:cNvSpPr>
            <a:spLocks noGrp="1"/>
          </p:cNvSpPr>
          <p:nvPr>
            <p:ph idx="1"/>
          </p:nvPr>
        </p:nvSpPr>
        <p:spPr>
          <a:xfrm>
            <a:off x="551384" y="1268760"/>
            <a:ext cx="9073007" cy="5256584"/>
          </a:xfrm>
        </p:spPr>
        <p:txBody>
          <a:bodyPr>
            <a:normAutofit lnSpcReduction="10000"/>
          </a:bodyPr>
          <a:lstStyle/>
          <a:p>
            <a:pPr algn="just"/>
            <a:r>
              <a:rPr lang="tr-TR" b="1" dirty="0" smtClean="0">
                <a:effectLst>
                  <a:outerShdw blurRad="38100" dist="38100" dir="2700000" algn="tl">
                    <a:srgbClr val="000000">
                      <a:alpha val="43137"/>
                    </a:srgbClr>
                  </a:outerShdw>
                </a:effectLst>
              </a:rPr>
              <a:t>MADDE </a:t>
            </a:r>
            <a:r>
              <a:rPr lang="tr-TR" b="1" dirty="0">
                <a:effectLst>
                  <a:outerShdw blurRad="38100" dist="38100" dir="2700000" algn="tl">
                    <a:srgbClr val="000000">
                      <a:alpha val="43137"/>
                    </a:srgbClr>
                  </a:outerShdw>
                </a:effectLst>
              </a:rPr>
              <a:t>26</a:t>
            </a:r>
            <a:r>
              <a:rPr lang="tr-TR" dirty="0">
                <a:effectLst>
                  <a:outerShdw blurRad="38100" dist="38100" dir="2700000" algn="tl">
                    <a:srgbClr val="000000">
                      <a:alpha val="43137"/>
                    </a:srgbClr>
                  </a:outerShdw>
                </a:effectLst>
              </a:rPr>
              <a:t>- (1) </a:t>
            </a:r>
            <a:r>
              <a:rPr lang="tr-TR" i="1" dirty="0">
                <a:effectLst>
                  <a:outerShdw blurRad="38100" dist="38100" dir="2700000" algn="tl">
                    <a:srgbClr val="000000">
                      <a:alpha val="43137"/>
                    </a:srgbClr>
                  </a:outerShdw>
                </a:effectLst>
              </a:rPr>
              <a:t>Güvenli elektronik imza ile imzalanan</a:t>
            </a:r>
            <a:r>
              <a:rPr lang="tr-TR" dirty="0">
                <a:effectLst>
                  <a:outerShdw blurRad="38100" dist="38100" dir="2700000" algn="tl">
                    <a:srgbClr val="000000">
                      <a:alpha val="43137"/>
                    </a:srgbClr>
                  </a:outerShdw>
                </a:effectLst>
              </a:rPr>
              <a:t> süreli </a:t>
            </a:r>
            <a:r>
              <a:rPr lang="tr-TR" i="1" dirty="0">
                <a:effectLst>
                  <a:outerShdw blurRad="38100" dist="38100" dir="2700000" algn="tl">
                    <a:srgbClr val="000000">
                      <a:alpha val="43137"/>
                    </a:srgbClr>
                  </a:outerShdw>
                </a:effectLst>
              </a:rPr>
              <a:t>belgelerde</a:t>
            </a:r>
            <a:r>
              <a:rPr lang="tr-TR" dirty="0">
                <a:effectLst>
                  <a:outerShdw blurRad="38100" dist="38100" dir="2700000" algn="tl">
                    <a:srgbClr val="000000">
                      <a:alpha val="43137"/>
                    </a:srgbClr>
                  </a:outerShdw>
                </a:effectLst>
              </a:rPr>
              <a:t> </a:t>
            </a:r>
            <a:r>
              <a:rPr lang="tr-TR" dirty="0">
                <a:solidFill>
                  <a:srgbClr val="C00000"/>
                </a:solidFill>
                <a:effectLst>
                  <a:outerShdw blurRad="38100" dist="38100" dir="2700000" algn="tl">
                    <a:srgbClr val="000000">
                      <a:alpha val="43137"/>
                    </a:srgbClr>
                  </a:outerShdw>
                </a:effectLst>
              </a:rPr>
              <a:t>“ACELE” </a:t>
            </a:r>
            <a:r>
              <a:rPr lang="tr-TR" dirty="0">
                <a:effectLst>
                  <a:outerShdw blurRad="38100" dist="38100" dir="2700000" algn="tl">
                    <a:srgbClr val="000000">
                      <a:alpha val="43137"/>
                    </a:srgbClr>
                  </a:outerShdw>
                </a:effectLst>
              </a:rPr>
              <a:t>veya </a:t>
            </a:r>
            <a:r>
              <a:rPr lang="tr-TR" dirty="0">
                <a:solidFill>
                  <a:srgbClr val="C00000"/>
                </a:solidFill>
                <a:effectLst>
                  <a:outerShdw blurRad="38100" dist="38100" dir="2700000" algn="tl">
                    <a:srgbClr val="000000">
                      <a:alpha val="43137"/>
                    </a:srgbClr>
                  </a:outerShdw>
                </a:effectLst>
              </a:rPr>
              <a:t>“GÜNLÜDÜR” </a:t>
            </a:r>
            <a:r>
              <a:rPr lang="tr-TR" dirty="0">
                <a:effectLst>
                  <a:outerShdw blurRad="38100" dist="38100" dir="2700000" algn="tl">
                    <a:srgbClr val="000000">
                      <a:alpha val="43137"/>
                    </a:srgbClr>
                  </a:outerShdw>
                </a:effectLst>
              </a:rPr>
              <a:t>ibaresine </a:t>
            </a:r>
            <a:r>
              <a:rPr lang="tr-TR" i="1" dirty="0" err="1">
                <a:effectLst>
                  <a:outerShdw blurRad="38100" dist="38100" dir="2700000" algn="tl">
                    <a:srgbClr val="000000">
                      <a:alpha val="43137"/>
                    </a:srgbClr>
                  </a:outerShdw>
                </a:effectLst>
              </a:rPr>
              <a:t>üstveride</a:t>
            </a:r>
            <a:r>
              <a:rPr lang="tr-TR" i="1" dirty="0">
                <a:effectLst>
                  <a:outerShdw blurRad="38100" dist="38100" dir="2700000" algn="tl">
                    <a:srgbClr val="000000">
                      <a:alpha val="43137"/>
                    </a:srgbClr>
                  </a:outerShdw>
                </a:effectLst>
              </a:rPr>
              <a:t> ve üst yazı üzerinde</a:t>
            </a:r>
            <a:r>
              <a:rPr lang="tr-TR" dirty="0">
                <a:effectLst>
                  <a:outerShdw blurRad="38100" dist="38100" dir="2700000" algn="tl">
                    <a:srgbClr val="000000">
                      <a:alpha val="43137"/>
                    </a:srgbClr>
                  </a:outerShdw>
                </a:effectLst>
              </a:rPr>
              <a:t> yer verilir. </a:t>
            </a:r>
            <a:r>
              <a:rPr lang="tr-TR" dirty="0">
                <a:solidFill>
                  <a:srgbClr val="C00000"/>
                </a:solidFill>
                <a:effectLst>
                  <a:outerShdw blurRad="38100" dist="38100" dir="2700000" algn="tl">
                    <a:srgbClr val="000000">
                      <a:alpha val="43137"/>
                    </a:srgbClr>
                  </a:outerShdw>
                </a:effectLst>
              </a:rPr>
              <a:t>“GÜNLÜDÜR” </a:t>
            </a:r>
            <a:r>
              <a:rPr lang="tr-TR" dirty="0">
                <a:effectLst>
                  <a:outerShdw blurRad="38100" dist="38100" dir="2700000" algn="tl">
                    <a:srgbClr val="000000">
                      <a:alpha val="43137"/>
                    </a:srgbClr>
                  </a:outerShdw>
                </a:effectLst>
              </a:rPr>
              <a:t>ibaresi taşıyan belgelere cevap verilmesi gereken süre </a:t>
            </a:r>
            <a:r>
              <a:rPr lang="tr-TR" i="1" dirty="0">
                <a:effectLst>
                  <a:outerShdw blurRad="38100" dist="38100" dir="2700000" algn="tl">
                    <a:srgbClr val="000000">
                      <a:alpha val="43137"/>
                    </a:srgbClr>
                  </a:outerShdw>
                </a:effectLst>
              </a:rPr>
              <a:t>veya</a:t>
            </a:r>
            <a:r>
              <a:rPr lang="tr-TR" dirty="0">
                <a:effectLst>
                  <a:outerShdw blurRad="38100" dist="38100" dir="2700000" algn="tl">
                    <a:srgbClr val="000000">
                      <a:alpha val="43137"/>
                    </a:srgbClr>
                  </a:outerShdw>
                </a:effectLst>
              </a:rPr>
              <a:t> tarih, metin içinde </a:t>
            </a:r>
            <a:r>
              <a:rPr lang="tr-TR" i="1" dirty="0">
                <a:effectLst>
                  <a:outerShdw blurRad="38100" dist="38100" dir="2700000" algn="tl">
                    <a:srgbClr val="000000">
                      <a:alpha val="43137"/>
                    </a:srgbClr>
                  </a:outerShdw>
                </a:effectLst>
              </a:rPr>
              <a:t>ve ilgili </a:t>
            </a:r>
            <a:r>
              <a:rPr lang="tr-TR" i="1" dirty="0" err="1">
                <a:effectLst>
                  <a:outerShdw blurRad="38100" dist="38100" dir="2700000" algn="tl">
                    <a:srgbClr val="000000">
                      <a:alpha val="43137"/>
                    </a:srgbClr>
                  </a:outerShdw>
                </a:effectLst>
              </a:rPr>
              <a:t>üstveri</a:t>
            </a:r>
            <a:r>
              <a:rPr lang="tr-TR" i="1" dirty="0">
                <a:effectLst>
                  <a:outerShdw blurRad="38100" dist="38100" dir="2700000" algn="tl">
                    <a:srgbClr val="000000">
                      <a:alpha val="43137"/>
                    </a:srgbClr>
                  </a:outerShdw>
                </a:effectLst>
              </a:rPr>
              <a:t> alanında</a:t>
            </a:r>
            <a:r>
              <a:rPr lang="tr-TR" dirty="0">
                <a:effectLst>
                  <a:outerShdw blurRad="38100" dist="38100" dir="2700000" algn="tl">
                    <a:srgbClr val="000000">
                      <a:alpha val="43137"/>
                    </a:srgbClr>
                  </a:outerShdw>
                </a:effectLst>
              </a:rPr>
              <a:t> belirtilir.</a:t>
            </a:r>
          </a:p>
          <a:p>
            <a:pPr algn="just"/>
            <a:r>
              <a:rPr lang="tr-TR" dirty="0">
                <a:effectLst>
                  <a:outerShdw blurRad="38100" dist="38100" dir="2700000" algn="tl">
                    <a:srgbClr val="000000">
                      <a:alpha val="43137"/>
                    </a:srgbClr>
                  </a:outerShdw>
                </a:effectLst>
              </a:rPr>
              <a:t>(2) </a:t>
            </a:r>
            <a:r>
              <a:rPr lang="tr-TR" dirty="0">
                <a:solidFill>
                  <a:srgbClr val="C00000"/>
                </a:solidFill>
                <a:effectLst>
                  <a:outerShdw blurRad="38100" dist="38100" dir="2700000" algn="tl">
                    <a:srgbClr val="000000">
                      <a:alpha val="43137"/>
                    </a:srgbClr>
                  </a:outerShdw>
                </a:effectLst>
              </a:rPr>
              <a:t>“ACELE” </a:t>
            </a:r>
            <a:r>
              <a:rPr lang="tr-TR" dirty="0">
                <a:effectLst>
                  <a:outerShdw blurRad="38100" dist="38100" dir="2700000" algn="tl">
                    <a:srgbClr val="000000">
                      <a:alpha val="43137"/>
                    </a:srgbClr>
                  </a:outerShdw>
                </a:effectLst>
              </a:rPr>
              <a:t>ibaresi taşıyan belgeye derhâl ve süratle; </a:t>
            </a:r>
            <a:r>
              <a:rPr lang="tr-TR" dirty="0">
                <a:solidFill>
                  <a:srgbClr val="C00000"/>
                </a:solidFill>
                <a:effectLst>
                  <a:outerShdw blurRad="38100" dist="38100" dir="2700000" algn="tl">
                    <a:srgbClr val="000000">
                      <a:alpha val="43137"/>
                    </a:srgbClr>
                  </a:outerShdw>
                </a:effectLst>
              </a:rPr>
              <a:t>“GÜNLÜDÜR” </a:t>
            </a:r>
            <a:r>
              <a:rPr lang="tr-TR" dirty="0">
                <a:effectLst>
                  <a:outerShdw blurRad="38100" dist="38100" dir="2700000" algn="tl">
                    <a:srgbClr val="000000">
                      <a:alpha val="43137"/>
                    </a:srgbClr>
                  </a:outerShdw>
                </a:effectLst>
              </a:rPr>
              <a:t>ibaresi taşıyan belgeye belirtilen süre içinde cevap verilir. </a:t>
            </a:r>
          </a:p>
          <a:p>
            <a:pPr algn="just"/>
            <a:r>
              <a:rPr lang="tr-TR" dirty="0">
                <a:effectLst>
                  <a:outerShdw blurRad="38100" dist="38100" dir="2700000" algn="tl">
                    <a:srgbClr val="000000">
                      <a:alpha val="43137"/>
                    </a:srgbClr>
                  </a:outerShdw>
                </a:effectLst>
              </a:rPr>
              <a:t>(3) </a:t>
            </a:r>
            <a:r>
              <a:rPr lang="tr-TR" i="1" dirty="0">
                <a:effectLst>
                  <a:outerShdw blurRad="38100" dist="38100" dir="2700000" algn="tl">
                    <a:srgbClr val="000000">
                      <a:alpha val="43137"/>
                    </a:srgbClr>
                  </a:outerShdw>
                </a:effectLst>
              </a:rPr>
              <a:t>Elektronik ortamda veya zorunlu hâllerde ya da olağanüstü durumlarda hazırlanan</a:t>
            </a:r>
            <a:r>
              <a:rPr lang="tr-TR" dirty="0">
                <a:effectLst>
                  <a:outerShdw blurRad="38100" dist="38100" dir="2700000" algn="tl">
                    <a:srgbClr val="000000">
                      <a:alpha val="43137"/>
                    </a:srgbClr>
                  </a:outerShdw>
                </a:effectLst>
              </a:rPr>
              <a:t> süreli belgelerde </a:t>
            </a:r>
            <a:r>
              <a:rPr lang="tr-TR" dirty="0">
                <a:solidFill>
                  <a:srgbClr val="C00000"/>
                </a:solidFill>
                <a:effectLst>
                  <a:outerShdw blurRad="38100" dist="38100" dir="2700000" algn="tl">
                    <a:srgbClr val="000000">
                      <a:alpha val="43137"/>
                    </a:srgbClr>
                  </a:outerShdw>
                </a:effectLst>
              </a:rPr>
              <a:t>“ACELE” </a:t>
            </a:r>
            <a:r>
              <a:rPr lang="tr-TR" dirty="0">
                <a:effectLst>
                  <a:outerShdw blurRad="38100" dist="38100" dir="2700000" algn="tl">
                    <a:srgbClr val="000000">
                      <a:alpha val="43137"/>
                    </a:srgbClr>
                  </a:outerShdw>
                </a:effectLst>
              </a:rPr>
              <a:t>veya “</a:t>
            </a:r>
            <a:r>
              <a:rPr lang="tr-TR" dirty="0">
                <a:solidFill>
                  <a:srgbClr val="C00000"/>
                </a:solidFill>
                <a:effectLst>
                  <a:outerShdw blurRad="38100" dist="38100" dir="2700000" algn="tl">
                    <a:srgbClr val="000000">
                      <a:alpha val="43137"/>
                    </a:srgbClr>
                  </a:outerShdw>
                </a:effectLst>
              </a:rPr>
              <a:t>GÜNLÜDÜR”</a:t>
            </a:r>
            <a:r>
              <a:rPr lang="tr-TR" dirty="0">
                <a:effectLst>
                  <a:outerShdw blurRad="38100" dist="38100" dir="2700000" algn="tl">
                    <a:srgbClr val="000000">
                      <a:alpha val="43137"/>
                    </a:srgbClr>
                  </a:outerShdw>
                </a:effectLst>
              </a:rPr>
              <a:t> ibaresi yazı alanının sağ üst köşesinde kırmızı renkli olarak belirtilir </a:t>
            </a:r>
            <a:r>
              <a:rPr lang="tr-TR" i="1" dirty="0">
                <a:effectLst>
                  <a:outerShdw blurRad="38100" dist="38100" dir="2700000" algn="tl">
                    <a:srgbClr val="000000">
                      <a:alpha val="43137"/>
                    </a:srgbClr>
                  </a:outerShdw>
                </a:effectLst>
              </a:rPr>
              <a:t>(</a:t>
            </a:r>
            <a:r>
              <a:rPr lang="tr-TR" i="1" dirty="0">
                <a:effectLst>
                  <a:outerShdw blurRad="38100" dist="38100" dir="2700000" algn="tl">
                    <a:srgbClr val="000000">
                      <a:alpha val="43137"/>
                    </a:srgbClr>
                  </a:outerShdw>
                </a:effectLst>
                <a:hlinkClick r:id="" action="ppaction://hlinkfile"/>
              </a:rPr>
              <a:t>Örnek 19/A</a:t>
            </a:r>
            <a:r>
              <a:rPr lang="tr-TR" i="1" dirty="0">
                <a:effectLst>
                  <a:outerShdw blurRad="38100" dist="38100" dir="2700000" algn="tl">
                    <a:srgbClr val="000000">
                      <a:alpha val="43137"/>
                    </a:srgbClr>
                  </a:outerShdw>
                </a:effectLst>
              </a:rPr>
              <a:t>, </a:t>
            </a:r>
            <a:r>
              <a:rPr lang="tr-TR" i="1" dirty="0">
                <a:effectLst>
                  <a:outerShdw blurRad="38100" dist="38100" dir="2700000" algn="tl">
                    <a:srgbClr val="000000">
                      <a:alpha val="43137"/>
                    </a:srgbClr>
                  </a:outerShdw>
                </a:effectLst>
                <a:hlinkClick r:id="" action="ppaction://hlinkfile"/>
              </a:rPr>
              <a:t>19/B</a:t>
            </a:r>
            <a:r>
              <a:rPr lang="tr-TR" i="1" dirty="0">
                <a:effectLst>
                  <a:outerShdw blurRad="38100" dist="38100" dir="2700000" algn="tl">
                    <a:srgbClr val="000000">
                      <a:alpha val="43137"/>
                    </a:srgbClr>
                  </a:outerShdw>
                </a:effectLst>
              </a:rPr>
              <a:t>)</a:t>
            </a:r>
            <a:r>
              <a:rPr lang="tr-TR" dirty="0">
                <a:effectLst>
                  <a:outerShdw blurRad="38100" dist="38100" dir="2700000" algn="tl">
                    <a:srgbClr val="000000">
                      <a:alpha val="43137"/>
                    </a:srgbClr>
                  </a:outerShdw>
                </a:effectLst>
              </a:rPr>
              <a:t>. Birden fazla sayfalı belgelerde </a:t>
            </a:r>
            <a:r>
              <a:rPr lang="tr-TR" dirty="0">
                <a:solidFill>
                  <a:srgbClr val="C00000"/>
                </a:solidFill>
                <a:effectLst>
                  <a:outerShdw blurRad="38100" dist="38100" dir="2700000" algn="tl">
                    <a:srgbClr val="000000">
                      <a:alpha val="43137"/>
                    </a:srgbClr>
                  </a:outerShdw>
                </a:effectLst>
              </a:rPr>
              <a:t>“ACELE” </a:t>
            </a:r>
            <a:r>
              <a:rPr lang="tr-TR" dirty="0">
                <a:effectLst>
                  <a:outerShdw blurRad="38100" dist="38100" dir="2700000" algn="tl">
                    <a:srgbClr val="000000">
                      <a:alpha val="43137"/>
                    </a:srgbClr>
                  </a:outerShdw>
                </a:effectLst>
              </a:rPr>
              <a:t>veya </a:t>
            </a:r>
            <a:r>
              <a:rPr lang="tr-TR" dirty="0">
                <a:solidFill>
                  <a:srgbClr val="C00000"/>
                </a:solidFill>
                <a:effectLst>
                  <a:outerShdw blurRad="38100" dist="38100" dir="2700000" algn="tl">
                    <a:srgbClr val="000000">
                      <a:alpha val="43137"/>
                    </a:srgbClr>
                  </a:outerShdw>
                </a:effectLst>
              </a:rPr>
              <a:t>“GÜNLÜDÜR” </a:t>
            </a:r>
            <a:r>
              <a:rPr lang="tr-TR" dirty="0">
                <a:effectLst>
                  <a:outerShdw blurRad="38100" dist="38100" dir="2700000" algn="tl">
                    <a:srgbClr val="000000">
                      <a:alpha val="43137"/>
                    </a:srgbClr>
                  </a:outerShdw>
                </a:effectLst>
              </a:rPr>
              <a:t>ibaresi sadece birinci sayfada belirtilir (</a:t>
            </a:r>
            <a:r>
              <a:rPr lang="tr-TR" u="sng" dirty="0">
                <a:effectLst>
                  <a:outerShdw blurRad="38100" dist="38100" dir="2700000" algn="tl">
                    <a:srgbClr val="000000">
                      <a:alpha val="43137"/>
                    </a:srgbClr>
                  </a:outerShdw>
                </a:effectLst>
                <a:hlinkClick r:id="" action="ppaction://hlinkfile"/>
              </a:rPr>
              <a:t>Örnek 9</a:t>
            </a:r>
            <a:r>
              <a:rPr lang="tr-TR" dirty="0">
                <a:effectLst>
                  <a:outerShdw blurRad="38100" dist="38100" dir="2700000" algn="tl">
                    <a:srgbClr val="000000">
                      <a:alpha val="43137"/>
                    </a:srgbClr>
                  </a:outerShdw>
                </a:effectLst>
              </a:rPr>
              <a:t>).</a:t>
            </a:r>
          </a:p>
          <a:p>
            <a:pPr algn="just"/>
            <a:r>
              <a:rPr lang="tr-TR" i="1" dirty="0">
                <a:effectLst>
                  <a:outerShdw blurRad="38100" dist="38100" dir="2700000" algn="tl">
                    <a:srgbClr val="000000">
                      <a:alpha val="43137"/>
                    </a:srgbClr>
                  </a:outerShdw>
                </a:effectLst>
              </a:rPr>
              <a:t>(4) </a:t>
            </a:r>
            <a:r>
              <a:rPr lang="tr-TR" i="1" dirty="0">
                <a:solidFill>
                  <a:srgbClr val="C00000"/>
                </a:solidFill>
                <a:effectLst>
                  <a:outerShdw blurRad="38100" dist="38100" dir="2700000" algn="tl">
                    <a:srgbClr val="000000">
                      <a:alpha val="43137"/>
                    </a:srgbClr>
                  </a:outerShdw>
                </a:effectLst>
              </a:rPr>
              <a:t>“KİŞİYE ÖZEL” </a:t>
            </a:r>
            <a:r>
              <a:rPr lang="tr-TR" i="1" dirty="0">
                <a:effectLst>
                  <a:outerShdw blurRad="38100" dist="38100" dir="2700000" algn="tl">
                    <a:srgbClr val="000000">
                      <a:alpha val="43137"/>
                    </a:srgbClr>
                  </a:outerShdw>
                </a:effectLst>
              </a:rPr>
              <a:t>ibaresi, belgenin ilgilisine teslim edilmesini ve sonrasında yürütülecek süreci ifade eder.</a:t>
            </a:r>
            <a:endParaRPr lang="tr-TR" dirty="0">
              <a:effectLst>
                <a:outerShdw blurRad="38100" dist="38100" dir="2700000" algn="tl">
                  <a:srgbClr val="000000">
                    <a:alpha val="43137"/>
                  </a:srgbClr>
                </a:outerShdw>
              </a:effectLst>
            </a:endParaRPr>
          </a:p>
          <a:p>
            <a:pPr algn="just"/>
            <a:r>
              <a:rPr lang="tr-TR" i="1" dirty="0">
                <a:effectLst>
                  <a:outerShdw blurRad="38100" dist="38100" dir="2700000" algn="tl">
                    <a:srgbClr val="000000">
                      <a:alpha val="43137"/>
                    </a:srgbClr>
                  </a:outerShdw>
                </a:effectLst>
              </a:rPr>
              <a:t>(5) </a:t>
            </a:r>
            <a:r>
              <a:rPr lang="tr-TR" i="1" dirty="0">
                <a:solidFill>
                  <a:srgbClr val="C00000"/>
                </a:solidFill>
                <a:effectLst>
                  <a:outerShdw blurRad="38100" dist="38100" dir="2700000" algn="tl">
                    <a:srgbClr val="000000">
                      <a:alpha val="43137"/>
                    </a:srgbClr>
                  </a:outerShdw>
                </a:effectLst>
              </a:rPr>
              <a:t>“KİŞİYE ÖZEL” </a:t>
            </a:r>
            <a:r>
              <a:rPr lang="tr-TR" i="1" dirty="0">
                <a:effectLst>
                  <a:outerShdw blurRad="38100" dist="38100" dir="2700000" algn="tl">
                    <a:srgbClr val="000000">
                      <a:alpha val="43137"/>
                    </a:srgbClr>
                  </a:outerShdw>
                </a:effectLst>
              </a:rPr>
              <a:t>ibaresi taşıyan belgenin zarfı açılmadan zarf üzerinde yer alan bilgiler, yetkili birimce </a:t>
            </a:r>
            <a:r>
              <a:rPr lang="tr-TR" i="1" dirty="0" err="1">
                <a:effectLst>
                  <a:outerShdw blurRad="38100" dist="38100" dir="2700000" algn="tl">
                    <a:srgbClr val="000000">
                      <a:alpha val="43137"/>
                    </a:srgbClr>
                  </a:outerShdw>
                </a:effectLst>
              </a:rPr>
              <a:t>EBYS’ye</a:t>
            </a:r>
            <a:r>
              <a:rPr lang="tr-TR" i="1" dirty="0">
                <a:effectLst>
                  <a:outerShdw blurRad="38100" dist="38100" dir="2700000" algn="tl">
                    <a:srgbClr val="000000">
                      <a:alpha val="43137"/>
                    </a:srgbClr>
                  </a:outerShdw>
                </a:effectLst>
              </a:rPr>
              <a:t> veya kurumsal belge kayıt sistemine kaydedilir ve ilgilisine teslim edilir. </a:t>
            </a:r>
            <a:r>
              <a:rPr lang="tr-TR" i="1" dirty="0">
                <a:solidFill>
                  <a:srgbClr val="C00000"/>
                </a:solidFill>
                <a:effectLst>
                  <a:outerShdw blurRad="38100" dist="38100" dir="2700000" algn="tl">
                    <a:srgbClr val="000000">
                      <a:alpha val="43137"/>
                    </a:srgbClr>
                  </a:outerShdw>
                </a:effectLst>
              </a:rPr>
              <a:t>“KİŞİYE ÖZEL” </a:t>
            </a:r>
            <a:r>
              <a:rPr lang="tr-TR" i="1" dirty="0">
                <a:effectLst>
                  <a:outerShdw blurRad="38100" dist="38100" dir="2700000" algn="tl">
                    <a:srgbClr val="000000">
                      <a:alpha val="43137"/>
                    </a:srgbClr>
                  </a:outerShdw>
                </a:effectLst>
              </a:rPr>
              <a:t>ibaresi taşıyan belge üzerinde yalnızca ilgili kişi tasarruf hakkına sahiptir ve ilgilinin talebi ile </a:t>
            </a:r>
            <a:r>
              <a:rPr lang="tr-TR" i="1" dirty="0" err="1">
                <a:effectLst>
                  <a:outerShdw blurRad="38100" dist="38100" dir="2700000" algn="tl">
                    <a:srgbClr val="000000">
                      <a:alpha val="43137"/>
                    </a:srgbClr>
                  </a:outerShdw>
                </a:effectLst>
              </a:rPr>
              <a:t>EBYS’ye</a:t>
            </a:r>
            <a:r>
              <a:rPr lang="tr-TR" i="1" dirty="0">
                <a:effectLst>
                  <a:outerShdw blurRad="38100" dist="38100" dir="2700000" algn="tl">
                    <a:srgbClr val="000000">
                      <a:alpha val="43137"/>
                    </a:srgbClr>
                  </a:outerShdw>
                </a:effectLst>
              </a:rPr>
              <a:t> kaydedilir</a:t>
            </a:r>
            <a:endParaRPr lang="tr-TR" dirty="0">
              <a:effectLst>
                <a:outerShdw blurRad="38100" dist="38100" dir="2700000" algn="tl">
                  <a:srgbClr val="000000">
                    <a:alpha val="43137"/>
                  </a:srgbClr>
                </a:outerShdw>
              </a:effectLst>
            </a:endParaRPr>
          </a:p>
        </p:txBody>
      </p:sp>
      <p:sp>
        <p:nvSpPr>
          <p:cNvPr id="4" name="Altbilgi Yer Tutucusu 3"/>
          <p:cNvSpPr>
            <a:spLocks noGrp="1"/>
          </p:cNvSpPr>
          <p:nvPr>
            <p:ph type="ftr" sz="quarter" idx="11"/>
          </p:nvPr>
        </p:nvSpPr>
        <p:spPr>
          <a:xfrm>
            <a:off x="677334" y="6160219"/>
            <a:ext cx="6297612" cy="365125"/>
          </a:xfrm>
        </p:spPr>
        <p:txBody>
          <a:bodyPr/>
          <a:lstStyle/>
          <a:p>
            <a:r>
              <a:rPr lang="en-US" smtClean="0"/>
              <a:t>Your logo here</a:t>
            </a:r>
            <a:endParaRPr lang="en-US" dirty="0"/>
          </a:p>
        </p:txBody>
      </p:sp>
    </p:spTree>
    <p:extLst>
      <p:ext uri="{BB962C8B-B14F-4D97-AF65-F5344CB8AC3E}">
        <p14:creationId xmlns:p14="http://schemas.microsoft.com/office/powerpoint/2010/main" xmlns="" val="8117328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0"/>
            <a:ext cx="8784976" cy="6858000"/>
          </a:xfrm>
          <a:prstGeom prst="rect">
            <a:avLst/>
          </a:prstGeom>
        </p:spPr>
      </p:pic>
    </p:spTree>
    <p:extLst>
      <p:ext uri="{BB962C8B-B14F-4D97-AF65-F5344CB8AC3E}">
        <p14:creationId xmlns:p14="http://schemas.microsoft.com/office/powerpoint/2010/main" xmlns="" val="236004103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5" name="Resim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0"/>
            <a:ext cx="8856983" cy="6858000"/>
          </a:xfrm>
          <a:prstGeom prst="rect">
            <a:avLst/>
          </a:prstGeom>
        </p:spPr>
      </p:pic>
    </p:spTree>
    <p:extLst>
      <p:ext uri="{BB962C8B-B14F-4D97-AF65-F5344CB8AC3E}">
        <p14:creationId xmlns:p14="http://schemas.microsoft.com/office/powerpoint/2010/main" xmlns="" val="76051414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en-US" smtClean="0"/>
              <a:t>Your logo here</a:t>
            </a:r>
            <a:endParaRPr lang="en-US" dirty="0"/>
          </a:p>
        </p:txBody>
      </p:sp>
      <p:pic>
        <p:nvPicPr>
          <p:cNvPr id="3" name="Resim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xmlns="" val="40733356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27448" y="548680"/>
            <a:ext cx="7353865" cy="576064"/>
          </a:xfrm>
        </p:spPr>
        <p:txBody>
          <a:bodyPr>
            <a:normAutofit fontScale="90000"/>
          </a:bodyPr>
          <a:lstStyle/>
          <a:p>
            <a:r>
              <a:rPr lang="tr-TR" b="1" u="sng" dirty="0"/>
              <a:t>Sayfa </a:t>
            </a:r>
            <a:r>
              <a:rPr lang="tr-TR" b="1" u="sng" dirty="0" smtClean="0"/>
              <a:t>numarası;</a:t>
            </a:r>
            <a:r>
              <a:rPr lang="tr-TR" u="sng" dirty="0"/>
              <a:t/>
            </a:r>
            <a:br>
              <a:rPr lang="tr-TR" u="sng" dirty="0"/>
            </a:br>
            <a:endParaRPr lang="tr-TR" u="sng" dirty="0"/>
          </a:p>
        </p:txBody>
      </p:sp>
      <p:sp>
        <p:nvSpPr>
          <p:cNvPr id="3" name="İçerik Yer Tutucusu 2"/>
          <p:cNvSpPr>
            <a:spLocks noGrp="1"/>
          </p:cNvSpPr>
          <p:nvPr>
            <p:ph idx="1"/>
          </p:nvPr>
        </p:nvSpPr>
        <p:spPr>
          <a:xfrm>
            <a:off x="767408" y="1340769"/>
            <a:ext cx="8928991" cy="4700595"/>
          </a:xfrm>
        </p:spPr>
        <p:txBody>
          <a:bodyPr>
            <a:normAutofit/>
          </a:bodyPr>
          <a:lstStyle/>
          <a:p>
            <a:pPr algn="just"/>
            <a:r>
              <a:rPr lang="tr-TR" sz="2800" b="1" dirty="0"/>
              <a:t>MADDE 27</a:t>
            </a:r>
            <a:r>
              <a:rPr lang="tr-TR" sz="2800" dirty="0"/>
              <a:t>- (1) Birden fazla sayfa tutan belgelere sayfa numarası verilir. Sayfa numarası, iletişim bilgilerinin altında ve sayfanın ortasında, toplam sayfa sayısının kaçıncısı olduğunu gösterecek şekilde belirtilir (</a:t>
            </a:r>
            <a:r>
              <a:rPr lang="tr-TR" sz="2800" u="sng" dirty="0">
                <a:hlinkClick r:id="" action="ppaction://hlinkfile"/>
              </a:rPr>
              <a:t>Örnek 9</a:t>
            </a:r>
            <a:r>
              <a:rPr lang="tr-TR" sz="2800" dirty="0"/>
              <a:t>).</a:t>
            </a:r>
          </a:p>
          <a:p>
            <a:endParaRPr lang="tr-TR" sz="2800"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xmlns="" val="39198402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587152"/>
          </a:xfrm>
        </p:spPr>
        <p:txBody>
          <a:bodyPr>
            <a:normAutofit fontScale="90000"/>
          </a:bodyPr>
          <a:lstStyle/>
          <a:p>
            <a:r>
              <a:rPr lang="tr-TR" b="1" dirty="0" err="1"/>
              <a:t>Üstveri</a:t>
            </a:r>
            <a:r>
              <a:rPr lang="tr-TR" b="1" dirty="0"/>
              <a:t> elemanları</a:t>
            </a:r>
            <a:r>
              <a:rPr lang="tr-TR" dirty="0"/>
              <a:t/>
            </a:r>
            <a:br>
              <a:rPr lang="tr-TR" dirty="0"/>
            </a:br>
            <a:endParaRPr lang="tr-TR" dirty="0"/>
          </a:p>
        </p:txBody>
      </p:sp>
      <p:sp>
        <p:nvSpPr>
          <p:cNvPr id="3" name="İçerik Yer Tutucusu 2"/>
          <p:cNvSpPr>
            <a:spLocks noGrp="1"/>
          </p:cNvSpPr>
          <p:nvPr>
            <p:ph idx="1"/>
          </p:nvPr>
        </p:nvSpPr>
        <p:spPr>
          <a:xfrm>
            <a:off x="677334" y="1196753"/>
            <a:ext cx="9091074" cy="4844610"/>
          </a:xfrm>
        </p:spPr>
        <p:txBody>
          <a:bodyPr>
            <a:normAutofit/>
          </a:bodyPr>
          <a:lstStyle/>
          <a:p>
            <a:pPr algn="just"/>
            <a:r>
              <a:rPr lang="tr-TR" sz="2400" b="1" dirty="0" smtClean="0"/>
              <a:t>MADDE </a:t>
            </a:r>
            <a:r>
              <a:rPr lang="tr-TR" sz="2400" b="1" dirty="0"/>
              <a:t>28</a:t>
            </a:r>
            <a:r>
              <a:rPr lang="tr-TR" sz="2400" dirty="0"/>
              <a:t>- (1) Güvenli elektronik imza </a:t>
            </a:r>
            <a:r>
              <a:rPr lang="tr-TR" sz="2400" i="1" u="sng" dirty="0"/>
              <a:t>ile imzalanan</a:t>
            </a:r>
            <a:r>
              <a:rPr lang="tr-TR" sz="2400" dirty="0"/>
              <a:t> belgeler</a:t>
            </a:r>
            <a:r>
              <a:rPr lang="tr-TR" sz="2400" i="1" u="sng" dirty="0"/>
              <a:t>de</a:t>
            </a:r>
            <a:r>
              <a:rPr lang="tr-TR" sz="2400" dirty="0"/>
              <a:t> </a:t>
            </a:r>
            <a:r>
              <a:rPr lang="tr-TR" sz="2400" i="1" u="sng" dirty="0"/>
              <a:t>asgari olarak      e-Yazışma Teknik Rehberi’nde belirtilen</a:t>
            </a:r>
            <a:r>
              <a:rPr lang="tr-TR" sz="2400" dirty="0"/>
              <a:t> </a:t>
            </a:r>
            <a:r>
              <a:rPr lang="tr-TR" sz="2400" dirty="0" err="1"/>
              <a:t>üstveri</a:t>
            </a:r>
            <a:r>
              <a:rPr lang="tr-TR" sz="2400" dirty="0"/>
              <a:t> elemanları kullanılır. </a:t>
            </a:r>
            <a:r>
              <a:rPr lang="tr-TR" sz="2400" i="1" u="sng" dirty="0"/>
              <a:t>e-Yazışma Teknik Rehberi’nde belirtilen </a:t>
            </a:r>
            <a:r>
              <a:rPr lang="tr-TR" sz="2400" i="1" u="sng" dirty="0" err="1"/>
              <a:t>üstveri</a:t>
            </a:r>
            <a:r>
              <a:rPr lang="tr-TR" sz="2400" i="1" u="sng" dirty="0"/>
              <a:t> elemanları ile birlikte ilgili mevzuatta belirtilen standartlara uygun </a:t>
            </a:r>
            <a:r>
              <a:rPr lang="tr-TR" sz="2400" i="1" u="sng" dirty="0" err="1"/>
              <a:t>üstveri</a:t>
            </a:r>
            <a:r>
              <a:rPr lang="tr-TR" sz="2400" i="1" u="sng" dirty="0"/>
              <a:t> elemanları da kullanılabilir.</a:t>
            </a:r>
            <a:endParaRPr lang="tr-TR" sz="2400" dirty="0"/>
          </a:p>
          <a:p>
            <a:pPr algn="just"/>
            <a:r>
              <a:rPr lang="tr-TR" sz="2400" i="1" u="sng" dirty="0"/>
              <a:t>(2) İdare, ihtiyacına binaen birinci fıkrada belirtilen </a:t>
            </a:r>
            <a:r>
              <a:rPr lang="tr-TR" sz="2400" i="1" u="sng" dirty="0" err="1"/>
              <a:t>üstveri</a:t>
            </a:r>
            <a:r>
              <a:rPr lang="tr-TR" sz="2400" i="1" u="sng" dirty="0"/>
              <a:t> elemanlarına ilave olarak </a:t>
            </a:r>
            <a:r>
              <a:rPr lang="tr-TR" sz="2400" i="1" u="sng" dirty="0" err="1"/>
              <a:t>üstveri</a:t>
            </a:r>
            <a:r>
              <a:rPr lang="tr-TR" sz="2400" i="1" u="sng" dirty="0"/>
              <a:t> elemanları kullanabilir.</a:t>
            </a:r>
            <a:endParaRPr lang="tr-TR" sz="2400" dirty="0"/>
          </a:p>
          <a:p>
            <a:pPr algn="just"/>
            <a:r>
              <a:rPr lang="tr-TR" sz="2400" i="1" u="sng" dirty="0"/>
              <a:t>(3) Elektronik ortamda güvenli elektronik imza ile imzalanan belgenin </a:t>
            </a:r>
            <a:r>
              <a:rPr lang="tr-TR" sz="2400" i="1" u="sng" dirty="0" err="1"/>
              <a:t>üstveri</a:t>
            </a:r>
            <a:r>
              <a:rPr lang="tr-TR" sz="2400" i="1" u="sng" dirty="0"/>
              <a:t> elemanları, belgenin ayrılmaz bir bütünüdür. Tarih ve sayı gibi belge görüntüsü üzerinde yer alan bilgiler ile </a:t>
            </a:r>
            <a:r>
              <a:rPr lang="tr-TR" sz="2400" i="1" u="sng" dirty="0" err="1"/>
              <a:t>üstveride</a:t>
            </a:r>
            <a:r>
              <a:rPr lang="tr-TR" sz="2400" i="1" u="sng" dirty="0"/>
              <a:t> yer alan bilgiler arasında fark olamaz.</a:t>
            </a:r>
            <a:endParaRPr lang="tr-TR" sz="2400" dirty="0"/>
          </a:p>
          <a:p>
            <a:pPr algn="just"/>
            <a:endParaRPr lang="tr-TR" sz="2400"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xmlns="" val="14252895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5" name="Resim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0"/>
            <a:ext cx="8928992" cy="6858000"/>
          </a:xfrm>
          <a:prstGeom prst="rect">
            <a:avLst/>
          </a:prstGeom>
        </p:spPr>
      </p:pic>
    </p:spTree>
    <p:extLst>
      <p:ext uri="{BB962C8B-B14F-4D97-AF65-F5344CB8AC3E}">
        <p14:creationId xmlns:p14="http://schemas.microsoft.com/office/powerpoint/2010/main" xmlns="" val="29677617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83432" y="260648"/>
            <a:ext cx="7497881" cy="936104"/>
          </a:xfrm>
        </p:spPr>
        <p:txBody>
          <a:bodyPr>
            <a:normAutofit fontScale="90000"/>
          </a:bodyPr>
          <a:lstStyle/>
          <a:p>
            <a:r>
              <a:rPr lang="tr-TR" b="1" u="sng" dirty="0"/>
              <a:t>Belgenin </a:t>
            </a:r>
            <a:r>
              <a:rPr lang="tr-TR" b="1" u="sng" dirty="0" smtClean="0"/>
              <a:t>çoğaltılması;</a:t>
            </a:r>
            <a:r>
              <a:rPr lang="tr-TR" u="sng" dirty="0"/>
              <a:t/>
            </a:r>
            <a:br>
              <a:rPr lang="tr-TR" u="sng" dirty="0"/>
            </a:br>
            <a:endParaRPr lang="tr-TR" u="sng" dirty="0"/>
          </a:p>
        </p:txBody>
      </p:sp>
      <p:sp>
        <p:nvSpPr>
          <p:cNvPr id="3" name="İçerik Yer Tutucusu 2"/>
          <p:cNvSpPr>
            <a:spLocks noGrp="1"/>
          </p:cNvSpPr>
          <p:nvPr>
            <p:ph idx="1"/>
          </p:nvPr>
        </p:nvSpPr>
        <p:spPr>
          <a:xfrm>
            <a:off x="551384" y="1052736"/>
            <a:ext cx="9073007" cy="5353752"/>
          </a:xfrm>
        </p:spPr>
        <p:txBody>
          <a:bodyPr>
            <a:normAutofit/>
          </a:bodyPr>
          <a:lstStyle/>
          <a:p>
            <a:pPr algn="just"/>
            <a:r>
              <a:rPr lang="tr-TR" sz="2000" b="1" dirty="0"/>
              <a:t>MADDE 29</a:t>
            </a:r>
            <a:r>
              <a:rPr lang="tr-TR" sz="2000" dirty="0"/>
              <a:t>- (</a:t>
            </a:r>
            <a:r>
              <a:rPr lang="tr-TR" sz="2000" i="1" u="sng" dirty="0"/>
              <a:t>1</a:t>
            </a:r>
            <a:r>
              <a:rPr lang="tr-TR" sz="2000" dirty="0"/>
              <a:t>) Güvenli elektronik imza ile </a:t>
            </a:r>
            <a:r>
              <a:rPr lang="tr-TR" sz="2000" i="1" u="sng" dirty="0"/>
              <a:t>imzalanan belgenin çoğaltılması,</a:t>
            </a:r>
            <a:r>
              <a:rPr lang="tr-TR" sz="2000" dirty="0"/>
              <a:t> yetkilendirilmiş görevli</a:t>
            </a:r>
            <a:r>
              <a:rPr lang="tr-TR" sz="2000" i="1" u="sng" dirty="0"/>
              <a:t>ler</a:t>
            </a:r>
            <a:r>
              <a:rPr lang="tr-TR" sz="2000" dirty="0"/>
              <a:t> tarafından </a:t>
            </a:r>
            <a:r>
              <a:rPr lang="tr-TR" sz="2000" i="1" u="sng" dirty="0"/>
              <a:t>çıktı alınarak</a:t>
            </a:r>
            <a:r>
              <a:rPr lang="tr-TR" sz="2000" dirty="0"/>
              <a:t> gerçekleştirilir. </a:t>
            </a:r>
            <a:r>
              <a:rPr lang="tr-TR" sz="2000" i="1" u="sng" dirty="0"/>
              <a:t>Çoğaltılan güvenli elektronik imzalı belgenin doğrulama işlemi, 23 üncü maddenin ikinci fıkrasında belirtildiği şekilde yapılır.</a:t>
            </a:r>
            <a:endParaRPr lang="tr-TR" sz="2000" dirty="0"/>
          </a:p>
          <a:p>
            <a:pPr algn="just"/>
            <a:r>
              <a:rPr lang="tr-TR" sz="2000" i="1" u="sng" dirty="0"/>
              <a:t>(2) Zorunlu hâllerde veya olağanüstü durumlarda ya da bu Yönetmeliğin yürürlüğe girdiği tarihten önce fiziksel ortamda hazırlanan bir belgeden örnek çıkartılması hâlinde, çoğaltılan belgenin uygun bir yerine “ASLI GİBİDİR” ibaresi konulur ve yetkilendirilmiş görevli tarafından ad, </a:t>
            </a:r>
            <a:r>
              <a:rPr lang="tr-TR" sz="2000" i="1" u="sng" dirty="0" err="1"/>
              <a:t>soyad</a:t>
            </a:r>
            <a:r>
              <a:rPr lang="tr-TR" sz="2000" i="1" u="sng" dirty="0"/>
              <a:t>, unvan ve tarih belirtilmek suretiyle imzalanır. Bu şekilde çoğaltılan belge, asıl belge gibi kabul edilir.</a:t>
            </a:r>
            <a:endParaRPr lang="tr-TR" sz="2000" dirty="0"/>
          </a:p>
          <a:p>
            <a:pPr algn="just"/>
            <a:endParaRPr lang="tr-TR" sz="2000"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xmlns="" val="196896329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83432" y="332656"/>
            <a:ext cx="7992889" cy="936104"/>
          </a:xfrm>
        </p:spPr>
        <p:txBody>
          <a:bodyPr>
            <a:noAutofit/>
          </a:bodyPr>
          <a:lstStyle/>
          <a:p>
            <a:r>
              <a:rPr lang="tr-TR" sz="2800" b="1" u="sng" dirty="0"/>
              <a:t>Belgenin elektronik ortamda gönderilmesi ve alınması;</a:t>
            </a:r>
            <a:r>
              <a:rPr lang="tr-TR" sz="2800" u="sng" dirty="0"/>
              <a:t/>
            </a:r>
            <a:br>
              <a:rPr lang="tr-TR" sz="2800" u="sng" dirty="0"/>
            </a:br>
            <a:endParaRPr lang="tr-TR" sz="2800" u="sng" dirty="0"/>
          </a:p>
        </p:txBody>
      </p:sp>
      <p:sp>
        <p:nvSpPr>
          <p:cNvPr id="3" name="İçerik Yer Tutucusu 2"/>
          <p:cNvSpPr>
            <a:spLocks noGrp="1"/>
          </p:cNvSpPr>
          <p:nvPr>
            <p:ph idx="1"/>
          </p:nvPr>
        </p:nvSpPr>
        <p:spPr>
          <a:xfrm>
            <a:off x="677334" y="1340768"/>
            <a:ext cx="9091073" cy="5065720"/>
          </a:xfrm>
        </p:spPr>
        <p:txBody>
          <a:bodyPr>
            <a:normAutofit/>
          </a:bodyPr>
          <a:lstStyle/>
          <a:p>
            <a:pPr algn="just"/>
            <a:r>
              <a:rPr lang="tr-TR" b="1" dirty="0" smtClean="0">
                <a:effectLst>
                  <a:outerShdw blurRad="38100" dist="38100" dir="2700000" algn="tl">
                    <a:srgbClr val="000000">
                      <a:alpha val="43137"/>
                    </a:srgbClr>
                  </a:outerShdw>
                </a:effectLst>
              </a:rPr>
              <a:t>MADDE </a:t>
            </a:r>
            <a:r>
              <a:rPr lang="tr-TR" b="1" dirty="0">
                <a:effectLst>
                  <a:outerShdw blurRad="38100" dist="38100" dir="2700000" algn="tl">
                    <a:srgbClr val="000000">
                      <a:alpha val="43137"/>
                    </a:srgbClr>
                  </a:outerShdw>
                </a:effectLst>
              </a:rPr>
              <a:t>30</a:t>
            </a:r>
            <a:r>
              <a:rPr lang="tr-TR" dirty="0">
                <a:effectLst>
                  <a:outerShdw blurRad="38100" dist="38100" dir="2700000" algn="tl">
                    <a:srgbClr val="000000">
                      <a:alpha val="43137"/>
                    </a:srgbClr>
                  </a:outerShdw>
                </a:effectLst>
              </a:rPr>
              <a:t>- (1) Güvenli elektronik imza ile imzalanan belge</a:t>
            </a:r>
            <a:r>
              <a:rPr lang="tr-TR" i="1" u="sng" dirty="0">
                <a:effectLst>
                  <a:outerShdw blurRad="38100" dist="38100" dir="2700000" algn="tl">
                    <a:srgbClr val="000000">
                      <a:alpha val="43137"/>
                    </a:srgbClr>
                  </a:outerShdw>
                </a:effectLst>
              </a:rPr>
              <a:t>lerin</a:t>
            </a:r>
            <a:r>
              <a:rPr lang="tr-TR" dirty="0">
                <a:effectLst>
                  <a:outerShdw blurRad="38100" dist="38100" dir="2700000" algn="tl">
                    <a:srgbClr val="000000">
                      <a:alpha val="43137"/>
                    </a:srgbClr>
                  </a:outerShdw>
                </a:effectLst>
              </a:rPr>
              <a:t> </a:t>
            </a:r>
            <a:r>
              <a:rPr lang="tr-TR" i="1" u="sng" dirty="0">
                <a:effectLst>
                  <a:outerShdw blurRad="38100" dist="38100" dir="2700000" algn="tl">
                    <a:srgbClr val="000000">
                      <a:alpha val="43137"/>
                    </a:srgbClr>
                  </a:outerShdw>
                </a:effectLst>
              </a:rPr>
              <a:t>gönderilmesi ve alınması işlemlerinin, elektronik</a:t>
            </a:r>
            <a:r>
              <a:rPr lang="tr-TR" dirty="0">
                <a:effectLst>
                  <a:outerShdw blurRad="38100" dist="38100" dir="2700000" algn="tl">
                    <a:srgbClr val="000000">
                      <a:alpha val="43137"/>
                    </a:srgbClr>
                  </a:outerShdw>
                </a:effectLst>
              </a:rPr>
              <a:t> ortamda </a:t>
            </a:r>
            <a:r>
              <a:rPr lang="tr-TR" i="1" u="sng" dirty="0">
                <a:effectLst>
                  <a:outerShdw blurRad="38100" dist="38100" dir="2700000" algn="tl">
                    <a:srgbClr val="000000">
                      <a:alpha val="43137"/>
                    </a:srgbClr>
                  </a:outerShdw>
                </a:effectLst>
              </a:rPr>
              <a:t>ilgili mevzuatla yetki verilmiş üçüncü bir taraf aracılığıyla kayıt altına alınarak yapılması esastır.</a:t>
            </a:r>
            <a:r>
              <a:rPr lang="tr-TR" dirty="0">
                <a:effectLst>
                  <a:outerShdw blurRad="38100" dist="38100" dir="2700000" algn="tl">
                    <a:srgbClr val="000000">
                      <a:alpha val="43137"/>
                    </a:srgbClr>
                  </a:outerShdw>
                </a:effectLst>
              </a:rPr>
              <a:t> </a:t>
            </a:r>
            <a:r>
              <a:rPr lang="tr-TR" i="1" u="sng" dirty="0">
                <a:effectLst>
                  <a:outerShdw blurRad="38100" dist="38100" dir="2700000" algn="tl">
                    <a:srgbClr val="000000">
                      <a:alpha val="43137"/>
                    </a:srgbClr>
                  </a:outerShdw>
                </a:effectLst>
              </a:rPr>
              <a:t>Ancak idareler arasında güvenli elektronik imzalı belgelerin gönderilmesi ve alınması işlemleri, taraflarca yapılacak anlaşmalar çerçevesinde ve kayıt altına alınmak kaydıyla başka bir iletim mekanizmasıyla da yapılabilir.</a:t>
            </a:r>
            <a:endParaRPr lang="tr-TR" dirty="0">
              <a:effectLst>
                <a:outerShdw blurRad="38100" dist="38100" dir="2700000" algn="tl">
                  <a:srgbClr val="000000">
                    <a:alpha val="43137"/>
                  </a:srgbClr>
                </a:outerShdw>
              </a:effectLst>
            </a:endParaRPr>
          </a:p>
          <a:p>
            <a:pPr algn="just"/>
            <a:r>
              <a:rPr lang="tr-TR" dirty="0">
                <a:effectLst>
                  <a:outerShdw blurRad="38100" dist="38100" dir="2700000" algn="tl">
                    <a:srgbClr val="000000">
                      <a:alpha val="43137"/>
                    </a:srgbClr>
                  </a:outerShdw>
                </a:effectLst>
              </a:rPr>
              <a:t>(2) Güvenli elektronik imza ile imzalanan belgeler, veri depolama araçlarıyla da iletilebilir. Bu durumda gönderme ve alma işlemine ilişkin kayıt tutulur.</a:t>
            </a:r>
          </a:p>
          <a:p>
            <a:pPr algn="just"/>
            <a:r>
              <a:rPr lang="tr-TR" dirty="0">
                <a:effectLst>
                  <a:outerShdw blurRad="38100" dist="38100" dir="2700000" algn="tl">
                    <a:srgbClr val="000000">
                      <a:alpha val="43137"/>
                    </a:srgbClr>
                  </a:outerShdw>
                </a:effectLst>
              </a:rPr>
              <a:t>(3) İdare, resmî yazışma kapsamında kendisine iletilen ve e-Yazışma Teknik Rehberi’ne uygun şekilde </a:t>
            </a:r>
            <a:r>
              <a:rPr lang="tr-TR" i="1" u="sng" dirty="0">
                <a:effectLst>
                  <a:outerShdw blurRad="38100" dist="38100" dir="2700000" algn="tl">
                    <a:srgbClr val="000000">
                      <a:alpha val="43137"/>
                    </a:srgbClr>
                  </a:outerShdw>
                </a:effectLst>
              </a:rPr>
              <a:t>hazırlanmış</a:t>
            </a:r>
            <a:r>
              <a:rPr lang="tr-TR" dirty="0">
                <a:effectLst>
                  <a:outerShdw blurRad="38100" dist="38100" dir="2700000" algn="tl">
                    <a:srgbClr val="000000">
                      <a:alpha val="43137"/>
                    </a:srgbClr>
                  </a:outerShdw>
                </a:effectLst>
              </a:rPr>
              <a:t> belgeleri işleme koymakla yükümlüdür.</a:t>
            </a:r>
          </a:p>
          <a:p>
            <a:pPr algn="just"/>
            <a:r>
              <a:rPr lang="tr-TR" dirty="0">
                <a:effectLst>
                  <a:outerShdw blurRad="38100" dist="38100" dir="2700000" algn="tl">
                    <a:srgbClr val="000000">
                      <a:alpha val="43137"/>
                    </a:srgbClr>
                  </a:outerShdw>
                </a:effectLst>
              </a:rPr>
              <a:t>(4) İdare, başka bir idareden kendisine resmî yazışma kapsamında iletilen ve            e-Yazışma Teknik Rehberi’nde tanımlanan kurallara uygun şekilde hazırlanmamış bir belgeyi reddetme hakkına sahiptir. Bu durumda, kendisine iletilen belgeyi reddeden idare, gönderen idareye bu durumu sebepleriyle birlikte belgenin kendisine ulaştığı tarihi takip eden ikinci iş gününün sonuna kadar bildirir.</a:t>
            </a:r>
          </a:p>
          <a:p>
            <a:pPr algn="just"/>
            <a:endParaRPr lang="tr-TR"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xmlns="" val="301383058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9416" y="404664"/>
            <a:ext cx="7641897" cy="936104"/>
          </a:xfrm>
        </p:spPr>
        <p:txBody>
          <a:bodyPr>
            <a:noAutofit/>
          </a:bodyPr>
          <a:lstStyle/>
          <a:p>
            <a:r>
              <a:rPr lang="tr-TR" sz="2800" b="1" u="sng" dirty="0"/>
              <a:t>Belgenin fiziksel ortamda gönderilmesi ve alınması;</a:t>
            </a:r>
            <a:r>
              <a:rPr lang="tr-TR" sz="2800" u="sng" dirty="0"/>
              <a:t/>
            </a:r>
            <a:br>
              <a:rPr lang="tr-TR" sz="2800" u="sng" dirty="0"/>
            </a:br>
            <a:endParaRPr lang="tr-TR" sz="2800" u="sng" dirty="0"/>
          </a:p>
        </p:txBody>
      </p:sp>
      <p:sp>
        <p:nvSpPr>
          <p:cNvPr id="3" name="İçerik Yer Tutucusu 2"/>
          <p:cNvSpPr>
            <a:spLocks noGrp="1"/>
          </p:cNvSpPr>
          <p:nvPr>
            <p:ph idx="1"/>
          </p:nvPr>
        </p:nvSpPr>
        <p:spPr>
          <a:xfrm>
            <a:off x="551384" y="1412776"/>
            <a:ext cx="9000999" cy="4824536"/>
          </a:xfrm>
        </p:spPr>
        <p:txBody>
          <a:bodyPr>
            <a:normAutofit/>
          </a:bodyPr>
          <a:lstStyle/>
          <a:p>
            <a:pPr algn="just"/>
            <a:r>
              <a:rPr lang="tr-TR" b="1" dirty="0" smtClean="0">
                <a:effectLst>
                  <a:outerShdw blurRad="38100" dist="38100" dir="2700000" algn="tl">
                    <a:srgbClr val="000000">
                      <a:alpha val="43137"/>
                    </a:srgbClr>
                  </a:outerShdw>
                </a:effectLst>
              </a:rPr>
              <a:t>MADDE </a:t>
            </a:r>
            <a:r>
              <a:rPr lang="tr-TR" b="1" dirty="0">
                <a:effectLst>
                  <a:outerShdw blurRad="38100" dist="38100" dir="2700000" algn="tl">
                    <a:srgbClr val="000000">
                      <a:alpha val="43137"/>
                    </a:srgbClr>
                  </a:outerShdw>
                </a:effectLst>
              </a:rPr>
              <a:t>31</a:t>
            </a:r>
            <a:r>
              <a:rPr lang="tr-TR" dirty="0">
                <a:effectLst>
                  <a:outerShdw blurRad="38100" dist="38100" dir="2700000" algn="tl">
                    <a:srgbClr val="000000">
                      <a:alpha val="43137"/>
                    </a:srgbClr>
                  </a:outerShdw>
                </a:effectLst>
              </a:rPr>
              <a:t>- </a:t>
            </a:r>
            <a:r>
              <a:rPr lang="tr-TR" i="1" dirty="0">
                <a:effectLst>
                  <a:outerShdw blurRad="38100" dist="38100" dir="2700000" algn="tl">
                    <a:srgbClr val="000000">
                      <a:alpha val="43137"/>
                    </a:srgbClr>
                  </a:outerShdw>
                </a:effectLst>
              </a:rPr>
              <a:t>(1) Muhatabına elektronik olarak iletiminin mümkün olmadığı durumlarda, yetkilendirilmiş görevliler tarafından çıktısı alınan güvenli elektronik imzalı belge, elektronik ortamdaki aslına erişim amacı ile fiziksel ortamda gönderilir. Fiziksel ortamda alınan belgenin doğrulama işlemi, 23 üncü maddenin ikinci fıkrasında belirtildiği şekilde gerçekleştirilir. Doğrulaması yapılan belge, muhatap idare tarafından işleme alınır.</a:t>
            </a:r>
            <a:endParaRPr lang="tr-TR" dirty="0">
              <a:effectLst>
                <a:outerShdw blurRad="38100" dist="38100" dir="2700000" algn="tl">
                  <a:srgbClr val="000000">
                    <a:alpha val="43137"/>
                  </a:srgbClr>
                </a:outerShdw>
              </a:effectLst>
            </a:endParaRPr>
          </a:p>
          <a:p>
            <a:pPr algn="just"/>
            <a:r>
              <a:rPr lang="tr-TR" i="1" dirty="0">
                <a:effectLst>
                  <a:outerShdw blurRad="38100" dist="38100" dir="2700000" algn="tl">
                    <a:srgbClr val="000000">
                      <a:alpha val="43137"/>
                    </a:srgbClr>
                  </a:outerShdw>
                </a:effectLst>
              </a:rPr>
              <a:t>(2) Belge </a:t>
            </a:r>
            <a:r>
              <a:rPr lang="tr-TR" i="1" dirty="0" err="1">
                <a:effectLst>
                  <a:outerShdw blurRad="38100" dist="38100" dir="2700000" algn="tl">
                    <a:srgbClr val="000000">
                      <a:alpha val="43137"/>
                    </a:srgbClr>
                  </a:outerShdw>
                </a:effectLst>
              </a:rPr>
              <a:t>zarflanarak</a:t>
            </a:r>
            <a:r>
              <a:rPr lang="tr-TR" i="1" dirty="0">
                <a:effectLst>
                  <a:outerShdw blurRad="38100" dist="38100" dir="2700000" algn="tl">
                    <a:srgbClr val="000000">
                      <a:alpha val="43137"/>
                    </a:srgbClr>
                  </a:outerShdw>
                </a:effectLst>
              </a:rPr>
              <a:t> muhatabına iletildiğinde</a:t>
            </a:r>
            <a:r>
              <a:rPr lang="tr-TR" dirty="0">
                <a:effectLst>
                  <a:outerShdw blurRad="38100" dist="38100" dir="2700000" algn="tl">
                    <a:srgbClr val="000000">
                      <a:alpha val="43137"/>
                    </a:srgbClr>
                  </a:outerShdw>
                </a:effectLst>
              </a:rPr>
              <a:t> başlık bilgisi, ihtiyaç duyulması hâlinde gönderen idarenin adres bilgisi, belgenin tarihi ve sayısı zarfın sol üst köşesine; muhatabın adı ve adres bilgisi zarfın ortasına </a:t>
            </a:r>
            <a:r>
              <a:rPr lang="tr-TR" i="1" dirty="0">
                <a:effectLst>
                  <a:outerShdw blurRad="38100" dist="38100" dir="2700000" algn="tl">
                    <a:srgbClr val="000000">
                      <a:alpha val="43137"/>
                    </a:srgbClr>
                  </a:outerShdw>
                </a:effectLst>
              </a:rPr>
              <a:t>kısaltma kullanılmadan</a:t>
            </a:r>
            <a:r>
              <a:rPr lang="tr-TR" dirty="0">
                <a:effectLst>
                  <a:outerShdw blurRad="38100" dist="38100" dir="2700000" algn="tl">
                    <a:srgbClr val="000000">
                      <a:alpha val="43137"/>
                    </a:srgbClr>
                  </a:outerShdw>
                </a:effectLst>
              </a:rPr>
              <a:t> yazılır. Varsa süre ve kişiye özel bilgisi </a:t>
            </a:r>
            <a:r>
              <a:rPr lang="tr-TR" dirty="0">
                <a:solidFill>
                  <a:srgbClr val="C00000"/>
                </a:solidFill>
                <a:effectLst>
                  <a:outerShdw blurRad="38100" dist="38100" dir="2700000" algn="tl">
                    <a:srgbClr val="000000">
                      <a:alpha val="43137"/>
                    </a:srgbClr>
                  </a:outerShdw>
                </a:effectLst>
              </a:rPr>
              <a:t>(ACELE, GÜNLÜDÜR, KİŞİYE ÖZEL), </a:t>
            </a:r>
            <a:r>
              <a:rPr lang="tr-TR" dirty="0">
                <a:effectLst>
                  <a:outerShdw blurRad="38100" dist="38100" dir="2700000" algn="tl">
                    <a:srgbClr val="000000">
                      <a:alpha val="43137"/>
                    </a:srgbClr>
                  </a:outerShdw>
                </a:effectLst>
              </a:rPr>
              <a:t>üstte olmak üzere, zarfın sağ üst köşesinde kırmızı renkli büyük harflerle belirtilir (</a:t>
            </a:r>
            <a:r>
              <a:rPr lang="tr-TR" u="sng" dirty="0">
                <a:effectLst>
                  <a:outerShdw blurRad="38100" dist="38100" dir="2700000" algn="tl">
                    <a:srgbClr val="000000">
                      <a:alpha val="43137"/>
                    </a:srgbClr>
                  </a:outerShdw>
                </a:effectLst>
                <a:hlinkClick r:id="" action="ppaction://hlinkfile"/>
              </a:rPr>
              <a:t>Örnek 22</a:t>
            </a:r>
            <a:r>
              <a:rPr lang="tr-TR" dirty="0">
                <a:effectLst>
                  <a:outerShdw blurRad="38100" dist="38100" dir="2700000" algn="tl">
                    <a:srgbClr val="000000">
                      <a:alpha val="43137"/>
                    </a:srgbClr>
                  </a:outerShdw>
                </a:effectLst>
              </a:rPr>
              <a:t>). </a:t>
            </a:r>
          </a:p>
          <a:p>
            <a:endParaRPr lang="tr-TR"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xmlns="" val="27826090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983432" y="476672"/>
            <a:ext cx="8568952" cy="864096"/>
          </a:xfrm>
        </p:spPr>
        <p:txBody>
          <a:bodyPr>
            <a:normAutofit/>
          </a:bodyPr>
          <a:lstStyle/>
          <a:p>
            <a:pPr algn="just"/>
            <a:r>
              <a:rPr lang="tr-TR" b="1" u="sng" dirty="0" smtClean="0"/>
              <a:t>Yazı </a:t>
            </a:r>
            <a:r>
              <a:rPr lang="tr-TR" b="1" u="sng" dirty="0"/>
              <a:t>tipi ve harf </a:t>
            </a:r>
            <a:r>
              <a:rPr lang="tr-TR" b="1" u="sng" dirty="0" smtClean="0"/>
              <a:t>büyüklüğü Yazı alanı</a:t>
            </a:r>
            <a:r>
              <a:rPr lang="tr-TR" b="1" dirty="0" smtClean="0"/>
              <a:t>;</a:t>
            </a:r>
            <a:endParaRPr lang="tr-TR" dirty="0"/>
          </a:p>
        </p:txBody>
      </p:sp>
      <p:sp>
        <p:nvSpPr>
          <p:cNvPr id="2" name="İçerik Yer Tutucusu 1"/>
          <p:cNvSpPr>
            <a:spLocks noGrp="1"/>
          </p:cNvSpPr>
          <p:nvPr>
            <p:ph idx="1"/>
          </p:nvPr>
        </p:nvSpPr>
        <p:spPr>
          <a:xfrm>
            <a:off x="767408" y="1700808"/>
            <a:ext cx="8640959" cy="4752528"/>
          </a:xfrm>
        </p:spPr>
        <p:txBody>
          <a:bodyPr>
            <a:normAutofit/>
          </a:bodyPr>
          <a:lstStyle/>
          <a:p>
            <a:pPr algn="just"/>
            <a:r>
              <a:rPr lang="tr-TR" sz="2000" b="1" dirty="0"/>
              <a:t>Yazı tipi ve harf büyüklüğü</a:t>
            </a:r>
            <a:endParaRPr lang="tr-TR" sz="2000" dirty="0"/>
          </a:p>
          <a:p>
            <a:pPr algn="just"/>
            <a:r>
              <a:rPr lang="tr-TR" sz="2000" b="1" dirty="0" smtClean="0"/>
              <a:t>MADDE </a:t>
            </a:r>
            <a:r>
              <a:rPr lang="tr-TR" sz="2000" b="1" dirty="0"/>
              <a:t>7</a:t>
            </a:r>
            <a:r>
              <a:rPr lang="tr-TR" sz="2000" dirty="0"/>
              <a:t>- (1) Hazırlanan belgelerde “Times New Roman” veya “</a:t>
            </a:r>
            <a:r>
              <a:rPr lang="tr-TR" sz="2000" dirty="0" err="1"/>
              <a:t>Arial</a:t>
            </a:r>
            <a:r>
              <a:rPr lang="tr-TR" sz="2000" dirty="0"/>
              <a:t>” yazı tipi normal yazı stilinde kullanılır. Harf büyüklüğünün Times New Roman için 12 punto, </a:t>
            </a:r>
            <a:r>
              <a:rPr lang="tr-TR" sz="2000" dirty="0" err="1"/>
              <a:t>Arial</a:t>
            </a:r>
            <a:r>
              <a:rPr lang="tr-TR" sz="2000" dirty="0"/>
              <a:t> için 11 punto olması esastır. Ancak gerekli hâllerde </a:t>
            </a:r>
            <a:r>
              <a:rPr lang="tr-TR" sz="2000" i="1" u="sng" dirty="0"/>
              <a:t>yazı alanında</a:t>
            </a:r>
            <a:r>
              <a:rPr lang="tr-TR" sz="2000" dirty="0"/>
              <a:t> harf büyüklüğü 9 puntoya, </a:t>
            </a:r>
            <a:r>
              <a:rPr lang="tr-TR" sz="2000" i="1" u="sng" dirty="0"/>
              <a:t>iletişim bilgileri kısmında</a:t>
            </a:r>
            <a:r>
              <a:rPr lang="tr-TR" sz="2000" dirty="0"/>
              <a:t> ise 8 puntoya kadar düşürülebilir. </a:t>
            </a:r>
            <a:r>
              <a:rPr lang="tr-TR" sz="2000" i="1" u="sng" dirty="0"/>
              <a:t>Belge eklerinde</a:t>
            </a:r>
            <a:r>
              <a:rPr lang="tr-TR" sz="2000" dirty="0"/>
              <a:t> farklı yazı tipi ve harf büyüklüğü kullanılabilir.</a:t>
            </a:r>
          </a:p>
          <a:p>
            <a:pPr marL="0" indent="0">
              <a:buNone/>
            </a:pPr>
            <a:endParaRPr lang="tr-TR" sz="2000" dirty="0"/>
          </a:p>
          <a:p>
            <a:r>
              <a:rPr lang="tr-TR" sz="2000" b="1" dirty="0"/>
              <a:t>Yazı alanı</a:t>
            </a:r>
            <a:endParaRPr lang="tr-TR" sz="2000" dirty="0"/>
          </a:p>
          <a:p>
            <a:pPr algn="just"/>
            <a:r>
              <a:rPr lang="tr-TR" sz="2000" b="1" dirty="0"/>
              <a:t>MADDE 8</a:t>
            </a:r>
            <a:r>
              <a:rPr lang="tr-TR" sz="2000" dirty="0"/>
              <a:t>- (1) Belgenin yazı alanı sayfanın üst, sol ve sağ kenarından </a:t>
            </a:r>
            <a:r>
              <a:rPr lang="tr-TR" sz="2000" i="1" u="sng" dirty="0"/>
              <a:t>1,5</a:t>
            </a:r>
            <a:r>
              <a:rPr lang="tr-TR" sz="2000" dirty="0"/>
              <a:t> cm boşluk bırakılarak düzenlenir. </a:t>
            </a:r>
            <a:r>
              <a:rPr lang="tr-TR" sz="2000" i="1" u="sng" dirty="0"/>
              <a:t>İdare, logo kullanmak istediğinde sayfanın üst boşluğu 0,5 cm olarak düzenlenir.</a:t>
            </a:r>
            <a:endParaRPr lang="tr-TR" sz="2000" dirty="0"/>
          </a:p>
        </p:txBody>
      </p:sp>
    </p:spTree>
    <p:extLst>
      <p:ext uri="{BB962C8B-B14F-4D97-AF65-F5344CB8AC3E}">
        <p14:creationId xmlns:p14="http://schemas.microsoft.com/office/powerpoint/2010/main" xmlns="" val="4251723900"/>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xmlns="" val="332544330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a:xfrm>
            <a:off x="677334" y="260648"/>
            <a:ext cx="8596668" cy="1080120"/>
          </a:xfrm>
        </p:spPr>
        <p:txBody>
          <a:bodyPr>
            <a:normAutofit fontScale="90000"/>
          </a:bodyPr>
          <a:lstStyle/>
          <a:p>
            <a:r>
              <a:rPr lang="tr-TR" b="1" u="sng" dirty="0"/>
              <a:t>Belgenin fiziksel ortamda gönderilmesi ve alınması;</a:t>
            </a:r>
            <a:r>
              <a:rPr lang="tr-TR" u="sng" dirty="0"/>
              <a:t/>
            </a:r>
            <a:br>
              <a:rPr lang="tr-TR" u="sng" dirty="0"/>
            </a:br>
            <a:endParaRPr lang="tr-TR" dirty="0"/>
          </a:p>
        </p:txBody>
      </p:sp>
      <p:sp>
        <p:nvSpPr>
          <p:cNvPr id="3" name="İçerik Yer Tutucusu 2"/>
          <p:cNvSpPr>
            <a:spLocks noGrp="1"/>
          </p:cNvSpPr>
          <p:nvPr>
            <p:ph idx="1"/>
          </p:nvPr>
        </p:nvSpPr>
        <p:spPr>
          <a:xfrm>
            <a:off x="767408" y="1484784"/>
            <a:ext cx="8856984" cy="4680520"/>
          </a:xfrm>
        </p:spPr>
        <p:txBody>
          <a:bodyPr>
            <a:normAutofit/>
          </a:bodyPr>
          <a:lstStyle/>
          <a:p>
            <a:pPr algn="just"/>
            <a:r>
              <a:rPr lang="tr-TR" i="1" u="sng" dirty="0"/>
              <a:t>(</a:t>
            </a:r>
            <a:r>
              <a:rPr lang="tr-TR" sz="1900" i="1" u="sng" dirty="0">
                <a:effectLst>
                  <a:outerShdw blurRad="38100" dist="38100" dir="2700000" algn="tl">
                    <a:srgbClr val="000000">
                      <a:alpha val="43137"/>
                    </a:srgbClr>
                  </a:outerShdw>
                </a:effectLst>
              </a:rPr>
              <a:t>3) “Hizmete Özel” haricindeki</a:t>
            </a:r>
            <a:r>
              <a:rPr lang="tr-TR" sz="1900" dirty="0">
                <a:effectLst>
                  <a:outerShdw blurRad="38100" dist="38100" dir="2700000" algn="tl">
                    <a:srgbClr val="000000">
                      <a:alpha val="43137"/>
                    </a:srgbClr>
                  </a:outerShdw>
                </a:effectLst>
              </a:rPr>
              <a:t> gizlilik dereceli belgelerin gerekli güvenlik tedbirleri alınarak fiziksel ortamda gönderilmesi esastır. Ancak </a:t>
            </a:r>
            <a:r>
              <a:rPr lang="tr-TR" sz="1900" i="1" u="sng" dirty="0">
                <a:effectLst>
                  <a:outerShdw blurRad="38100" dist="38100" dir="2700000" algn="tl">
                    <a:srgbClr val="000000">
                      <a:alpha val="43137"/>
                    </a:srgbClr>
                  </a:outerShdw>
                </a:effectLst>
              </a:rPr>
              <a:t>23/10/2010 tarihli ve 27738 sayılı Resmî </a:t>
            </a:r>
            <a:r>
              <a:rPr lang="tr-TR" sz="1900" i="1" u="sng" dirty="0" err="1">
                <a:effectLst>
                  <a:outerShdw blurRad="38100" dist="38100" dir="2700000" algn="tl">
                    <a:srgbClr val="000000">
                      <a:alpha val="43137"/>
                    </a:srgbClr>
                  </a:outerShdw>
                </a:effectLst>
              </a:rPr>
              <a:t>Gazete’de</a:t>
            </a:r>
            <a:r>
              <a:rPr lang="tr-TR" sz="1900" i="1" u="sng" dirty="0">
                <a:effectLst>
                  <a:outerShdw blurRad="38100" dist="38100" dir="2700000" algn="tl">
                    <a:srgbClr val="000000">
                      <a:alpha val="43137"/>
                    </a:srgbClr>
                  </a:outerShdw>
                </a:effectLst>
              </a:rPr>
              <a:t> yayımlanan “Kamu Kurum ve Kuruluşları ile Gerçek ve Tüzel Kişilerin Elektronik Haberleşme Hizmeti İçinde Kodlu veya Kriptolu Haberleşme Yapma Usul ve Esasları Hakkında </a:t>
            </a:r>
            <a:r>
              <a:rPr lang="tr-TR" sz="1900" i="1" u="sng" dirty="0" err="1">
                <a:effectLst>
                  <a:outerShdw blurRad="38100" dist="38100" dir="2700000" algn="tl">
                    <a:srgbClr val="000000">
                      <a:alpha val="43137"/>
                    </a:srgbClr>
                  </a:outerShdw>
                </a:effectLst>
              </a:rPr>
              <a:t>Yönetmelik”in</a:t>
            </a:r>
            <a:r>
              <a:rPr lang="tr-TR" sz="1900" i="1" u="sng" dirty="0">
                <a:effectLst>
                  <a:outerShdw blurRad="38100" dist="38100" dir="2700000" algn="tl">
                    <a:srgbClr val="000000">
                      <a:alpha val="43137"/>
                    </a:srgbClr>
                  </a:outerShdw>
                </a:effectLst>
              </a:rPr>
              <a:t> 2 </a:t>
            </a:r>
            <a:r>
              <a:rPr lang="tr-TR" sz="1900" i="1" u="sng" dirty="0" err="1">
                <a:effectLst>
                  <a:outerShdw blurRad="38100" dist="38100" dir="2700000" algn="tl">
                    <a:srgbClr val="000000">
                      <a:alpha val="43137"/>
                    </a:srgbClr>
                  </a:outerShdw>
                </a:effectLst>
              </a:rPr>
              <a:t>nci</a:t>
            </a:r>
            <a:r>
              <a:rPr lang="tr-TR" sz="1900" i="1" u="sng" dirty="0">
                <a:effectLst>
                  <a:outerShdw blurRad="38100" dist="38100" dir="2700000" algn="tl">
                    <a:srgbClr val="000000">
                      <a:alpha val="43137"/>
                    </a:srgbClr>
                  </a:outerShdw>
                </a:effectLst>
              </a:rPr>
              <a:t> maddesinde yetkili kılınan idareler, gizlilik dereceli</a:t>
            </a:r>
            <a:r>
              <a:rPr lang="tr-TR" sz="1900" dirty="0">
                <a:effectLst>
                  <a:outerShdw blurRad="38100" dist="38100" dir="2700000" algn="tl">
                    <a:srgbClr val="000000">
                      <a:alpha val="43137"/>
                    </a:srgbClr>
                  </a:outerShdw>
                </a:effectLst>
              </a:rPr>
              <a:t> belgeler</a:t>
            </a:r>
            <a:r>
              <a:rPr lang="tr-TR" sz="1900" i="1" u="sng" dirty="0">
                <a:effectLst>
                  <a:outerShdw blurRad="38100" dist="38100" dir="2700000" algn="tl">
                    <a:srgbClr val="000000">
                      <a:alpha val="43137"/>
                    </a:srgbClr>
                  </a:outerShdw>
                </a:effectLst>
              </a:rPr>
              <a:t>i</a:t>
            </a:r>
            <a:r>
              <a:rPr lang="tr-TR" sz="1900" dirty="0">
                <a:effectLst>
                  <a:outerShdw blurRad="38100" dist="38100" dir="2700000" algn="tl">
                    <a:srgbClr val="000000">
                      <a:alpha val="43137"/>
                    </a:srgbClr>
                  </a:outerShdw>
                </a:effectLst>
              </a:rPr>
              <a:t> gerekli güvenlik tedbirlerini almak şartıyla güvenli elektronik imza ile imzalayarak elektronik ortamda da gönderebilir.</a:t>
            </a:r>
          </a:p>
          <a:p>
            <a:pPr algn="just"/>
            <a:r>
              <a:rPr lang="tr-TR" sz="1900" i="1" u="sng" dirty="0">
                <a:effectLst>
                  <a:outerShdw blurRad="38100" dist="38100" dir="2700000" algn="tl">
                    <a:srgbClr val="000000">
                      <a:alpha val="43137"/>
                    </a:srgbClr>
                  </a:outerShdw>
                </a:effectLst>
              </a:rPr>
              <a:t>(4) İdareye fiziksel ortamda gelen belgenin alındığı tarih ile belgeye ait </a:t>
            </a:r>
            <a:r>
              <a:rPr lang="tr-TR" sz="1900" i="1" u="sng" dirty="0" err="1">
                <a:effectLst>
                  <a:outerShdw blurRad="38100" dist="38100" dir="2700000" algn="tl">
                    <a:srgbClr val="000000">
                      <a:alpha val="43137"/>
                    </a:srgbClr>
                  </a:outerShdw>
                </a:effectLst>
              </a:rPr>
              <a:t>üstveriler</a:t>
            </a:r>
            <a:r>
              <a:rPr lang="tr-TR" sz="1900" i="1" u="sng" dirty="0">
                <a:effectLst>
                  <a:outerShdw blurRad="38100" dist="38100" dir="2700000" algn="tl">
                    <a:srgbClr val="000000">
                      <a:alpha val="43137"/>
                    </a:srgbClr>
                  </a:outerShdw>
                </a:effectLst>
              </a:rPr>
              <a:t> </a:t>
            </a:r>
            <a:r>
              <a:rPr lang="tr-TR" sz="1900" i="1" u="sng" dirty="0" err="1">
                <a:effectLst>
                  <a:outerShdw blurRad="38100" dist="38100" dir="2700000" algn="tl">
                    <a:srgbClr val="000000">
                      <a:alpha val="43137"/>
                    </a:srgbClr>
                  </a:outerShdw>
                </a:effectLst>
              </a:rPr>
              <a:t>EBYS’ye</a:t>
            </a:r>
            <a:r>
              <a:rPr lang="tr-TR" sz="1900" i="1" u="sng" dirty="0">
                <a:effectLst>
                  <a:outerShdw blurRad="38100" dist="38100" dir="2700000" algn="tl">
                    <a:srgbClr val="000000">
                      <a:alpha val="43137"/>
                    </a:srgbClr>
                  </a:outerShdw>
                </a:effectLst>
              </a:rPr>
              <a:t> veya kurumsal belge kayıt sistemine kaydedilir.</a:t>
            </a:r>
            <a:endParaRPr lang="tr-TR" sz="1900" dirty="0">
              <a:effectLst>
                <a:outerShdw blurRad="38100" dist="38100" dir="2700000" algn="tl">
                  <a:srgbClr val="000000">
                    <a:alpha val="43137"/>
                  </a:srgbClr>
                </a:outerShdw>
              </a:effectLst>
            </a:endParaRPr>
          </a:p>
          <a:p>
            <a:pPr algn="just"/>
            <a:r>
              <a:rPr lang="tr-TR" sz="1900" dirty="0">
                <a:effectLst>
                  <a:outerShdw blurRad="38100" dist="38100" dir="2700000" algn="tl">
                    <a:srgbClr val="000000">
                      <a:alpha val="43137"/>
                    </a:srgbClr>
                  </a:outerShdw>
                </a:effectLst>
              </a:rPr>
              <a:t>(</a:t>
            </a:r>
            <a:r>
              <a:rPr lang="tr-TR" sz="1900" i="1" u="sng" dirty="0">
                <a:effectLst>
                  <a:outerShdw blurRad="38100" dist="38100" dir="2700000" algn="tl">
                    <a:srgbClr val="000000">
                      <a:alpha val="43137"/>
                    </a:srgbClr>
                  </a:outerShdw>
                </a:effectLst>
              </a:rPr>
              <a:t>5</a:t>
            </a:r>
            <a:r>
              <a:rPr lang="tr-TR" sz="1900" dirty="0">
                <a:effectLst>
                  <a:outerShdw blurRad="38100" dist="38100" dir="2700000" algn="tl">
                    <a:srgbClr val="000000">
                      <a:alpha val="43137"/>
                    </a:srgbClr>
                  </a:outerShdw>
                </a:effectLst>
              </a:rPr>
              <a:t>) İdareler, fiziksel ortamda alınan belgeler için gelen </a:t>
            </a:r>
            <a:r>
              <a:rPr lang="tr-TR" sz="1900" i="1" u="sng" dirty="0">
                <a:effectLst>
                  <a:outerShdw blurRad="38100" dist="38100" dir="2700000" algn="tl">
                    <a:srgbClr val="000000">
                      <a:alpha val="43137"/>
                    </a:srgbClr>
                  </a:outerShdw>
                </a:effectLst>
              </a:rPr>
              <a:t>belge</a:t>
            </a:r>
            <a:r>
              <a:rPr lang="tr-TR" sz="1900" dirty="0">
                <a:effectLst>
                  <a:outerShdw blurRad="38100" dist="38100" dir="2700000" algn="tl">
                    <a:srgbClr val="000000">
                      <a:alpha val="43137"/>
                    </a:srgbClr>
                  </a:outerShdw>
                </a:effectLst>
              </a:rPr>
              <a:t> kaydında kullanacakları </a:t>
            </a:r>
            <a:r>
              <a:rPr lang="tr-TR" sz="1900" i="1" u="sng" dirty="0">
                <a:effectLst>
                  <a:outerShdw blurRad="38100" dist="38100" dir="2700000" algn="tl">
                    <a:srgbClr val="000000">
                      <a:alpha val="43137"/>
                    </a:srgbClr>
                  </a:outerShdw>
                </a:effectLst>
              </a:rPr>
              <a:t>etikette/</a:t>
            </a:r>
            <a:r>
              <a:rPr lang="tr-TR" sz="1900" dirty="0">
                <a:effectLst>
                  <a:outerShdw blurRad="38100" dist="38100" dir="2700000" algn="tl">
                    <a:srgbClr val="000000">
                      <a:alpha val="43137"/>
                    </a:srgbClr>
                  </a:outerShdw>
                </a:effectLst>
              </a:rPr>
              <a:t>kaşede en az </a:t>
            </a:r>
            <a:r>
              <a:rPr lang="tr-TR" sz="1900" dirty="0">
                <a:solidFill>
                  <a:srgbClr val="0070C0"/>
                </a:solidFill>
                <a:effectLst>
                  <a:outerShdw blurRad="38100" dist="38100" dir="2700000" algn="tl">
                    <a:srgbClr val="000000">
                      <a:alpha val="43137"/>
                    </a:srgbClr>
                  </a:outerShdw>
                </a:effectLst>
              </a:rPr>
              <a:t>Örnek </a:t>
            </a:r>
            <a:r>
              <a:rPr lang="tr-TR" sz="1900" i="1" u="sng" dirty="0">
                <a:solidFill>
                  <a:srgbClr val="0070C0"/>
                </a:solidFill>
                <a:effectLst>
                  <a:outerShdw blurRad="38100" dist="38100" dir="2700000" algn="tl">
                    <a:srgbClr val="000000">
                      <a:alpha val="43137"/>
                    </a:srgbClr>
                  </a:outerShdw>
                </a:effectLst>
              </a:rPr>
              <a:t>23’te</a:t>
            </a:r>
            <a:r>
              <a:rPr lang="tr-TR" sz="1900" dirty="0">
                <a:solidFill>
                  <a:srgbClr val="0070C0"/>
                </a:solidFill>
                <a:effectLst>
                  <a:outerShdw blurRad="38100" dist="38100" dir="2700000" algn="tl">
                    <a:srgbClr val="000000">
                      <a:alpha val="43137"/>
                    </a:srgbClr>
                  </a:outerShdw>
                </a:effectLst>
              </a:rPr>
              <a:t> </a:t>
            </a:r>
            <a:r>
              <a:rPr lang="tr-TR" sz="1900" dirty="0">
                <a:effectLst>
                  <a:outerShdw blurRad="38100" dist="38100" dir="2700000" algn="tl">
                    <a:srgbClr val="000000">
                      <a:alpha val="43137"/>
                    </a:srgbClr>
                  </a:outerShdw>
                </a:effectLst>
              </a:rPr>
              <a:t>belirtilen unsurlara yer verir. </a:t>
            </a:r>
            <a:r>
              <a:rPr lang="tr-TR" sz="1900" i="1" u="sng" dirty="0">
                <a:effectLst>
                  <a:outerShdw blurRad="38100" dist="38100" dir="2700000" algn="tl">
                    <a:srgbClr val="000000">
                      <a:alpha val="43137"/>
                    </a:srgbClr>
                  </a:outerShdw>
                </a:effectLst>
              </a:rPr>
              <a:t>Etiket/</a:t>
            </a:r>
            <a:r>
              <a:rPr lang="tr-TR" sz="1900" dirty="0">
                <a:effectLst>
                  <a:outerShdw blurRad="38100" dist="38100" dir="2700000" algn="tl">
                    <a:srgbClr val="000000">
                      <a:alpha val="43137"/>
                    </a:srgbClr>
                  </a:outerShdw>
                </a:effectLst>
              </a:rPr>
              <a:t>kaşe, üst yazının ilk sayfasının ön veya arka yüzüne basılır.</a:t>
            </a:r>
          </a:p>
          <a:p>
            <a:r>
              <a:rPr lang="tr-TR" sz="1900" dirty="0">
                <a:effectLst>
                  <a:outerShdw blurRad="38100" dist="38100" dir="2700000" algn="tl">
                    <a:srgbClr val="000000">
                      <a:alpha val="43137"/>
                    </a:srgbClr>
                  </a:outerShdw>
                </a:effectLst>
              </a:rPr>
              <a:t> </a:t>
            </a:r>
          </a:p>
          <a:p>
            <a:endParaRPr lang="tr-TR" sz="1900"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xmlns="" val="105187660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5" name="Resim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0"/>
            <a:ext cx="8928991" cy="6858000"/>
          </a:xfrm>
          <a:prstGeom prst="rect">
            <a:avLst/>
          </a:prstGeom>
        </p:spPr>
      </p:pic>
    </p:spTree>
    <p:extLst>
      <p:ext uri="{BB962C8B-B14F-4D97-AF65-F5344CB8AC3E}">
        <p14:creationId xmlns:p14="http://schemas.microsoft.com/office/powerpoint/2010/main" xmlns="" val="97219375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en-US" smtClean="0"/>
              <a:t>Your logo here</a:t>
            </a:r>
            <a:endParaRPr lang="en-US" dirty="0"/>
          </a:p>
        </p:txBody>
      </p:sp>
      <p:pic>
        <p:nvPicPr>
          <p:cNvPr id="3" name="Resim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0"/>
            <a:ext cx="8856984" cy="6858000"/>
          </a:xfrm>
          <a:prstGeom prst="rect">
            <a:avLst/>
          </a:prstGeom>
        </p:spPr>
      </p:pic>
    </p:spTree>
    <p:extLst>
      <p:ext uri="{BB962C8B-B14F-4D97-AF65-F5344CB8AC3E}">
        <p14:creationId xmlns:p14="http://schemas.microsoft.com/office/powerpoint/2010/main" xmlns="" val="36973569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9416" y="332656"/>
            <a:ext cx="8496944" cy="1008112"/>
          </a:xfrm>
        </p:spPr>
        <p:txBody>
          <a:bodyPr>
            <a:normAutofit fontScale="90000"/>
          </a:bodyPr>
          <a:lstStyle/>
          <a:p>
            <a:r>
              <a:rPr lang="tr-TR" b="1" u="sng" dirty="0"/>
              <a:t>Belgenin fiziksel ortamda gönderilmesi ve alınması</a:t>
            </a:r>
            <a:r>
              <a:rPr lang="tr-TR" b="1" u="sng" dirty="0" smtClean="0"/>
              <a:t>;</a:t>
            </a:r>
            <a:r>
              <a:rPr lang="tr-TR" u="sng" dirty="0" smtClean="0"/>
              <a:t>-3-</a:t>
            </a:r>
            <a:endParaRPr lang="tr-TR" u="sng" dirty="0"/>
          </a:p>
        </p:txBody>
      </p:sp>
      <p:sp>
        <p:nvSpPr>
          <p:cNvPr id="3" name="İçerik Yer Tutucusu 2"/>
          <p:cNvSpPr>
            <a:spLocks noGrp="1"/>
          </p:cNvSpPr>
          <p:nvPr>
            <p:ph idx="1"/>
          </p:nvPr>
        </p:nvSpPr>
        <p:spPr>
          <a:xfrm>
            <a:off x="839416" y="1556792"/>
            <a:ext cx="9073007" cy="4849696"/>
          </a:xfrm>
        </p:spPr>
        <p:txBody>
          <a:bodyPr>
            <a:noAutofit/>
          </a:bodyPr>
          <a:lstStyle/>
          <a:p>
            <a:pPr algn="just"/>
            <a:r>
              <a:rPr lang="tr-TR" sz="2400" dirty="0"/>
              <a:t>(</a:t>
            </a:r>
            <a:r>
              <a:rPr lang="tr-TR" sz="2400" i="1" u="sng" dirty="0"/>
              <a:t>6</a:t>
            </a:r>
            <a:r>
              <a:rPr lang="tr-TR" sz="2400" dirty="0"/>
              <a:t>) Birime </a:t>
            </a:r>
            <a:r>
              <a:rPr lang="tr-TR" sz="2400" i="1" u="sng" dirty="0"/>
              <a:t>fiziksel ortamda</a:t>
            </a:r>
            <a:r>
              <a:rPr lang="tr-TR" sz="2400" dirty="0"/>
              <a:t> gelen belgelerle ilgili havale, talimat ve benzeri işlemler, üst yazının ilk sayfasının ön veya arka yüzüne kaşe basılarak belge üzerinde gösterilebilir. Bu kaşenin şekli ilgili birimler tarafından belirlenir.</a:t>
            </a:r>
          </a:p>
          <a:p>
            <a:pPr algn="just"/>
            <a:r>
              <a:rPr lang="tr-TR" sz="2400" dirty="0"/>
              <a:t>(7) Kişiler tarafından idareye yazılan dilekçelerin; “… arz ederim.” şeklinde bitirilmemesi veya “… rica ederim.” ibaresiyle ya da başka ibarelerle bitirilmesi dilekçenin işleme alınmasına engel değildir.</a:t>
            </a:r>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xmlns="" val="11220382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133600" y="332656"/>
            <a:ext cx="6347713" cy="648072"/>
          </a:xfrm>
        </p:spPr>
        <p:txBody>
          <a:bodyPr>
            <a:normAutofit fontScale="90000"/>
          </a:bodyPr>
          <a:lstStyle/>
          <a:p>
            <a:r>
              <a:rPr lang="tr-TR" b="1" u="sng" dirty="0"/>
              <a:t>Belgenin iade </a:t>
            </a:r>
            <a:r>
              <a:rPr lang="tr-TR" b="1" u="sng" dirty="0" smtClean="0"/>
              <a:t>edilmesi;</a:t>
            </a:r>
            <a:r>
              <a:rPr lang="tr-TR" u="sng" dirty="0"/>
              <a:t/>
            </a:r>
            <a:br>
              <a:rPr lang="tr-TR" u="sng" dirty="0"/>
            </a:br>
            <a:endParaRPr lang="tr-TR" u="sng" dirty="0"/>
          </a:p>
        </p:txBody>
      </p:sp>
      <p:sp>
        <p:nvSpPr>
          <p:cNvPr id="3" name="İçerik Yer Tutucusu 2"/>
          <p:cNvSpPr>
            <a:spLocks noGrp="1"/>
          </p:cNvSpPr>
          <p:nvPr>
            <p:ph idx="1"/>
          </p:nvPr>
        </p:nvSpPr>
        <p:spPr>
          <a:xfrm>
            <a:off x="677334" y="980728"/>
            <a:ext cx="9091074" cy="5544616"/>
          </a:xfrm>
        </p:spPr>
        <p:txBody>
          <a:bodyPr>
            <a:normAutofit/>
          </a:bodyPr>
          <a:lstStyle/>
          <a:p>
            <a:pPr algn="just"/>
            <a:r>
              <a:rPr lang="tr-TR" sz="2000" b="1" dirty="0"/>
              <a:t>MADDE 32</a:t>
            </a:r>
            <a:r>
              <a:rPr lang="tr-TR" sz="2000" dirty="0"/>
              <a:t>- (</a:t>
            </a:r>
            <a:r>
              <a:rPr lang="tr-TR" sz="2000" i="1" u="sng" dirty="0"/>
              <a:t>1</a:t>
            </a:r>
            <a:r>
              <a:rPr lang="tr-TR" sz="2000" dirty="0"/>
              <a:t>) İdareye muhatabı olmadığı hâlde </a:t>
            </a:r>
            <a:r>
              <a:rPr lang="tr-TR" sz="2000" i="1" u="sng" dirty="0"/>
              <a:t>elektronik ortamda</a:t>
            </a:r>
            <a:r>
              <a:rPr lang="tr-TR" sz="2000" dirty="0"/>
              <a:t> güvenli elektronik imza</a:t>
            </a:r>
            <a:r>
              <a:rPr lang="tr-TR" sz="2000" i="1" u="sng" dirty="0"/>
              <a:t>lı</a:t>
            </a:r>
            <a:r>
              <a:rPr lang="tr-TR" sz="2000" dirty="0"/>
              <a:t> bir belge gelmesi durumunda, belgenin muhatabı olunmadığı bilgisi ve söz konusu belgeye ilişkin tanımlayıcı bilgiler, gönderene elektronik ortamda iletilir. </a:t>
            </a:r>
            <a:r>
              <a:rPr lang="tr-TR" sz="2000" i="1" u="sng" dirty="0"/>
              <a:t>Ancak asıl muhatabın açıkça belli olması durumunda, belge muhataba iletilebilir ve gönderen idareye bilgi verilebilir.</a:t>
            </a:r>
            <a:r>
              <a:rPr lang="tr-TR" sz="2000" dirty="0"/>
              <a:t> Bu durumda belgenin bir kopyası elektronik ortamda muhafaza edilir.</a:t>
            </a:r>
          </a:p>
          <a:p>
            <a:pPr algn="just"/>
            <a:r>
              <a:rPr lang="tr-TR" sz="2000" dirty="0"/>
              <a:t>(</a:t>
            </a:r>
            <a:r>
              <a:rPr lang="tr-TR" sz="2000" i="1" u="sng" dirty="0"/>
              <a:t>2</a:t>
            </a:r>
            <a:r>
              <a:rPr lang="tr-TR" sz="2000" dirty="0"/>
              <a:t>) İdareye muhatabı olmadığı hâlde fiziksel ortamda gelen bir belge</a:t>
            </a:r>
            <a:r>
              <a:rPr lang="tr-TR" sz="2000" i="1" u="sng" dirty="0"/>
              <a:t>nin</a:t>
            </a:r>
            <a:r>
              <a:rPr lang="tr-TR" sz="2000" dirty="0"/>
              <a:t> asıl muhatabı anlaşılamıyorsa gönderene iade edilir. Ancak asıl muhatabın açıkça belli olması durumunda, gerektiğinde belgenin bir sureti alınarak aslı muhatabına gönderilir ve belgeyi gönderene de bilgi verilir.</a:t>
            </a:r>
          </a:p>
          <a:p>
            <a:pPr algn="just"/>
            <a:r>
              <a:rPr lang="tr-TR" sz="2000" dirty="0"/>
              <a:t> </a:t>
            </a:r>
          </a:p>
          <a:p>
            <a:pPr algn="just"/>
            <a:r>
              <a:rPr lang="tr-TR" sz="2000" dirty="0"/>
              <a:t> </a:t>
            </a:r>
          </a:p>
          <a:p>
            <a:endParaRPr lang="tr-TR"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xmlns="" val="244968773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11424" y="404664"/>
            <a:ext cx="8424936" cy="864096"/>
          </a:xfrm>
        </p:spPr>
        <p:txBody>
          <a:bodyPr>
            <a:noAutofit/>
          </a:bodyPr>
          <a:lstStyle/>
          <a:p>
            <a:r>
              <a:rPr lang="tr-TR" sz="2800" b="1" u="sng" dirty="0"/>
              <a:t>Görüş, bilgi ve belge taleplerinde süre;</a:t>
            </a:r>
            <a:r>
              <a:rPr lang="tr-TR" sz="2800" dirty="0"/>
              <a:t/>
            </a:r>
            <a:br>
              <a:rPr lang="tr-TR" sz="2800" dirty="0"/>
            </a:br>
            <a:endParaRPr lang="tr-TR" sz="2800" dirty="0"/>
          </a:p>
        </p:txBody>
      </p:sp>
      <p:sp>
        <p:nvSpPr>
          <p:cNvPr id="3" name="İçerik Yer Tutucusu 2"/>
          <p:cNvSpPr>
            <a:spLocks noGrp="1"/>
          </p:cNvSpPr>
          <p:nvPr>
            <p:ph idx="1"/>
          </p:nvPr>
        </p:nvSpPr>
        <p:spPr>
          <a:xfrm>
            <a:off x="623392" y="1268760"/>
            <a:ext cx="9073008" cy="5400600"/>
          </a:xfrm>
        </p:spPr>
        <p:txBody>
          <a:bodyPr>
            <a:noAutofit/>
          </a:bodyPr>
          <a:lstStyle/>
          <a:p>
            <a:pPr algn="just"/>
            <a:r>
              <a:rPr lang="tr-TR" sz="2400" b="1" dirty="0"/>
              <a:t>MADDE 33</a:t>
            </a:r>
            <a:r>
              <a:rPr lang="tr-TR" sz="2400" dirty="0"/>
              <a:t>- (1) İdare içi ve idare dışı görüş, bilgi ve belge talep yazıları günlü yazılır. İdareler, ilgili mevzuattaki özel hükümler saklı kalmak kaydıyla süre belirtilmeyen belge taleplerini, talebin kendilerine ulaşmasından itibaren en geç beş iş günü; süre belirtilmeyen bilgi ve görüş taleplerini ise talebin kendilerine ulaşmasından itibaren en geç on beş iş günü içinde yerine getirir. Talebin ulaştığı tarih, </a:t>
            </a:r>
            <a:r>
              <a:rPr lang="tr-TR" sz="2400" i="1" u="sng" dirty="0"/>
              <a:t>elektronik</a:t>
            </a:r>
            <a:r>
              <a:rPr lang="tr-TR" sz="2400" dirty="0"/>
              <a:t> ortamda gelen talepler için ilgili yazının </a:t>
            </a:r>
            <a:r>
              <a:rPr lang="tr-TR" sz="2400" i="1" u="sng" dirty="0" err="1"/>
              <a:t>EBYS’ye</a:t>
            </a:r>
            <a:r>
              <a:rPr lang="tr-TR" sz="2400" i="1" u="sng" dirty="0"/>
              <a:t> giriş kaydının yapıldığı</a:t>
            </a:r>
            <a:r>
              <a:rPr lang="tr-TR" sz="2400" dirty="0"/>
              <a:t> zamanı; </a:t>
            </a:r>
            <a:r>
              <a:rPr lang="tr-TR" sz="2400" i="1" u="sng" dirty="0"/>
              <a:t>fiziksel</a:t>
            </a:r>
            <a:r>
              <a:rPr lang="tr-TR" sz="2400" dirty="0"/>
              <a:t> ortamda gelen talepler için ise </a:t>
            </a:r>
            <a:r>
              <a:rPr lang="tr-TR" sz="2400" i="1" u="sng" dirty="0"/>
              <a:t>ilgili</a:t>
            </a:r>
            <a:r>
              <a:rPr lang="tr-TR" sz="2400" dirty="0"/>
              <a:t> yazının </a:t>
            </a:r>
            <a:r>
              <a:rPr lang="tr-TR" sz="2400" dirty="0" err="1"/>
              <a:t>EBYS’ye</a:t>
            </a:r>
            <a:r>
              <a:rPr lang="tr-TR" sz="2400" dirty="0"/>
              <a:t> </a:t>
            </a:r>
            <a:r>
              <a:rPr lang="tr-TR" sz="2400" i="1" u="sng" dirty="0"/>
              <a:t>veya kurumsal belge kayıt sistemine girdiği</a:t>
            </a:r>
            <a:r>
              <a:rPr lang="tr-TR" sz="2400" dirty="0"/>
              <a:t> zamanı ifade eder.</a:t>
            </a:r>
          </a:p>
          <a:p>
            <a:endParaRPr lang="tr-TR" sz="2400"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xmlns="" val="150658977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423592" y="260648"/>
            <a:ext cx="6273744" cy="432048"/>
          </a:xfrm>
        </p:spPr>
        <p:txBody>
          <a:bodyPr>
            <a:normAutofit fontScale="90000"/>
          </a:bodyPr>
          <a:lstStyle/>
          <a:p>
            <a:r>
              <a:rPr lang="tr-TR" dirty="0" smtClean="0"/>
              <a:t>  </a:t>
            </a:r>
            <a:endParaRPr lang="tr-TR" dirty="0"/>
          </a:p>
        </p:txBody>
      </p:sp>
      <p:sp>
        <p:nvSpPr>
          <p:cNvPr id="3" name="İçerik Yer Tutucusu 2"/>
          <p:cNvSpPr>
            <a:spLocks noGrp="1"/>
          </p:cNvSpPr>
          <p:nvPr>
            <p:ph idx="1"/>
          </p:nvPr>
        </p:nvSpPr>
        <p:spPr>
          <a:xfrm>
            <a:off x="551384" y="620688"/>
            <a:ext cx="8712968" cy="5688632"/>
          </a:xfrm>
        </p:spPr>
        <p:txBody>
          <a:bodyPr>
            <a:noAutofit/>
          </a:bodyPr>
          <a:lstStyle/>
          <a:p>
            <a:r>
              <a:rPr lang="tr-TR" sz="2400" b="1" u="sng" dirty="0">
                <a:solidFill>
                  <a:srgbClr val="FF0000"/>
                </a:solidFill>
              </a:rPr>
              <a:t>Tekit yazısı;</a:t>
            </a:r>
            <a:endParaRPr lang="tr-TR" sz="2400" u="sng" dirty="0">
              <a:solidFill>
                <a:srgbClr val="FF0000"/>
              </a:solidFill>
            </a:endParaRPr>
          </a:p>
          <a:p>
            <a:pPr algn="just"/>
            <a:r>
              <a:rPr lang="tr-TR" sz="2400" b="1" dirty="0"/>
              <a:t>MADDE 34</a:t>
            </a:r>
            <a:r>
              <a:rPr lang="tr-TR" sz="2400" dirty="0"/>
              <a:t>- (1) Belgeye süresi içinde cevap verilmemesi durumunda muhataba tekit yazısı yazılabilir (</a:t>
            </a:r>
            <a:r>
              <a:rPr lang="tr-TR" sz="2400" u="sng" dirty="0">
                <a:hlinkClick r:id="" action="ppaction://hlinkfile"/>
              </a:rPr>
              <a:t>Örnek 24</a:t>
            </a:r>
            <a:r>
              <a:rPr lang="tr-TR" sz="2400" dirty="0"/>
              <a:t>).</a:t>
            </a:r>
          </a:p>
          <a:p>
            <a:pPr algn="just"/>
            <a:r>
              <a:rPr lang="tr-TR" sz="2400" dirty="0"/>
              <a:t> </a:t>
            </a:r>
            <a:r>
              <a:rPr lang="tr-TR" sz="2400" b="1" u="sng" dirty="0">
                <a:solidFill>
                  <a:srgbClr val="FF0000"/>
                </a:solidFill>
              </a:rPr>
              <a:t>Uygun yazılmayan belgeler </a:t>
            </a:r>
            <a:r>
              <a:rPr lang="tr-TR" sz="2400" b="1" u="sng" dirty="0">
                <a:solidFill>
                  <a:srgbClr val="00B0F0"/>
                </a:solidFill>
              </a:rPr>
              <a:t>;</a:t>
            </a:r>
            <a:endParaRPr lang="tr-TR" sz="2400" u="sng" dirty="0">
              <a:solidFill>
                <a:srgbClr val="00B0F0"/>
              </a:solidFill>
            </a:endParaRPr>
          </a:p>
          <a:p>
            <a:pPr algn="just"/>
            <a:r>
              <a:rPr lang="tr-TR" sz="2400" b="1" dirty="0"/>
              <a:t>MADDE 35</a:t>
            </a:r>
            <a:r>
              <a:rPr lang="tr-TR" sz="2400" dirty="0"/>
              <a:t>- (1) Bu Yönetmeliğe uygun olarak yazılmayan belgelere verilecek cevabî yazılarda, bu Yönetmeliğin ilgili maddeleri belirtilmek suretiyle muhatap uyarılabilir. Söz konusu durumun devam etmesi hâlinde, süreli belgeler hariç müteakip belgeler gerekçesi belirtilerek iade edilebilir.</a:t>
            </a:r>
          </a:p>
          <a:p>
            <a:r>
              <a:rPr lang="tr-TR" sz="2400" dirty="0"/>
              <a:t> </a:t>
            </a:r>
          </a:p>
          <a:p>
            <a:endParaRPr lang="tr-TR" sz="2400"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xmlns="" val="345350790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en-US" smtClean="0"/>
              <a:t>Your logo here</a:t>
            </a:r>
            <a:endParaRPr lang="en-US" dirty="0"/>
          </a:p>
        </p:txBody>
      </p:sp>
      <p:pic>
        <p:nvPicPr>
          <p:cNvPr id="2" name="Resi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9376" y="-27384"/>
            <a:ext cx="8856984" cy="6858000"/>
          </a:xfrm>
          <a:prstGeom prst="rect">
            <a:avLst/>
          </a:prstGeom>
        </p:spPr>
      </p:pic>
    </p:spTree>
    <p:extLst>
      <p:ext uri="{BB962C8B-B14F-4D97-AF65-F5344CB8AC3E}">
        <p14:creationId xmlns:p14="http://schemas.microsoft.com/office/powerpoint/2010/main" xmlns="" val="338842818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332656"/>
            <a:ext cx="8659026" cy="864096"/>
          </a:xfrm>
        </p:spPr>
        <p:txBody>
          <a:bodyPr>
            <a:normAutofit fontScale="90000"/>
          </a:bodyPr>
          <a:lstStyle/>
          <a:p>
            <a:r>
              <a:rPr lang="tr-TR" b="1" u="sng" dirty="0">
                <a:solidFill>
                  <a:srgbClr val="C00000"/>
                </a:solidFill>
              </a:rPr>
              <a:t>Düzenleme yetkisi </a:t>
            </a:r>
            <a:r>
              <a:rPr lang="tr-TR" b="1" i="1" u="sng" dirty="0">
                <a:solidFill>
                  <a:srgbClr val="C00000"/>
                </a:solidFill>
              </a:rPr>
              <a:t>ve kılavuz </a:t>
            </a:r>
            <a:r>
              <a:rPr lang="tr-TR" b="1" i="1" u="sng" dirty="0" smtClean="0">
                <a:solidFill>
                  <a:srgbClr val="C00000"/>
                </a:solidFill>
              </a:rPr>
              <a:t>hazırlanması</a:t>
            </a:r>
            <a:r>
              <a:rPr lang="tr-TR" b="1" dirty="0" smtClean="0">
                <a:solidFill>
                  <a:srgbClr val="C00000"/>
                </a:solidFill>
              </a:rPr>
              <a:t>;</a:t>
            </a:r>
            <a:r>
              <a:rPr lang="tr-TR" dirty="0">
                <a:solidFill>
                  <a:srgbClr val="C00000"/>
                </a:solidFill>
              </a:rPr>
              <a:t/>
            </a:r>
            <a:br>
              <a:rPr lang="tr-TR" dirty="0">
                <a:solidFill>
                  <a:srgbClr val="C00000"/>
                </a:solidFill>
              </a:rPr>
            </a:br>
            <a:endParaRPr lang="tr-TR" dirty="0">
              <a:solidFill>
                <a:srgbClr val="C00000"/>
              </a:solidFill>
            </a:endParaRPr>
          </a:p>
        </p:txBody>
      </p:sp>
      <p:sp>
        <p:nvSpPr>
          <p:cNvPr id="3" name="İçerik Yer Tutucusu 2"/>
          <p:cNvSpPr>
            <a:spLocks noGrp="1"/>
          </p:cNvSpPr>
          <p:nvPr>
            <p:ph idx="1"/>
          </p:nvPr>
        </p:nvSpPr>
        <p:spPr>
          <a:xfrm>
            <a:off x="839416" y="1340768"/>
            <a:ext cx="8856983" cy="5184576"/>
          </a:xfrm>
        </p:spPr>
        <p:txBody>
          <a:bodyPr>
            <a:normAutofit lnSpcReduction="10000"/>
          </a:bodyPr>
          <a:lstStyle/>
          <a:p>
            <a:pPr algn="just"/>
            <a:r>
              <a:rPr lang="tr-TR" sz="2400" b="1" dirty="0"/>
              <a:t>MADDE 36</a:t>
            </a:r>
            <a:r>
              <a:rPr lang="tr-TR" sz="2400" dirty="0"/>
              <a:t>- </a:t>
            </a:r>
            <a:r>
              <a:rPr lang="tr-TR" sz="2400" i="1" u="sng" dirty="0"/>
              <a:t>(1) Cumhurbaşkanlığı İdari İşler Başkanlığınca, bu Yönetmeliğin uygulama birliğinin sağlanması ve idari işleyişin verimli yürütülebilmesi amacıyla “Resmî Yazışmalarda Uygulanacak Usul ve Esaslar Hakkında Yönetmelik Kılavuzu” hazırlanır ve duyurulur.</a:t>
            </a:r>
            <a:endParaRPr lang="tr-TR" sz="2400" dirty="0"/>
          </a:p>
          <a:p>
            <a:pPr algn="just"/>
            <a:r>
              <a:rPr lang="tr-TR" sz="2400" dirty="0"/>
              <a:t>(</a:t>
            </a:r>
            <a:r>
              <a:rPr lang="tr-TR" sz="2400" i="1" u="sng" dirty="0"/>
              <a:t>2</a:t>
            </a:r>
            <a:r>
              <a:rPr lang="tr-TR" sz="2400" dirty="0"/>
              <a:t>) İdareler, resmî yazışmalarla ilgili olarak bu Yönetmeliğe aykırı olmamak kaydıyla ek düzenleme yapabilir.</a:t>
            </a:r>
          </a:p>
          <a:p>
            <a:pPr algn="just"/>
            <a:r>
              <a:rPr lang="tr-TR" sz="2400" dirty="0"/>
              <a:t>(</a:t>
            </a:r>
            <a:r>
              <a:rPr lang="tr-TR" sz="2400" i="1" u="sng" dirty="0"/>
              <a:t>3</a:t>
            </a:r>
            <a:r>
              <a:rPr lang="tr-TR" sz="2400" dirty="0"/>
              <a:t>) Bu Yönetmeli</a:t>
            </a:r>
            <a:r>
              <a:rPr lang="tr-TR" sz="2400" i="1" u="sng" dirty="0"/>
              <a:t>k ile ilgili eğitim stratejilerini belirlemeye ve koordinasyonu sağlamaya,</a:t>
            </a:r>
            <a:r>
              <a:rPr lang="tr-TR" sz="2400" dirty="0"/>
              <a:t> ortaya çıkabilecek tereddütleri gidermeye ve gerektiğinde uygulamaya yönelik esasları </a:t>
            </a:r>
            <a:r>
              <a:rPr lang="tr-TR" sz="2400" i="1" u="sng" dirty="0"/>
              <a:t>düzenlemeye Cumhurbaşkanlığı İdari İşler Başkanlığı</a:t>
            </a:r>
            <a:r>
              <a:rPr lang="tr-TR" sz="2400" dirty="0"/>
              <a:t> yetkilidir.</a:t>
            </a:r>
          </a:p>
          <a:p>
            <a:pPr algn="just"/>
            <a:r>
              <a:rPr lang="tr-TR" sz="2400" dirty="0"/>
              <a:t> </a:t>
            </a:r>
          </a:p>
          <a:p>
            <a:endParaRPr lang="tr-TR"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xmlns="" val="26372003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487488" y="404664"/>
            <a:ext cx="7416825" cy="792088"/>
          </a:xfrm>
        </p:spPr>
        <p:txBody>
          <a:bodyPr>
            <a:normAutofit/>
          </a:bodyPr>
          <a:lstStyle/>
          <a:p>
            <a:r>
              <a:rPr lang="tr-TR" b="1" i="1" u="sng" dirty="0" smtClean="0"/>
              <a:t>Kurumsal logo;</a:t>
            </a:r>
            <a:endParaRPr lang="tr-TR" u="sng" dirty="0">
              <a:solidFill>
                <a:srgbClr val="00B050"/>
              </a:solidFill>
            </a:endParaRPr>
          </a:p>
        </p:txBody>
      </p:sp>
      <p:sp>
        <p:nvSpPr>
          <p:cNvPr id="2" name="İçerik Yer Tutucusu 1"/>
          <p:cNvSpPr>
            <a:spLocks noGrp="1"/>
          </p:cNvSpPr>
          <p:nvPr>
            <p:ph idx="1"/>
          </p:nvPr>
        </p:nvSpPr>
        <p:spPr>
          <a:xfrm>
            <a:off x="1055440" y="1196753"/>
            <a:ext cx="8640960" cy="5472607"/>
          </a:xfrm>
        </p:spPr>
        <p:txBody>
          <a:bodyPr>
            <a:normAutofit/>
          </a:bodyPr>
          <a:lstStyle/>
          <a:p>
            <a:pPr algn="just"/>
            <a:r>
              <a:rPr lang="tr-TR" sz="2400" b="1" i="1" dirty="0" smtClean="0"/>
              <a:t>MADDE </a:t>
            </a:r>
            <a:r>
              <a:rPr lang="tr-TR" sz="2400" b="1" i="1" dirty="0"/>
              <a:t>9</a:t>
            </a:r>
            <a:r>
              <a:rPr lang="tr-TR" sz="2400" i="1" dirty="0"/>
              <a:t>- (1) İdareler, tercihen kurumsal logo kullanabilir. Logo, tek kullanıldığında belgenin en üst orta kısmında </a:t>
            </a:r>
            <a:r>
              <a:rPr lang="tr-TR" sz="2400" i="1" dirty="0">
                <a:solidFill>
                  <a:srgbClr val="C00000"/>
                </a:solidFill>
              </a:rPr>
              <a:t>“T.C.” </a:t>
            </a:r>
            <a:r>
              <a:rPr lang="tr-TR" sz="2400" i="1" dirty="0"/>
              <a:t>ibaresini ortalayacak şekilde veya “Başlık” alanını ortalayacak şekilde belgenin üst sol kısmında yer alır (</a:t>
            </a:r>
            <a:r>
              <a:rPr lang="tr-TR" sz="2400" i="1" dirty="0">
                <a:hlinkClick r:id="" action="ppaction://hlinkfile"/>
              </a:rPr>
              <a:t>Örnek 1</a:t>
            </a:r>
            <a:r>
              <a:rPr lang="tr-TR" sz="2400" i="1" dirty="0"/>
              <a:t>). Belge üzerinde iki ayrı logo kullanıldığında ise “Başlık” alanını ortalayacak şekilde hiyerarşi yönünden üst olan idareye ait logo solda, alt olan idareye ait logo sağda kullanılır. Bir kavram veya etkinlik gibi hususlarla ilgili logo kullanılmak istendiğinde, “Başlık” alanını ortalayacak şekilde idareye ait olan logo solda; diğer logo sağda kullanılır. Belge üzerinde en fazla iki logo kullanılabilir (</a:t>
            </a:r>
            <a:r>
              <a:rPr lang="tr-TR" sz="2400" i="1" dirty="0">
                <a:hlinkClick r:id="" action="ppaction://hlinkfile"/>
              </a:rPr>
              <a:t>Örnek 1</a:t>
            </a:r>
            <a:r>
              <a:rPr lang="tr-TR" sz="2400" i="1" dirty="0"/>
              <a:t>).</a:t>
            </a:r>
            <a:endParaRPr lang="tr-TR" sz="2400" dirty="0"/>
          </a:p>
          <a:p>
            <a:r>
              <a:rPr lang="tr-TR" sz="2400" i="1" dirty="0"/>
              <a:t> </a:t>
            </a:r>
            <a:endParaRPr lang="tr-TR" sz="2400" dirty="0"/>
          </a:p>
          <a:p>
            <a:pPr algn="just"/>
            <a:endParaRPr lang="tr-TR" dirty="0"/>
          </a:p>
        </p:txBody>
      </p:sp>
    </p:spTree>
    <p:extLst>
      <p:ext uri="{BB962C8B-B14F-4D97-AF65-F5344CB8AC3E}">
        <p14:creationId xmlns:p14="http://schemas.microsoft.com/office/powerpoint/2010/main" xmlns="" val="624622823"/>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83432" y="476672"/>
            <a:ext cx="8928992" cy="864096"/>
          </a:xfrm>
        </p:spPr>
        <p:txBody>
          <a:bodyPr>
            <a:normAutofit fontScale="90000"/>
          </a:bodyPr>
          <a:lstStyle/>
          <a:p>
            <a:r>
              <a:rPr lang="tr-TR" b="1" u="sng" dirty="0"/>
              <a:t>Yürürlükten kaldırılan mevzuat ve </a:t>
            </a:r>
            <a:r>
              <a:rPr lang="tr-TR" b="1" u="sng" dirty="0" smtClean="0"/>
              <a:t>atıflar;</a:t>
            </a:r>
            <a:r>
              <a:rPr lang="tr-TR" u="sng" dirty="0"/>
              <a:t/>
            </a:r>
            <a:br>
              <a:rPr lang="tr-TR" u="sng" dirty="0"/>
            </a:br>
            <a:endParaRPr lang="tr-TR" u="sng" dirty="0"/>
          </a:p>
        </p:txBody>
      </p:sp>
      <p:sp>
        <p:nvSpPr>
          <p:cNvPr id="3" name="İçerik Yer Tutucusu 2"/>
          <p:cNvSpPr>
            <a:spLocks noGrp="1"/>
          </p:cNvSpPr>
          <p:nvPr>
            <p:ph idx="1"/>
          </p:nvPr>
        </p:nvSpPr>
        <p:spPr>
          <a:xfrm>
            <a:off x="551384" y="1664803"/>
            <a:ext cx="9145016" cy="4196539"/>
          </a:xfrm>
        </p:spPr>
        <p:txBody>
          <a:bodyPr>
            <a:normAutofit/>
          </a:bodyPr>
          <a:lstStyle/>
          <a:p>
            <a:pPr algn="just"/>
            <a:r>
              <a:rPr lang="tr-TR" sz="2800" b="1" dirty="0"/>
              <a:t>MADDE 37</a:t>
            </a:r>
            <a:r>
              <a:rPr lang="tr-TR" sz="2800" dirty="0"/>
              <a:t>- (1) </a:t>
            </a:r>
            <a:r>
              <a:rPr lang="tr-TR" sz="2800" i="1" u="sng" dirty="0"/>
              <a:t>15/12/2014 tarihli ve 2014/7074</a:t>
            </a:r>
            <a:r>
              <a:rPr lang="tr-TR" sz="2800" dirty="0"/>
              <a:t> sayılı Bakanlar Kurulu Kararı ile yürürlüğe konulan Resmî Yazışmalarda Uygulanacak </a:t>
            </a:r>
            <a:r>
              <a:rPr lang="tr-TR" sz="2800" i="1" u="sng" dirty="0"/>
              <a:t>Usul</a:t>
            </a:r>
            <a:r>
              <a:rPr lang="tr-TR" sz="2800" dirty="0"/>
              <a:t> ve </a:t>
            </a:r>
            <a:r>
              <a:rPr lang="tr-TR" sz="2800" i="1" u="sng" dirty="0"/>
              <a:t>Esaslar</a:t>
            </a:r>
            <a:r>
              <a:rPr lang="tr-TR" sz="2800" dirty="0"/>
              <a:t> Hakkında Yönetmelik yürürlükten kaldırılmıştır.</a:t>
            </a:r>
          </a:p>
          <a:p>
            <a:pPr algn="just"/>
            <a:r>
              <a:rPr lang="tr-TR" sz="2800" dirty="0"/>
              <a:t>(2) Diğer mevzuatta, </a:t>
            </a:r>
            <a:r>
              <a:rPr lang="tr-TR" sz="2800" i="1" u="sng" dirty="0"/>
              <a:t>birinci fıkrada belirtilen</a:t>
            </a:r>
            <a:r>
              <a:rPr lang="tr-TR" sz="2800" dirty="0"/>
              <a:t> mülga yönetmeliğe yapılan atıflar bu Yönetmeliğe yapılmış sayılır.</a:t>
            </a:r>
          </a:p>
          <a:p>
            <a:pPr algn="just"/>
            <a:endParaRPr lang="tr-TR" sz="2800" dirty="0"/>
          </a:p>
        </p:txBody>
      </p:sp>
      <p:sp>
        <p:nvSpPr>
          <p:cNvPr id="4" name="Altbilgi Yer Tutucusu 3"/>
          <p:cNvSpPr>
            <a:spLocks noGrp="1"/>
          </p:cNvSpPr>
          <p:nvPr>
            <p:ph type="ftr" sz="quarter" idx="11"/>
          </p:nvPr>
        </p:nvSpPr>
        <p:spPr/>
        <p:txBody>
          <a:bodyPr/>
          <a:lstStyle/>
          <a:p>
            <a:r>
              <a:rPr lang="en-US" smtClean="0"/>
              <a:t>Your logo here</a:t>
            </a:r>
            <a:endParaRPr lang="en-US" dirty="0"/>
          </a:p>
        </p:txBody>
      </p:sp>
    </p:spTree>
    <p:extLst>
      <p:ext uri="{BB962C8B-B14F-4D97-AF65-F5344CB8AC3E}">
        <p14:creationId xmlns:p14="http://schemas.microsoft.com/office/powerpoint/2010/main" xmlns="" val="8127223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599" y="764704"/>
            <a:ext cx="6986737" cy="5544616"/>
          </a:xfrm>
        </p:spPr>
        <p:txBody>
          <a:bodyPr>
            <a:normAutofit fontScale="92500" lnSpcReduction="10000"/>
          </a:bodyPr>
          <a:lstStyle/>
          <a:p>
            <a:endParaRPr lang="tr-TR" sz="3000" dirty="0">
              <a:solidFill>
                <a:schemeClr val="tx1"/>
              </a:solidFill>
            </a:endParaRPr>
          </a:p>
          <a:p>
            <a:endParaRPr lang="tr-TR" dirty="0"/>
          </a:p>
          <a:p>
            <a:endParaRPr lang="tr-TR" sz="3000" dirty="0">
              <a:solidFill>
                <a:schemeClr val="tx1"/>
              </a:solidFill>
            </a:endParaRPr>
          </a:p>
          <a:p>
            <a:pPr marL="0" indent="0" algn="ctr">
              <a:buNone/>
            </a:pPr>
            <a:r>
              <a:rPr lang="tr-TR" sz="3000" b="1" dirty="0">
                <a:solidFill>
                  <a:srgbClr val="00B050"/>
                </a:solidFill>
                <a:effectLst>
                  <a:outerShdw blurRad="38100" dist="38100" dir="2700000" algn="tl">
                    <a:srgbClr val="000000">
                      <a:alpha val="43137"/>
                    </a:srgbClr>
                  </a:outerShdw>
                </a:effectLst>
              </a:rPr>
              <a:t>KATILIMINIZ İÇİN </a:t>
            </a:r>
          </a:p>
          <a:p>
            <a:pPr marL="0" indent="0" algn="ctr">
              <a:buNone/>
            </a:pPr>
            <a:r>
              <a:rPr lang="tr-TR" sz="3000" b="1" dirty="0">
                <a:solidFill>
                  <a:srgbClr val="00B050"/>
                </a:solidFill>
                <a:effectLst>
                  <a:outerShdw blurRad="38100" dist="38100" dir="2700000" algn="tl">
                    <a:srgbClr val="000000">
                      <a:alpha val="43137"/>
                    </a:srgbClr>
                  </a:outerShdw>
                </a:effectLst>
              </a:rPr>
              <a:t>TEŞEKKÜR EDERİM.</a:t>
            </a:r>
          </a:p>
          <a:p>
            <a:pPr algn="ctr"/>
            <a:endParaRPr lang="tr-TR" b="1" dirty="0">
              <a:solidFill>
                <a:srgbClr val="FF0000"/>
              </a:solidFill>
              <a:effectLst>
                <a:outerShdw blurRad="38100" dist="38100" dir="2700000" algn="tl">
                  <a:srgbClr val="000000">
                    <a:alpha val="43137"/>
                  </a:srgbClr>
                </a:outerShdw>
              </a:effectLst>
            </a:endParaRPr>
          </a:p>
          <a:p>
            <a:pPr marL="64008" indent="0" algn="ctr">
              <a:buNone/>
            </a:pPr>
            <a:r>
              <a:rPr lang="tr-TR" b="1" dirty="0">
                <a:solidFill>
                  <a:srgbClr val="FF0000"/>
                </a:solidFill>
                <a:effectLst>
                  <a:outerShdw blurRad="38100" dist="38100" dir="2700000" algn="tl">
                    <a:srgbClr val="000000">
                      <a:alpha val="43137"/>
                    </a:srgbClr>
                  </a:outerShdw>
                </a:effectLst>
              </a:rPr>
              <a:t> </a:t>
            </a:r>
            <a:r>
              <a:rPr lang="tr-TR" b="1" dirty="0" smtClean="0">
                <a:solidFill>
                  <a:srgbClr val="00B050"/>
                </a:solidFill>
                <a:effectLst>
                  <a:outerShdw blurRad="38100" dist="38100" dir="2700000" algn="tl">
                    <a:srgbClr val="000000">
                      <a:alpha val="43137"/>
                    </a:srgbClr>
                  </a:outerShdw>
                </a:effectLst>
              </a:rPr>
              <a:t>Satılmış ÇELİK</a:t>
            </a:r>
          </a:p>
          <a:p>
            <a:pPr marL="64008" indent="0" algn="ctr">
              <a:buNone/>
            </a:pPr>
            <a:r>
              <a:rPr lang="tr-TR" b="1" dirty="0" smtClean="0">
                <a:solidFill>
                  <a:srgbClr val="00B050"/>
                </a:solidFill>
                <a:effectLst>
                  <a:outerShdw blurRad="38100" dist="38100" dir="2700000" algn="tl">
                    <a:srgbClr val="000000">
                      <a:alpha val="43137"/>
                    </a:srgbClr>
                  </a:outerShdw>
                </a:effectLst>
              </a:rPr>
              <a:t>        İlçe Yazı İşleri Müdürü</a:t>
            </a:r>
            <a:endParaRPr lang="tr-TR" b="1" dirty="0">
              <a:solidFill>
                <a:srgbClr val="00B050"/>
              </a:solidFill>
              <a:effectLst>
                <a:outerShdw blurRad="38100" dist="38100" dir="2700000" algn="tl">
                  <a:srgbClr val="000000">
                    <a:alpha val="43137"/>
                  </a:srgbClr>
                </a:outerShdw>
              </a:effectLst>
            </a:endParaRPr>
          </a:p>
          <a:p>
            <a:pPr marL="64008" indent="0" algn="ctr">
              <a:buNone/>
            </a:pPr>
            <a:endParaRPr lang="tr-TR" b="1" dirty="0" smtClean="0">
              <a:solidFill>
                <a:srgbClr val="00B050"/>
              </a:solidFill>
              <a:effectLst>
                <a:outerShdw blurRad="38100" dist="38100" dir="2700000" algn="tl">
                  <a:srgbClr val="000000">
                    <a:alpha val="43137"/>
                  </a:srgbClr>
                </a:outerShdw>
              </a:effectLst>
            </a:endParaRPr>
          </a:p>
          <a:p>
            <a:pPr marL="64008" indent="0" algn="ctr">
              <a:buNone/>
            </a:pPr>
            <a:endParaRPr lang="tr-TR" b="1" dirty="0">
              <a:solidFill>
                <a:srgbClr val="00B050"/>
              </a:solidFill>
              <a:effectLst>
                <a:outerShdw blurRad="38100" dist="38100" dir="2700000" algn="tl">
                  <a:srgbClr val="000000">
                    <a:alpha val="43137"/>
                  </a:srgbClr>
                </a:outerShdw>
              </a:effectLst>
            </a:endParaRPr>
          </a:p>
          <a:p>
            <a:pPr marL="64008" indent="0" algn="ctr">
              <a:buNone/>
            </a:pPr>
            <a:endParaRPr lang="tr-TR" b="1" dirty="0" smtClean="0">
              <a:solidFill>
                <a:srgbClr val="00B050"/>
              </a:solidFill>
              <a:effectLst>
                <a:outerShdw blurRad="38100" dist="38100" dir="2700000" algn="tl">
                  <a:srgbClr val="000000">
                    <a:alpha val="43137"/>
                  </a:srgbClr>
                </a:outerShdw>
              </a:effectLst>
            </a:endParaRPr>
          </a:p>
          <a:p>
            <a:pPr marL="64008" indent="0" algn="ctr">
              <a:buNone/>
            </a:pPr>
            <a:endParaRPr lang="tr-TR" b="1" dirty="0">
              <a:solidFill>
                <a:srgbClr val="00B050"/>
              </a:solidFill>
              <a:effectLst>
                <a:outerShdw blurRad="38100" dist="38100" dir="2700000" algn="tl">
                  <a:srgbClr val="000000">
                    <a:alpha val="43137"/>
                  </a:srgbClr>
                </a:outerShdw>
              </a:effectLst>
            </a:endParaRPr>
          </a:p>
          <a:p>
            <a:pPr marL="64008" indent="0" algn="r">
              <a:buNone/>
            </a:pPr>
            <a:r>
              <a:rPr lang="tr-TR" b="1" dirty="0" smtClean="0">
                <a:solidFill>
                  <a:srgbClr val="00B050"/>
                </a:solidFill>
                <a:effectLst>
                  <a:outerShdw blurRad="38100" dist="38100" dir="2700000" algn="tl">
                    <a:srgbClr val="000000">
                      <a:alpha val="43137"/>
                    </a:srgbClr>
                  </a:outerShdw>
                </a:effectLst>
              </a:rPr>
              <a:t>Çaycuma-2020</a:t>
            </a:r>
            <a:endParaRPr lang="tr-TR" b="1" dirty="0">
              <a:solidFill>
                <a:srgbClr val="00B05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Yüzeyler">
  <a:themeElements>
    <a:clrScheme name="Yüzeyler">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Yüzeyler">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Yüzeyler">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2B5BBB6-CFCC-4BB2-BDFA-8681FD1952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6101</Words>
  <Application>Microsoft Office PowerPoint</Application>
  <PresentationFormat>Özel</PresentationFormat>
  <Paragraphs>293</Paragraphs>
  <Slides>91</Slides>
  <Notes>6</Notes>
  <HiddenSlides>0</HiddenSlides>
  <MMClips>0</MMClips>
  <ScaleCrop>false</ScaleCrop>
  <HeadingPairs>
    <vt:vector size="4" baseType="variant">
      <vt:variant>
        <vt:lpstr>Tema</vt:lpstr>
      </vt:variant>
      <vt:variant>
        <vt:i4>1</vt:i4>
      </vt:variant>
      <vt:variant>
        <vt:lpstr>Slayt Başlıkları</vt:lpstr>
      </vt:variant>
      <vt:variant>
        <vt:i4>91</vt:i4>
      </vt:variant>
    </vt:vector>
  </HeadingPairs>
  <TitlesOfParts>
    <vt:vector size="92" baseType="lpstr">
      <vt:lpstr>Yüzeyler</vt:lpstr>
      <vt:lpstr>Slayt 1</vt:lpstr>
      <vt:lpstr>Amaç ve kapsam; </vt:lpstr>
      <vt:lpstr>Dayanak;</vt:lpstr>
      <vt:lpstr> Tanımlar ve kısaltmalar; </vt:lpstr>
      <vt:lpstr>Resmî yazışma ortamları; </vt:lpstr>
      <vt:lpstr> Tanımlar ve kısaltmalar </vt:lpstr>
      <vt:lpstr>Nüsha sayısı Belgenin şeklî özellikleri; </vt:lpstr>
      <vt:lpstr>Yazı tipi ve harf büyüklüğü Yazı alanı;</vt:lpstr>
      <vt:lpstr>Kurumsal logo;</vt:lpstr>
      <vt:lpstr>Slayt 10</vt:lpstr>
      <vt:lpstr>Başlık; </vt:lpstr>
      <vt:lpstr>Başlık;</vt:lpstr>
      <vt:lpstr>Slayt 13</vt:lpstr>
      <vt:lpstr>Sayı; </vt:lpstr>
      <vt:lpstr>Slayt 15</vt:lpstr>
      <vt:lpstr>Tarih;</vt:lpstr>
      <vt:lpstr>Konu; </vt:lpstr>
      <vt:lpstr>Slayt 18</vt:lpstr>
      <vt:lpstr>Muhatap; </vt:lpstr>
      <vt:lpstr>Slayt 20</vt:lpstr>
      <vt:lpstr>Muhatap;-2- </vt:lpstr>
      <vt:lpstr>Slayt 22</vt:lpstr>
      <vt:lpstr>Slayt 23</vt:lpstr>
      <vt:lpstr>Muhatap;-3- </vt:lpstr>
      <vt:lpstr>Slayt 25</vt:lpstr>
      <vt:lpstr>Slayt 26</vt:lpstr>
      <vt:lpstr>İlgi; </vt:lpstr>
      <vt:lpstr>İlgi;-2- </vt:lpstr>
      <vt:lpstr>Slayt 29</vt:lpstr>
      <vt:lpstr>Slayt 30</vt:lpstr>
      <vt:lpstr>  Metin; </vt:lpstr>
      <vt:lpstr>Slayt 32</vt:lpstr>
      <vt:lpstr>  Metin;-2-</vt:lpstr>
      <vt:lpstr>Slayt 34</vt:lpstr>
      <vt:lpstr>Slayt 35</vt:lpstr>
      <vt:lpstr>  Metin,-3-</vt:lpstr>
      <vt:lpstr>Metin; -4- </vt:lpstr>
      <vt:lpstr> Metin;-5-</vt:lpstr>
      <vt:lpstr> İmza; </vt:lpstr>
      <vt:lpstr>Slayt 40</vt:lpstr>
      <vt:lpstr>İmza;</vt:lpstr>
      <vt:lpstr>İmza;-2-</vt:lpstr>
      <vt:lpstr>Slayt 43</vt:lpstr>
      <vt:lpstr>İmza;-3-</vt:lpstr>
      <vt:lpstr>Slayt 45</vt:lpstr>
      <vt:lpstr>Slayt 46</vt:lpstr>
      <vt:lpstr>Ek;</vt:lpstr>
      <vt:lpstr>Slayt 48</vt:lpstr>
      <vt:lpstr>Slayt 49</vt:lpstr>
      <vt:lpstr>Slayt 50</vt:lpstr>
      <vt:lpstr>Ek;-2-</vt:lpstr>
      <vt:lpstr>Slayt 52</vt:lpstr>
      <vt:lpstr>Slayt 53</vt:lpstr>
      <vt:lpstr>Slayt 54</vt:lpstr>
      <vt:lpstr>Slayt 55</vt:lpstr>
      <vt:lpstr>Slayt 56</vt:lpstr>
      <vt:lpstr>Slayt 57</vt:lpstr>
      <vt:lpstr>Slayt 58</vt:lpstr>
      <vt:lpstr>Slayt 59</vt:lpstr>
      <vt:lpstr>Olur; -2-</vt:lpstr>
      <vt:lpstr>Slayt 61</vt:lpstr>
      <vt:lpstr>Slayt 62</vt:lpstr>
      <vt:lpstr>Paraf; </vt:lpstr>
      <vt:lpstr>Slayt 64</vt:lpstr>
      <vt:lpstr>Slayt 65</vt:lpstr>
      <vt:lpstr>İletişim bilgileri; </vt:lpstr>
      <vt:lpstr>Belge doğrulama bilgileri; </vt:lpstr>
      <vt:lpstr>Slayt 68</vt:lpstr>
      <vt:lpstr>Gizlilik dereceli belgeler; </vt:lpstr>
      <vt:lpstr>Süreli ve kişiye özel yazışmalar; </vt:lpstr>
      <vt:lpstr>Slayt 71</vt:lpstr>
      <vt:lpstr>Slayt 72</vt:lpstr>
      <vt:lpstr>Slayt 73</vt:lpstr>
      <vt:lpstr>Sayfa numarası; </vt:lpstr>
      <vt:lpstr>Üstveri elemanları </vt:lpstr>
      <vt:lpstr>Slayt 76</vt:lpstr>
      <vt:lpstr>Belgenin çoğaltılması; </vt:lpstr>
      <vt:lpstr>Belgenin elektronik ortamda gönderilmesi ve alınması; </vt:lpstr>
      <vt:lpstr>Belgenin fiziksel ortamda gönderilmesi ve alınması; </vt:lpstr>
      <vt:lpstr>Slayt 80</vt:lpstr>
      <vt:lpstr>Belgenin fiziksel ortamda gönderilmesi ve alınması; </vt:lpstr>
      <vt:lpstr>Slayt 82</vt:lpstr>
      <vt:lpstr>Slayt 83</vt:lpstr>
      <vt:lpstr>Belgenin fiziksel ortamda gönderilmesi ve alınması;-3-</vt:lpstr>
      <vt:lpstr>Belgenin iade edilmesi; </vt:lpstr>
      <vt:lpstr>Görüş, bilgi ve belge taleplerinde süre; </vt:lpstr>
      <vt:lpstr>  </vt:lpstr>
      <vt:lpstr>Slayt 88</vt:lpstr>
      <vt:lpstr>Düzenleme yetkisi ve kılavuz hazırlanması; </vt:lpstr>
      <vt:lpstr>Yürürlükten kaldırılan mevzuat ve atıflar; </vt:lpstr>
      <vt:lpstr>Slayt 91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2019-04-08T10:34:23Z</dcterms:created>
  <dcterms:modified xsi:type="dcterms:W3CDTF">2020-12-14T07:34:41Z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TC102202139990</vt:lpwstr>
  </property>
</Properties>
</file>