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80" r:id="rId2"/>
  </p:sldMasterIdLst>
  <p:notesMasterIdLst>
    <p:notesMasterId r:id="rId90"/>
  </p:notesMasterIdLst>
  <p:sldIdLst>
    <p:sldId id="256" r:id="rId3"/>
    <p:sldId id="392" r:id="rId4"/>
    <p:sldId id="258" r:id="rId5"/>
    <p:sldId id="278" r:id="rId6"/>
    <p:sldId id="277" r:id="rId7"/>
    <p:sldId id="393" r:id="rId8"/>
    <p:sldId id="281" r:id="rId9"/>
    <p:sldId id="282" r:id="rId10"/>
    <p:sldId id="283" r:id="rId11"/>
    <p:sldId id="284" r:id="rId12"/>
    <p:sldId id="288" r:id="rId13"/>
    <p:sldId id="290" r:id="rId14"/>
    <p:sldId id="261" r:id="rId15"/>
    <p:sldId id="296" r:id="rId16"/>
    <p:sldId id="292" r:id="rId17"/>
    <p:sldId id="381" r:id="rId18"/>
    <p:sldId id="293" r:id="rId19"/>
    <p:sldId id="298" r:id="rId20"/>
    <p:sldId id="302" r:id="rId21"/>
    <p:sldId id="303" r:id="rId22"/>
    <p:sldId id="382" r:id="rId23"/>
    <p:sldId id="333" r:id="rId24"/>
    <p:sldId id="332" r:id="rId25"/>
    <p:sldId id="334" r:id="rId26"/>
    <p:sldId id="331" r:id="rId27"/>
    <p:sldId id="330" r:id="rId28"/>
    <p:sldId id="329" r:id="rId29"/>
    <p:sldId id="328" r:id="rId30"/>
    <p:sldId id="327" r:id="rId31"/>
    <p:sldId id="326" r:id="rId32"/>
    <p:sldId id="325" r:id="rId33"/>
    <p:sldId id="324" r:id="rId34"/>
    <p:sldId id="323" r:id="rId35"/>
    <p:sldId id="339" r:id="rId36"/>
    <p:sldId id="338" r:id="rId37"/>
    <p:sldId id="337" r:id="rId38"/>
    <p:sldId id="336" r:id="rId39"/>
    <p:sldId id="335" r:id="rId40"/>
    <p:sldId id="346" r:id="rId41"/>
    <p:sldId id="341" r:id="rId42"/>
    <p:sldId id="383" r:id="rId43"/>
    <p:sldId id="340" r:id="rId44"/>
    <p:sldId id="342" r:id="rId45"/>
    <p:sldId id="343" r:id="rId46"/>
    <p:sldId id="344" r:id="rId47"/>
    <p:sldId id="391" r:id="rId48"/>
    <p:sldId id="345" r:id="rId49"/>
    <p:sldId id="351" r:id="rId50"/>
    <p:sldId id="384" r:id="rId51"/>
    <p:sldId id="350" r:id="rId52"/>
    <p:sldId id="349" r:id="rId53"/>
    <p:sldId id="348" r:id="rId54"/>
    <p:sldId id="358" r:id="rId55"/>
    <p:sldId id="357" r:id="rId56"/>
    <p:sldId id="347" r:id="rId57"/>
    <p:sldId id="356" r:id="rId58"/>
    <p:sldId id="355" r:id="rId59"/>
    <p:sldId id="354" r:id="rId60"/>
    <p:sldId id="353" r:id="rId61"/>
    <p:sldId id="352" r:id="rId62"/>
    <p:sldId id="363" r:id="rId63"/>
    <p:sldId id="362" r:id="rId64"/>
    <p:sldId id="361" r:id="rId65"/>
    <p:sldId id="360" r:id="rId66"/>
    <p:sldId id="385" r:id="rId67"/>
    <p:sldId id="359" r:id="rId68"/>
    <p:sldId id="367" r:id="rId69"/>
    <p:sldId id="366" r:id="rId70"/>
    <p:sldId id="365" r:id="rId71"/>
    <p:sldId id="364" r:id="rId72"/>
    <p:sldId id="373" r:id="rId73"/>
    <p:sldId id="372" r:id="rId74"/>
    <p:sldId id="371" r:id="rId75"/>
    <p:sldId id="370" r:id="rId76"/>
    <p:sldId id="369" r:id="rId77"/>
    <p:sldId id="376" r:id="rId78"/>
    <p:sldId id="375" r:id="rId79"/>
    <p:sldId id="374" r:id="rId80"/>
    <p:sldId id="368" r:id="rId81"/>
    <p:sldId id="308" r:id="rId82"/>
    <p:sldId id="380" r:id="rId83"/>
    <p:sldId id="379" r:id="rId84"/>
    <p:sldId id="386" r:id="rId85"/>
    <p:sldId id="389" r:id="rId86"/>
    <p:sldId id="388" r:id="rId87"/>
    <p:sldId id="378" r:id="rId88"/>
    <p:sldId id="265" r:id="rId8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DF1826DA-9F73-48C5-8653-277FC0AA31B0}">
          <p14:sldIdLst>
            <p14:sldId id="256"/>
            <p14:sldId id="392"/>
            <p14:sldId id="258"/>
            <p14:sldId id="278"/>
            <p14:sldId id="277"/>
            <p14:sldId id="393"/>
            <p14:sldId id="281"/>
            <p14:sldId id="282"/>
            <p14:sldId id="283"/>
            <p14:sldId id="284"/>
            <p14:sldId id="288"/>
            <p14:sldId id="290"/>
            <p14:sldId id="261"/>
            <p14:sldId id="296"/>
            <p14:sldId id="292"/>
            <p14:sldId id="381"/>
            <p14:sldId id="293"/>
            <p14:sldId id="298"/>
            <p14:sldId id="302"/>
            <p14:sldId id="303"/>
            <p14:sldId id="382"/>
            <p14:sldId id="333"/>
            <p14:sldId id="332"/>
            <p14:sldId id="334"/>
            <p14:sldId id="331"/>
            <p14:sldId id="330"/>
            <p14:sldId id="329"/>
            <p14:sldId id="328"/>
            <p14:sldId id="327"/>
            <p14:sldId id="326"/>
            <p14:sldId id="325"/>
            <p14:sldId id="324"/>
            <p14:sldId id="323"/>
            <p14:sldId id="339"/>
            <p14:sldId id="338"/>
            <p14:sldId id="337"/>
            <p14:sldId id="336"/>
            <p14:sldId id="335"/>
            <p14:sldId id="346"/>
            <p14:sldId id="341"/>
            <p14:sldId id="383"/>
            <p14:sldId id="340"/>
            <p14:sldId id="342"/>
            <p14:sldId id="343"/>
            <p14:sldId id="344"/>
            <p14:sldId id="391"/>
            <p14:sldId id="345"/>
            <p14:sldId id="351"/>
            <p14:sldId id="384"/>
            <p14:sldId id="350"/>
            <p14:sldId id="349"/>
            <p14:sldId id="348"/>
            <p14:sldId id="358"/>
            <p14:sldId id="357"/>
            <p14:sldId id="347"/>
            <p14:sldId id="356"/>
            <p14:sldId id="355"/>
            <p14:sldId id="354"/>
            <p14:sldId id="353"/>
            <p14:sldId id="352"/>
            <p14:sldId id="363"/>
            <p14:sldId id="362"/>
            <p14:sldId id="361"/>
            <p14:sldId id="360"/>
            <p14:sldId id="385"/>
            <p14:sldId id="359"/>
            <p14:sldId id="367"/>
            <p14:sldId id="366"/>
            <p14:sldId id="365"/>
            <p14:sldId id="364"/>
            <p14:sldId id="373"/>
            <p14:sldId id="372"/>
            <p14:sldId id="371"/>
            <p14:sldId id="370"/>
            <p14:sldId id="369"/>
            <p14:sldId id="376"/>
            <p14:sldId id="375"/>
            <p14:sldId id="374"/>
            <p14:sldId id="368"/>
          </p14:sldIdLst>
        </p14:section>
        <p14:section name="Başlıksız Bölüm" id="{91EE4474-E9BF-4C23-8095-4BF8DB687DDB}">
          <p14:sldIdLst>
            <p14:sldId id="308"/>
            <p14:sldId id="380"/>
            <p14:sldId id="379"/>
            <p14:sldId id="386"/>
            <p14:sldId id="389"/>
            <p14:sldId id="388"/>
            <p14:sldId id="378"/>
            <p14:sldId id="265"/>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903" autoAdjust="0"/>
  </p:normalViewPr>
  <p:slideViewPr>
    <p:cSldViewPr>
      <p:cViewPr varScale="1">
        <p:scale>
          <a:sx n="107" d="100"/>
          <a:sy n="107" d="100"/>
        </p:scale>
        <p:origin x="-162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90" Type="http://schemas.openxmlformats.org/officeDocument/2006/relationships/notesMaster" Target="notesMasters/notesMaster1.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viewProps" Target="viewProps.xml"/><Relationship Id="rId2" Type="http://schemas.openxmlformats.org/officeDocument/2006/relationships/slideMaster" Target="slideMasters/slideMaster1.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DCC9987-AE10-4685-9B5B-4577F1D5BB4C}" type="datetimeFigureOut">
              <a:rPr lang="en-US" smtClean="0"/>
              <a:pPr/>
              <a:t>1/26/2021</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7D8454A-404F-4DF1-8F43-7DDF83BF3B63}" type="slidenum">
              <a:rPr lang="en-US" smtClean="0"/>
              <a:pPr/>
              <a:t>‹#›</a:t>
            </a:fld>
            <a:endParaRPr lang="en-US" dirty="0"/>
          </a:p>
        </p:txBody>
      </p:sp>
    </p:spTree>
    <p:extLst>
      <p:ext uri="{BB962C8B-B14F-4D97-AF65-F5344CB8AC3E}">
        <p14:creationId xmlns:p14="http://schemas.microsoft.com/office/powerpoint/2010/main" val="3065714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noProof="0" dirty="0"/>
          </a:p>
        </p:txBody>
      </p:sp>
      <p:sp>
        <p:nvSpPr>
          <p:cNvPr id="4" name="Slide Number Placeholder 3"/>
          <p:cNvSpPr>
            <a:spLocks noGrp="1"/>
          </p:cNvSpPr>
          <p:nvPr>
            <p:ph type="sldNum" sz="quarter" idx="10"/>
          </p:nvPr>
        </p:nvSpPr>
        <p:spPr/>
        <p:txBody>
          <a:bodyPr/>
          <a:lstStyle/>
          <a:p>
            <a:fld id="{77D8454A-404F-4DF1-8F43-7DDF83BF3B63}"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noProof="0" dirty="0"/>
          </a:p>
        </p:txBody>
      </p:sp>
      <p:sp>
        <p:nvSpPr>
          <p:cNvPr id="4" name="Slide Number Placeholder 3"/>
          <p:cNvSpPr>
            <a:spLocks noGrp="1"/>
          </p:cNvSpPr>
          <p:nvPr>
            <p:ph type="sldNum" sz="quarter" idx="10"/>
          </p:nvPr>
        </p:nvSpPr>
        <p:spPr/>
        <p:txBody>
          <a:bodyPr/>
          <a:lstStyle/>
          <a:p>
            <a:fld id="{77D8454A-404F-4DF1-8F43-7DDF83BF3B63}"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noProof="0" dirty="0"/>
          </a:p>
        </p:txBody>
      </p:sp>
      <p:sp>
        <p:nvSpPr>
          <p:cNvPr id="4" name="Slide Number Placeholder 3"/>
          <p:cNvSpPr>
            <a:spLocks noGrp="1"/>
          </p:cNvSpPr>
          <p:nvPr>
            <p:ph type="sldNum" sz="quarter" idx="10"/>
          </p:nvPr>
        </p:nvSpPr>
        <p:spPr/>
        <p:txBody>
          <a:bodyPr/>
          <a:lstStyle/>
          <a:p>
            <a:fld id="{77D8454A-404F-4DF1-8F43-7DDF83BF3B63}" type="slidenum">
              <a:rPr lang="en-US" smtClean="0"/>
              <a:pPr/>
              <a:t>13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noProof="0" dirty="0"/>
          </a:p>
        </p:txBody>
      </p:sp>
      <p:sp>
        <p:nvSpPr>
          <p:cNvPr id="4" name="Slide Number Placeholder 3"/>
          <p:cNvSpPr>
            <a:spLocks noGrp="1"/>
          </p:cNvSpPr>
          <p:nvPr>
            <p:ph type="sldNum" sz="quarter" idx="10"/>
          </p:nvPr>
        </p:nvSpPr>
        <p:spPr/>
        <p:txBody>
          <a:bodyPr/>
          <a:lstStyle/>
          <a:p>
            <a:fld id="{77D8454A-404F-4DF1-8F43-7DDF83BF3B63}" type="slidenum">
              <a:rPr lang="en-US" smtClean="0"/>
              <a:pPr/>
              <a:t>87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71BF1CCF-7666-4D44-83CF-B1D9081B196F}" type="datetime1">
              <a:rPr lang="en-US" smtClean="0"/>
              <a:pPr/>
              <a:t>1/26/2021</a:t>
            </a:fld>
            <a:endParaRPr lang="en-US" dirty="0"/>
          </a:p>
        </p:txBody>
      </p:sp>
      <p:sp>
        <p:nvSpPr>
          <p:cNvPr id="19" name="18 Altbilgi Yer Tutucusu"/>
          <p:cNvSpPr>
            <a:spLocks noGrp="1"/>
          </p:cNvSpPr>
          <p:nvPr>
            <p:ph type="ftr" sz="quarter" idx="11"/>
          </p:nvPr>
        </p:nvSpPr>
        <p:spPr/>
        <p:txBody>
          <a:bodyPr/>
          <a:lstStyle/>
          <a:p>
            <a:r>
              <a:rPr lang="en-US" smtClean="0"/>
              <a:t>Your logo here</a:t>
            </a:r>
            <a:endParaRPr lang="en-US" dirty="0"/>
          </a:p>
        </p:txBody>
      </p:sp>
      <p:sp>
        <p:nvSpPr>
          <p:cNvPr id="27" name="26 Slayt Numarası Yer Tutucusu"/>
          <p:cNvSpPr>
            <a:spLocks noGrp="1"/>
          </p:cNvSpPr>
          <p:nvPr>
            <p:ph type="sldNum" sz="quarter" idx="12"/>
          </p:nvPr>
        </p:nvSpPr>
        <p:spPr/>
        <p:txBody>
          <a:bodyPr/>
          <a:lstStyle/>
          <a:p>
            <a:fld id="{746FD205-8D79-439C-A802-2377436AEC8A}"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ABAC977-30FA-477C-9A84-AFCB3E072BCA}" type="datetime1">
              <a:rPr lang="en-US" smtClean="0"/>
              <a:pPr/>
              <a:t>1/26/2021</a:t>
            </a:fld>
            <a:endParaRPr lang="en-US" dirty="0"/>
          </a:p>
        </p:txBody>
      </p:sp>
      <p:sp>
        <p:nvSpPr>
          <p:cNvPr id="5" name="4 Altbilgi Yer Tutucusu"/>
          <p:cNvSpPr>
            <a:spLocks noGrp="1"/>
          </p:cNvSpPr>
          <p:nvPr>
            <p:ph type="ftr" sz="quarter" idx="11"/>
          </p:nvPr>
        </p:nvSpPr>
        <p:spPr/>
        <p:txBody>
          <a:bodyPr/>
          <a:lstStyle/>
          <a:p>
            <a:r>
              <a:rPr lang="en-US" smtClean="0"/>
              <a:t>Your logo here</a:t>
            </a:r>
            <a:endParaRPr lang="en-US" dirty="0"/>
          </a:p>
        </p:txBody>
      </p:sp>
      <p:sp>
        <p:nvSpPr>
          <p:cNvPr id="6" name="5 Slayt Numarası Yer Tutucusu"/>
          <p:cNvSpPr>
            <a:spLocks noGrp="1"/>
          </p:cNvSpPr>
          <p:nvPr>
            <p:ph type="sldNum" sz="quarter" idx="12"/>
          </p:nvPr>
        </p:nvSpPr>
        <p:spPr/>
        <p:txBody>
          <a:bodyPr/>
          <a:lstStyle/>
          <a:p>
            <a:fld id="{746FD205-8D79-439C-A802-2377436AEC8A}" type="slidenum">
              <a:rPr lang="en-US" smtClean="0"/>
              <a:pPr/>
              <a:t>‹#›</a:t>
            </a:fld>
            <a:endParaRPr lang="en-US" dirty="0"/>
          </a:p>
        </p:txBody>
      </p:sp>
    </p:spTree>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601B317-6CCF-44A4-B99C-75730E0DA706}" type="datetime1">
              <a:rPr lang="en-US" smtClean="0"/>
              <a:pPr/>
              <a:t>1/26/2021</a:t>
            </a:fld>
            <a:endParaRPr lang="en-US" dirty="0"/>
          </a:p>
        </p:txBody>
      </p:sp>
      <p:sp>
        <p:nvSpPr>
          <p:cNvPr id="5" name="4 Altbilgi Yer Tutucusu"/>
          <p:cNvSpPr>
            <a:spLocks noGrp="1"/>
          </p:cNvSpPr>
          <p:nvPr>
            <p:ph type="ftr" sz="quarter" idx="11"/>
          </p:nvPr>
        </p:nvSpPr>
        <p:spPr/>
        <p:txBody>
          <a:bodyPr/>
          <a:lstStyle/>
          <a:p>
            <a:r>
              <a:rPr lang="en-US" smtClean="0"/>
              <a:t>Your logo here</a:t>
            </a:r>
            <a:endParaRPr lang="en-US" dirty="0"/>
          </a:p>
        </p:txBody>
      </p:sp>
      <p:sp>
        <p:nvSpPr>
          <p:cNvPr id="6" name="5 Slayt Numarası Yer Tutucusu"/>
          <p:cNvSpPr>
            <a:spLocks noGrp="1"/>
          </p:cNvSpPr>
          <p:nvPr>
            <p:ph type="sldNum" sz="quarter" idx="12"/>
          </p:nvPr>
        </p:nvSpPr>
        <p:spPr/>
        <p:txBody>
          <a:bodyPr/>
          <a:lstStyle/>
          <a:p>
            <a:fld id="{746FD205-8D79-439C-A802-2377436AEC8A}"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648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Title 6"/>
          <p:cNvSpPr>
            <a:spLocks noGrp="1"/>
          </p:cNvSpPr>
          <p:nvPr>
            <p:ph type="title"/>
          </p:nvPr>
        </p:nvSpPr>
        <p:spPr/>
        <p:txBody>
          <a:bodyPr/>
          <a:lstStyle/>
          <a:p>
            <a:r>
              <a:rPr lang="tr-TR" smtClean="0"/>
              <a:t>Asıl başlık stili için tıklatın</a:t>
            </a:r>
            <a:endParaRPr lang="en-US"/>
          </a:p>
        </p:txBody>
      </p:sp>
      <p:sp>
        <p:nvSpPr>
          <p:cNvPr id="10" name="Date Placeholder 9"/>
          <p:cNvSpPr>
            <a:spLocks noGrp="1"/>
          </p:cNvSpPr>
          <p:nvPr>
            <p:ph type="dt" sz="half" idx="10"/>
          </p:nvPr>
        </p:nvSpPr>
        <p:spPr/>
        <p:txBody>
          <a:bodyPr/>
          <a:lstStyle/>
          <a:p>
            <a:fld id="{075BA6BE-7F97-411F-9CC5-5AB35133F2B3}" type="datetime1">
              <a:rPr lang="en-US" smtClean="0"/>
              <a:pPr/>
              <a:t>1/26/2021</a:t>
            </a:fld>
            <a:endParaRPr lang="en-US" dirty="0"/>
          </a:p>
        </p:txBody>
      </p:sp>
      <p:sp>
        <p:nvSpPr>
          <p:cNvPr id="11" name="Slide Number Placeholder 10"/>
          <p:cNvSpPr>
            <a:spLocks noGrp="1"/>
          </p:cNvSpPr>
          <p:nvPr>
            <p:ph type="sldNum" sz="quarter" idx="11"/>
          </p:nvPr>
        </p:nvSpPr>
        <p:spPr/>
        <p:txBody>
          <a:bodyPr/>
          <a:lstStyle/>
          <a:p>
            <a:fld id="{746FD205-8D79-439C-A802-2377436AEC8A}" type="slidenum">
              <a:rPr lang="en-US" smtClean="0"/>
              <a:pPr/>
              <a:t>‹#›</a:t>
            </a:fld>
            <a:endParaRPr lang="en-US" dirty="0"/>
          </a:p>
        </p:txBody>
      </p:sp>
      <p:sp>
        <p:nvSpPr>
          <p:cNvPr id="12" name="Footer Placeholder 11"/>
          <p:cNvSpPr>
            <a:spLocks noGrp="1"/>
          </p:cNvSpPr>
          <p:nvPr>
            <p:ph type="ftr" sz="quarter" idx="12"/>
          </p:nvPr>
        </p:nvSpPr>
        <p:spPr/>
        <p:txBody>
          <a:bodyPr/>
          <a:lstStyle/>
          <a:p>
            <a:r>
              <a:rPr lang="en-US" dirty="0" smtClean="0"/>
              <a:t>Your logo here</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İki İçerik">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524001"/>
            <a:ext cx="4038600" cy="472440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524001"/>
            <a:ext cx="4038600" cy="472440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9" name="Date Placeholder 8"/>
          <p:cNvSpPr>
            <a:spLocks noGrp="1"/>
          </p:cNvSpPr>
          <p:nvPr>
            <p:ph type="dt" sz="half" idx="10"/>
          </p:nvPr>
        </p:nvSpPr>
        <p:spPr/>
        <p:txBody>
          <a:bodyPr/>
          <a:lstStyle/>
          <a:p>
            <a:fld id="{BB81A9FF-1E9C-4B66-B4A0-EADB765782FB}" type="datetime1">
              <a:rPr lang="en-US" smtClean="0"/>
              <a:pPr/>
              <a:t>1/26/2021</a:t>
            </a:fld>
            <a:endParaRPr lang="en-US" dirty="0"/>
          </a:p>
        </p:txBody>
      </p:sp>
      <p:sp>
        <p:nvSpPr>
          <p:cNvPr id="10" name="Slide Number Placeholder 9"/>
          <p:cNvSpPr>
            <a:spLocks noGrp="1"/>
          </p:cNvSpPr>
          <p:nvPr>
            <p:ph type="sldNum" sz="quarter" idx="11"/>
          </p:nvPr>
        </p:nvSpPr>
        <p:spPr/>
        <p:txBody>
          <a:bodyPr/>
          <a:lstStyle/>
          <a:p>
            <a:fld id="{746FD205-8D79-439C-A802-2377436AEC8A}" type="slidenum">
              <a:rPr lang="en-US" smtClean="0"/>
              <a:pPr/>
              <a:t>‹#›</a:t>
            </a:fld>
            <a:endParaRPr lang="en-US" dirty="0"/>
          </a:p>
        </p:txBody>
      </p:sp>
      <p:sp>
        <p:nvSpPr>
          <p:cNvPr id="11" name="Footer Placeholder 10"/>
          <p:cNvSpPr>
            <a:spLocks noGrp="1"/>
          </p:cNvSpPr>
          <p:nvPr>
            <p:ph type="ftr" sz="quarter" idx="12"/>
          </p:nvPr>
        </p:nvSpPr>
        <p:spPr/>
        <p:txBody>
          <a:bodyPr/>
          <a:lstStyle/>
          <a:p>
            <a:r>
              <a:rPr lang="en-US" dirty="0" smtClean="0"/>
              <a:t>Your logo here</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Başlık, Dikey Metin">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6D6514FD-1763-45C1-AED0-FF855CD2E095}" type="datetime1">
              <a:rPr lang="en-US" smtClean="0"/>
              <a:pPr/>
              <a:t>1/26/2021</a:t>
            </a:fld>
            <a:endParaRPr lang="en-US" dirty="0"/>
          </a:p>
        </p:txBody>
      </p:sp>
      <p:sp>
        <p:nvSpPr>
          <p:cNvPr id="5" name="Footer Placeholder 4"/>
          <p:cNvSpPr>
            <a:spLocks noGrp="1"/>
          </p:cNvSpPr>
          <p:nvPr>
            <p:ph type="ftr" sz="quarter" idx="11"/>
          </p:nvPr>
        </p:nvSpPr>
        <p:spPr/>
        <p:txBody>
          <a:bodyPr/>
          <a:lstStyle/>
          <a:p>
            <a:r>
              <a:rPr lang="en-US" dirty="0" smtClean="0"/>
              <a:t>Your logo here</a:t>
            </a:r>
            <a:endParaRPr lang="en-US" dirty="0"/>
          </a:p>
        </p:txBody>
      </p:sp>
      <p:sp>
        <p:nvSpPr>
          <p:cNvPr id="6" name="Slide Number Placeholder 5"/>
          <p:cNvSpPr>
            <a:spLocks noGrp="1"/>
          </p:cNvSpPr>
          <p:nvPr>
            <p:ph type="sldNum" sz="quarter" idx="12"/>
          </p:nvPr>
        </p:nvSpPr>
        <p:spPr/>
        <p:txBody>
          <a:bodyPr/>
          <a:lstStyle/>
          <a:p>
            <a:fld id="{746FD205-8D79-439C-A802-2377436AEC8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5BA6BE-7F97-411F-9CC5-5AB35133F2B3}" type="datetime1">
              <a:rPr lang="en-US" smtClean="0"/>
              <a:pPr/>
              <a:t>1/26/2021</a:t>
            </a:fld>
            <a:endParaRPr lang="en-US" dirty="0"/>
          </a:p>
        </p:txBody>
      </p:sp>
      <p:sp>
        <p:nvSpPr>
          <p:cNvPr id="5" name="4 Altbilgi Yer Tutucusu"/>
          <p:cNvSpPr>
            <a:spLocks noGrp="1"/>
          </p:cNvSpPr>
          <p:nvPr>
            <p:ph type="ftr" sz="quarter" idx="11"/>
          </p:nvPr>
        </p:nvSpPr>
        <p:spPr/>
        <p:txBody>
          <a:bodyPr/>
          <a:lstStyle/>
          <a:p>
            <a:r>
              <a:rPr lang="en-US" smtClean="0"/>
              <a:t>Your logo here</a:t>
            </a:r>
            <a:endParaRPr lang="en-US" dirty="0"/>
          </a:p>
        </p:txBody>
      </p:sp>
      <p:sp>
        <p:nvSpPr>
          <p:cNvPr id="6" name="5 Slayt Numarası Yer Tutucusu"/>
          <p:cNvSpPr>
            <a:spLocks noGrp="1"/>
          </p:cNvSpPr>
          <p:nvPr>
            <p:ph type="sldNum" sz="quarter" idx="12"/>
          </p:nvPr>
        </p:nvSpPr>
        <p:spPr/>
        <p:txBody>
          <a:bodyPr/>
          <a:lstStyle/>
          <a:p>
            <a:fld id="{746FD205-8D79-439C-A802-2377436AEC8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4C3E4E52-550E-4B84-9D4F-14979F5A0D6E}" type="datetime1">
              <a:rPr lang="en-US" smtClean="0"/>
              <a:pPr/>
              <a:t>1/26/2021</a:t>
            </a:fld>
            <a:endParaRPr lang="en-US" dirty="0"/>
          </a:p>
        </p:txBody>
      </p:sp>
      <p:sp>
        <p:nvSpPr>
          <p:cNvPr id="5" name="4 Altbilgi Yer Tutucusu"/>
          <p:cNvSpPr>
            <a:spLocks noGrp="1"/>
          </p:cNvSpPr>
          <p:nvPr>
            <p:ph type="ftr" sz="quarter" idx="11"/>
          </p:nvPr>
        </p:nvSpPr>
        <p:spPr/>
        <p:txBody>
          <a:bodyPr/>
          <a:lstStyle/>
          <a:p>
            <a:r>
              <a:rPr lang="en-US" smtClean="0"/>
              <a:t>Your logo here</a:t>
            </a:r>
            <a:endParaRPr lang="en-US" dirty="0"/>
          </a:p>
        </p:txBody>
      </p:sp>
      <p:sp>
        <p:nvSpPr>
          <p:cNvPr id="6" name="5 Slayt Numarası Yer Tutucusu"/>
          <p:cNvSpPr>
            <a:spLocks noGrp="1"/>
          </p:cNvSpPr>
          <p:nvPr>
            <p:ph type="sldNum" sz="quarter" idx="12"/>
          </p:nvPr>
        </p:nvSpPr>
        <p:spPr/>
        <p:txBody>
          <a:bodyPr/>
          <a:lstStyle/>
          <a:p>
            <a:fld id="{746FD205-8D79-439C-A802-2377436AEC8A}"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BB81A9FF-1E9C-4B66-B4A0-EADB765782FB}" type="datetime1">
              <a:rPr lang="en-US" smtClean="0"/>
              <a:pPr/>
              <a:t>1/26/2021</a:t>
            </a:fld>
            <a:endParaRPr lang="en-US" dirty="0"/>
          </a:p>
        </p:txBody>
      </p:sp>
      <p:sp>
        <p:nvSpPr>
          <p:cNvPr id="6" name="5 Altbilgi Yer Tutucusu"/>
          <p:cNvSpPr>
            <a:spLocks noGrp="1"/>
          </p:cNvSpPr>
          <p:nvPr>
            <p:ph type="ftr" sz="quarter" idx="11"/>
          </p:nvPr>
        </p:nvSpPr>
        <p:spPr/>
        <p:txBody>
          <a:bodyPr/>
          <a:lstStyle/>
          <a:p>
            <a:r>
              <a:rPr lang="en-US" smtClean="0"/>
              <a:t>Your logo here</a:t>
            </a:r>
            <a:endParaRPr lang="en-US" dirty="0"/>
          </a:p>
        </p:txBody>
      </p:sp>
      <p:sp>
        <p:nvSpPr>
          <p:cNvPr id="7" name="6 Slayt Numarası Yer Tutucusu"/>
          <p:cNvSpPr>
            <a:spLocks noGrp="1"/>
          </p:cNvSpPr>
          <p:nvPr>
            <p:ph type="sldNum" sz="quarter" idx="12"/>
          </p:nvPr>
        </p:nvSpPr>
        <p:spPr/>
        <p:txBody>
          <a:bodyPr/>
          <a:lstStyle/>
          <a:p>
            <a:fld id="{746FD205-8D79-439C-A802-2377436AEC8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7D96A02F-3A95-4944-9ABC-E1DA10A11467}" type="datetime1">
              <a:rPr lang="en-US" smtClean="0"/>
              <a:pPr/>
              <a:t>1/26/2021</a:t>
            </a:fld>
            <a:endParaRPr lang="en-US" dirty="0"/>
          </a:p>
        </p:txBody>
      </p:sp>
      <p:sp>
        <p:nvSpPr>
          <p:cNvPr id="8" name="7 Altbilgi Yer Tutucusu"/>
          <p:cNvSpPr>
            <a:spLocks noGrp="1"/>
          </p:cNvSpPr>
          <p:nvPr>
            <p:ph type="ftr" sz="quarter" idx="11"/>
          </p:nvPr>
        </p:nvSpPr>
        <p:spPr/>
        <p:txBody>
          <a:bodyPr/>
          <a:lstStyle/>
          <a:p>
            <a:r>
              <a:rPr lang="en-US" smtClean="0"/>
              <a:t>Your logo here</a:t>
            </a:r>
            <a:endParaRPr lang="en-US" dirty="0"/>
          </a:p>
        </p:txBody>
      </p:sp>
      <p:sp>
        <p:nvSpPr>
          <p:cNvPr id="9" name="8 Slayt Numarası Yer Tutucusu"/>
          <p:cNvSpPr>
            <a:spLocks noGrp="1"/>
          </p:cNvSpPr>
          <p:nvPr>
            <p:ph type="sldNum" sz="quarter" idx="12"/>
          </p:nvPr>
        </p:nvSpPr>
        <p:spPr/>
        <p:txBody>
          <a:bodyPr/>
          <a:lstStyle/>
          <a:p>
            <a:fld id="{746FD205-8D79-439C-A802-2377436AEC8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B627A8D-4D3E-4B4C-B199-3FF96543B789}" type="datetime1">
              <a:rPr lang="en-US" smtClean="0"/>
              <a:pPr/>
              <a:t>1/26/2021</a:t>
            </a:fld>
            <a:endParaRPr lang="en-US" dirty="0"/>
          </a:p>
        </p:txBody>
      </p:sp>
      <p:sp>
        <p:nvSpPr>
          <p:cNvPr id="4" name="3 Altbilgi Yer Tutucusu"/>
          <p:cNvSpPr>
            <a:spLocks noGrp="1"/>
          </p:cNvSpPr>
          <p:nvPr>
            <p:ph type="ftr" sz="quarter" idx="11"/>
          </p:nvPr>
        </p:nvSpPr>
        <p:spPr/>
        <p:txBody>
          <a:bodyPr/>
          <a:lstStyle/>
          <a:p>
            <a:r>
              <a:rPr lang="en-US" smtClean="0"/>
              <a:t>Your logo here</a:t>
            </a:r>
            <a:endParaRPr lang="en-US" dirty="0"/>
          </a:p>
        </p:txBody>
      </p:sp>
      <p:sp>
        <p:nvSpPr>
          <p:cNvPr id="5" name="4 Slayt Numarası Yer Tutucusu"/>
          <p:cNvSpPr>
            <a:spLocks noGrp="1"/>
          </p:cNvSpPr>
          <p:nvPr>
            <p:ph type="sldNum" sz="quarter" idx="12"/>
          </p:nvPr>
        </p:nvSpPr>
        <p:spPr/>
        <p:txBody>
          <a:bodyPr/>
          <a:lstStyle/>
          <a:p>
            <a:fld id="{746FD205-8D79-439C-A802-2377436AEC8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AC67121-7AB3-44A9-B455-30D9FB40A79E}" type="datetime1">
              <a:rPr lang="en-US" smtClean="0"/>
              <a:pPr/>
              <a:t>1/26/2021</a:t>
            </a:fld>
            <a:endParaRPr lang="en-US" dirty="0"/>
          </a:p>
        </p:txBody>
      </p:sp>
      <p:sp>
        <p:nvSpPr>
          <p:cNvPr id="3" name="2 Altbilgi Yer Tutucusu"/>
          <p:cNvSpPr>
            <a:spLocks noGrp="1"/>
          </p:cNvSpPr>
          <p:nvPr>
            <p:ph type="ftr" sz="quarter" idx="11"/>
          </p:nvPr>
        </p:nvSpPr>
        <p:spPr/>
        <p:txBody>
          <a:bodyPr/>
          <a:lstStyle/>
          <a:p>
            <a:r>
              <a:rPr lang="en-US" smtClean="0"/>
              <a:t>Your logo here</a:t>
            </a:r>
            <a:endParaRPr lang="en-US" dirty="0"/>
          </a:p>
        </p:txBody>
      </p:sp>
      <p:sp>
        <p:nvSpPr>
          <p:cNvPr id="4" name="3 Slayt Numarası Yer Tutucusu"/>
          <p:cNvSpPr>
            <a:spLocks noGrp="1"/>
          </p:cNvSpPr>
          <p:nvPr>
            <p:ph type="sldNum" sz="quarter" idx="12"/>
          </p:nvPr>
        </p:nvSpPr>
        <p:spPr/>
        <p:txBody>
          <a:bodyPr/>
          <a:lstStyle/>
          <a:p>
            <a:fld id="{746FD205-8D79-439C-A802-2377436AEC8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69E77799-E3A9-4516-B428-D2DCE16620CD}" type="datetime1">
              <a:rPr lang="en-US" smtClean="0"/>
              <a:pPr/>
              <a:t>1/26/2021</a:t>
            </a:fld>
            <a:endParaRPr lang="en-US" dirty="0"/>
          </a:p>
        </p:txBody>
      </p:sp>
      <p:sp>
        <p:nvSpPr>
          <p:cNvPr id="6" name="5 Altbilgi Yer Tutucusu"/>
          <p:cNvSpPr>
            <a:spLocks noGrp="1"/>
          </p:cNvSpPr>
          <p:nvPr>
            <p:ph type="ftr" sz="quarter" idx="11"/>
          </p:nvPr>
        </p:nvSpPr>
        <p:spPr/>
        <p:txBody>
          <a:bodyPr/>
          <a:lstStyle/>
          <a:p>
            <a:r>
              <a:rPr lang="en-US" smtClean="0"/>
              <a:t>Your logo here</a:t>
            </a:r>
            <a:endParaRPr lang="en-US" dirty="0"/>
          </a:p>
        </p:txBody>
      </p:sp>
      <p:sp>
        <p:nvSpPr>
          <p:cNvPr id="7" name="6 Slayt Numarası Yer Tutucusu"/>
          <p:cNvSpPr>
            <a:spLocks noGrp="1"/>
          </p:cNvSpPr>
          <p:nvPr>
            <p:ph type="sldNum" sz="quarter" idx="12"/>
          </p:nvPr>
        </p:nvSpPr>
        <p:spPr/>
        <p:txBody>
          <a:bodyPr/>
          <a:lstStyle/>
          <a:p>
            <a:fld id="{746FD205-8D79-439C-A802-2377436AEC8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7306688B-20E5-4279-9389-143F269CFCDC}" type="datetime1">
              <a:rPr lang="en-US" smtClean="0"/>
              <a:pPr/>
              <a:t>1/26/2021</a:t>
            </a:fld>
            <a:endParaRPr lang="en-US" dirty="0"/>
          </a:p>
        </p:txBody>
      </p:sp>
      <p:sp>
        <p:nvSpPr>
          <p:cNvPr id="6" name="5 Altbilgi Yer Tutucusu"/>
          <p:cNvSpPr>
            <a:spLocks noGrp="1"/>
          </p:cNvSpPr>
          <p:nvPr>
            <p:ph type="ftr" sz="quarter" idx="11"/>
          </p:nvPr>
        </p:nvSpPr>
        <p:spPr/>
        <p:txBody>
          <a:bodyPr/>
          <a:lstStyle/>
          <a:p>
            <a:r>
              <a:rPr lang="en-US" smtClean="0"/>
              <a:t>Your logo here</a:t>
            </a:r>
            <a:endParaRPr lang="en-US" dirty="0"/>
          </a:p>
        </p:txBody>
      </p:sp>
      <p:sp>
        <p:nvSpPr>
          <p:cNvPr id="7" name="6 Slayt Numarası Yer Tutucusu"/>
          <p:cNvSpPr>
            <a:spLocks noGrp="1"/>
          </p:cNvSpPr>
          <p:nvPr>
            <p:ph type="sldNum" sz="quarter" idx="12"/>
          </p:nvPr>
        </p:nvSpPr>
        <p:spPr>
          <a:xfrm>
            <a:off x="8077200" y="6356350"/>
            <a:ext cx="609600" cy="365125"/>
          </a:xfrm>
        </p:spPr>
        <p:txBody>
          <a:bodyPr/>
          <a:lstStyle/>
          <a:p>
            <a:fld id="{746FD205-8D79-439C-A802-2377436AEC8A}" type="slidenum">
              <a:rPr lang="en-US" smtClean="0"/>
              <a:pPr/>
              <a:t>‹#›</a:t>
            </a:fld>
            <a:endParaRPr lang="en-US"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ABAC977-30FA-477C-9A84-AFCB3E072BCA}" type="datetime1">
              <a:rPr lang="en-US" smtClean="0"/>
              <a:pPr/>
              <a:t>1/26/2021</a:t>
            </a:fld>
            <a:endParaRPr lang="en-US"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Your logo here</a:t>
            </a:r>
            <a:endParaRPr lang="en-US"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46FD205-8D79-439C-A802-2377436AEC8A}" type="slidenum">
              <a:rPr lang="en-US" smtClean="0"/>
              <a:pPr/>
              <a:t>‹#›</a:t>
            </a:fld>
            <a:endParaRPr lang="en-US"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662" r:id="rId12"/>
    <p:sldLayoutId id="2147483664" r:id="rId13"/>
    <p:sldLayoutId id="2147483670" r:id="rId14"/>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eksisozluk.com/?q=4483"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99592" y="2857496"/>
            <a:ext cx="7344816" cy="3286148"/>
          </a:xfrm>
        </p:spPr>
        <p:txBody>
          <a:bodyPr>
            <a:noAutofit/>
          </a:bodyPr>
          <a:lstStyle/>
          <a:p>
            <a:pPr algn="ctr"/>
            <a:r>
              <a:rPr lang="tr-TR" sz="2800" b="1" dirty="0" smtClean="0">
                <a:effectLst>
                  <a:outerShdw blurRad="38100" dist="38100" dir="2700000" algn="tl">
                    <a:srgbClr val="000000">
                      <a:alpha val="43137"/>
                    </a:srgbClr>
                  </a:outerShdw>
                </a:effectLst>
              </a:rPr>
              <a:t>4483 SAYILI </a:t>
            </a:r>
          </a:p>
          <a:p>
            <a:pPr algn="ctr"/>
            <a:r>
              <a:rPr lang="tr-TR" sz="2800" b="1" dirty="0" smtClean="0">
                <a:effectLst>
                  <a:outerShdw blurRad="38100" dist="38100" dir="2700000" algn="tl">
                    <a:srgbClr val="000000">
                      <a:alpha val="43137"/>
                    </a:srgbClr>
                  </a:outerShdw>
                </a:effectLst>
              </a:rPr>
              <a:t>MEMURLAR VE DİĞER KAMU GÖREVLİLERİNİN YARGILANMASI HAKKINDA KANUN</a:t>
            </a:r>
            <a:endParaRPr kumimoji="0" lang="tr-TR" sz="2800" b="1" kern="1200" dirty="0" smtClean="0">
              <a:ln>
                <a:noFill/>
              </a:ln>
            </a:endParaRPr>
          </a:p>
          <a:p>
            <a:pPr algn="ctr"/>
            <a:r>
              <a:rPr kumimoji="0" lang="tr-TR" sz="2800" b="1" kern="1200" dirty="0" smtClean="0">
                <a:ln>
                  <a:noFill/>
                </a:ln>
                <a:effectLst>
                  <a:outerShdw blurRad="38100" dist="38100" dir="2700000" algn="tl">
                    <a:srgbClr val="000000">
                      <a:alpha val="43137"/>
                    </a:srgbClr>
                  </a:outerShdw>
                </a:effectLst>
              </a:rPr>
              <a:t>Hizmet-içi Eğitim </a:t>
            </a:r>
          </a:p>
          <a:p>
            <a:pPr algn="ctr"/>
            <a:r>
              <a:rPr kumimoji="0" lang="tr-TR" sz="2800" b="1" kern="1200" dirty="0" smtClean="0">
                <a:ln>
                  <a:noFill/>
                </a:ln>
                <a:effectLst>
                  <a:outerShdw blurRad="38100" dist="38100" dir="2700000" algn="tl">
                    <a:srgbClr val="000000">
                      <a:alpha val="43137"/>
                    </a:srgbClr>
                  </a:outerShdw>
                </a:effectLst>
              </a:rPr>
              <a:t>Semineri</a:t>
            </a:r>
            <a:r>
              <a:rPr lang="tr-TR" sz="2800" b="1" dirty="0" smtClean="0">
                <a:effectLst>
                  <a:outerShdw blurRad="38100" dist="38100" dir="2700000" algn="tl">
                    <a:srgbClr val="000000">
                      <a:alpha val="43137"/>
                    </a:srgbClr>
                  </a:outerShdw>
                </a:effectLst>
              </a:rPr>
              <a:t>                  </a:t>
            </a:r>
          </a:p>
          <a:p>
            <a:pPr algn="ctr"/>
            <a:r>
              <a:rPr lang="tr-TR" sz="2800" b="1" dirty="0">
                <a:solidFill>
                  <a:srgbClr val="00B050"/>
                </a:solidFill>
                <a:effectLst>
                  <a:outerShdw blurRad="38100" dist="38100" dir="2700000" algn="tl">
                    <a:srgbClr val="000000">
                      <a:alpha val="43137"/>
                    </a:srgbClr>
                  </a:outerShdw>
                </a:effectLst>
              </a:rPr>
              <a:t> </a:t>
            </a:r>
            <a:r>
              <a:rPr lang="tr-TR" sz="2800" b="1" dirty="0" smtClean="0">
                <a:solidFill>
                  <a:srgbClr val="00B050"/>
                </a:solidFill>
                <a:effectLst>
                  <a:outerShdw blurRad="38100" dist="38100" dir="2700000" algn="tl">
                    <a:srgbClr val="000000">
                      <a:alpha val="43137"/>
                    </a:srgbClr>
                  </a:outerShdw>
                </a:effectLst>
              </a:rPr>
              <a:t>                                           </a:t>
            </a:r>
            <a:r>
              <a:rPr lang="tr-TR" sz="1800" b="1" dirty="0" smtClean="0">
                <a:solidFill>
                  <a:srgbClr val="00B050"/>
                </a:solidFill>
                <a:effectLst>
                  <a:outerShdw blurRad="38100" dist="38100" dir="2700000" algn="tl">
                    <a:srgbClr val="000000">
                      <a:alpha val="43137"/>
                    </a:srgbClr>
                  </a:outerShdw>
                </a:effectLst>
              </a:rPr>
              <a:t>Çaycuma -2021</a:t>
            </a:r>
          </a:p>
        </p:txBody>
      </p:sp>
      <p:pic>
        <p:nvPicPr>
          <p:cNvPr id="1026" name="Picture 2" descr="C:\Users\hpuser\Downloads\T.C. Çaycuma Kaymakamlığı logo.png"/>
          <p:cNvPicPr>
            <a:picLocks noChangeAspect="1" noChangeArrowheads="1"/>
          </p:cNvPicPr>
          <p:nvPr/>
        </p:nvPicPr>
        <p:blipFill>
          <a:blip r:embed="rId3"/>
          <a:srcRect/>
          <a:stretch>
            <a:fillRect/>
          </a:stretch>
        </p:blipFill>
        <p:spPr bwMode="auto">
          <a:xfrm>
            <a:off x="3491880" y="714356"/>
            <a:ext cx="1928826" cy="1857388"/>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3">
                                            <p:txEl>
                                              <p:pRg st="0" end="0"/>
                                            </p:txEl>
                                          </p:spTgt>
                                        </p:tgtEl>
                                        <p:attrNameLst>
                                          <p:attrName>style.color</p:attrName>
                                        </p:attrNameLst>
                                      </p:cBhvr>
                                      <p:to>
                                        <a:schemeClr val="bg1"/>
                                      </p:to>
                                    </p:animClr>
                                    <p:animClr clrSpc="rgb" dir="cw">
                                      <p:cBhvr>
                                        <p:cTn id="7" dur="250" autoRev="1" fill="remove"/>
                                        <p:tgtEl>
                                          <p:spTgt spid="3">
                                            <p:txEl>
                                              <p:pRg st="0" end="0"/>
                                            </p:txEl>
                                          </p:spTgt>
                                        </p:tgtEl>
                                        <p:attrNameLst>
                                          <p:attrName>fillcolor</p:attrName>
                                        </p:attrNameLst>
                                      </p:cBhvr>
                                      <p:to>
                                        <a:schemeClr val="bg1"/>
                                      </p:to>
                                    </p:animClr>
                                    <p:set>
                                      <p:cBhvr>
                                        <p:cTn id="8" dur="250" autoRev="1" fill="remove"/>
                                        <p:tgtEl>
                                          <p:spTgt spid="3">
                                            <p:txEl>
                                              <p:pRg st="0" end="0"/>
                                            </p:txEl>
                                          </p:spTgt>
                                        </p:tgtEl>
                                        <p:attrNameLst>
                                          <p:attrName>fill.type</p:attrName>
                                        </p:attrNameLst>
                                      </p:cBhvr>
                                      <p:to>
                                        <p:strVal val="solid"/>
                                      </p:to>
                                    </p:set>
                                    <p:set>
                                      <p:cBhvr>
                                        <p:cTn id="9" dur="250" autoRev="1" fill="remove"/>
                                        <p:tgtEl>
                                          <p:spTgt spid="3">
                                            <p:txEl>
                                              <p:pRg st="0" end="0"/>
                                            </p:txEl>
                                          </p:spTgt>
                                        </p:tgtEl>
                                        <p:attrNameLst>
                                          <p:attrName>fill.on</p:attrName>
                                        </p:attrNameLst>
                                      </p:cBhvr>
                                      <p:to>
                                        <p:strVal val="true"/>
                                      </p:to>
                                    </p:set>
                                  </p:childTnLst>
                                </p:cTn>
                              </p:par>
                            </p:childTnLst>
                          </p:cTn>
                        </p:par>
                        <p:par>
                          <p:cTn id="10" fill="hold">
                            <p:stCondLst>
                              <p:cond delay="500"/>
                            </p:stCondLst>
                            <p:childTnLst>
                              <p:par>
                                <p:cTn id="11" presetID="27" presetClass="emph" presetSubtype="0" fill="remove" grpId="0" nodeType="afterEffect">
                                  <p:stCondLst>
                                    <p:cond delay="0"/>
                                  </p:stCondLst>
                                  <p:childTnLst>
                                    <p:animClr clrSpc="rgb" dir="cw">
                                      <p:cBhvr override="childStyle">
                                        <p:cTn id="12" dur="250" autoRev="1" fill="remove"/>
                                        <p:tgtEl>
                                          <p:spTgt spid="3">
                                            <p:txEl>
                                              <p:pRg st="1" end="1"/>
                                            </p:txEl>
                                          </p:spTgt>
                                        </p:tgtEl>
                                        <p:attrNameLst>
                                          <p:attrName>style.color</p:attrName>
                                        </p:attrNameLst>
                                      </p:cBhvr>
                                      <p:to>
                                        <a:schemeClr val="bg1"/>
                                      </p:to>
                                    </p:animClr>
                                    <p:animClr clrSpc="rgb" dir="cw">
                                      <p:cBhvr>
                                        <p:cTn id="13" dur="250" autoRev="1" fill="remove"/>
                                        <p:tgtEl>
                                          <p:spTgt spid="3">
                                            <p:txEl>
                                              <p:pRg st="1" end="1"/>
                                            </p:txEl>
                                          </p:spTgt>
                                        </p:tgtEl>
                                        <p:attrNameLst>
                                          <p:attrName>fillcolor</p:attrName>
                                        </p:attrNameLst>
                                      </p:cBhvr>
                                      <p:to>
                                        <a:schemeClr val="bg1"/>
                                      </p:to>
                                    </p:animClr>
                                    <p:set>
                                      <p:cBhvr>
                                        <p:cTn id="14" dur="250" autoRev="1" fill="remove"/>
                                        <p:tgtEl>
                                          <p:spTgt spid="3">
                                            <p:txEl>
                                              <p:pRg st="1" end="1"/>
                                            </p:txEl>
                                          </p:spTgt>
                                        </p:tgtEl>
                                        <p:attrNameLst>
                                          <p:attrName>fill.type</p:attrName>
                                        </p:attrNameLst>
                                      </p:cBhvr>
                                      <p:to>
                                        <p:strVal val="solid"/>
                                      </p:to>
                                    </p:set>
                                    <p:set>
                                      <p:cBhvr>
                                        <p:cTn id="15" dur="250" autoRev="1" fill="remove"/>
                                        <p:tgtEl>
                                          <p:spTgt spid="3">
                                            <p:txEl>
                                              <p:pRg st="1" end="1"/>
                                            </p:txEl>
                                          </p:spTgt>
                                        </p:tgtEl>
                                        <p:attrNameLst>
                                          <p:attrName>fill.on</p:attrName>
                                        </p:attrNameLst>
                                      </p:cBhvr>
                                      <p:to>
                                        <p:strVal val="true"/>
                                      </p:to>
                                    </p:set>
                                  </p:childTnLst>
                                </p:cTn>
                              </p:par>
                            </p:childTnLst>
                          </p:cTn>
                        </p:par>
                        <p:par>
                          <p:cTn id="16" fill="hold">
                            <p:stCondLst>
                              <p:cond delay="1000"/>
                            </p:stCondLst>
                            <p:childTnLst>
                              <p:par>
                                <p:cTn id="17" presetID="27" presetClass="emph" presetSubtype="0" fill="remove" grpId="0" nodeType="afterEffect">
                                  <p:stCondLst>
                                    <p:cond delay="0"/>
                                  </p:stCondLst>
                                  <p:childTnLst>
                                    <p:animClr clrSpc="rgb" dir="cw">
                                      <p:cBhvr override="childStyle">
                                        <p:cTn id="18" dur="250" autoRev="1" fill="remove"/>
                                        <p:tgtEl>
                                          <p:spTgt spid="3">
                                            <p:txEl>
                                              <p:pRg st="2" end="2"/>
                                            </p:txEl>
                                          </p:spTgt>
                                        </p:tgtEl>
                                        <p:attrNameLst>
                                          <p:attrName>style.color</p:attrName>
                                        </p:attrNameLst>
                                      </p:cBhvr>
                                      <p:to>
                                        <a:schemeClr val="bg1"/>
                                      </p:to>
                                    </p:animClr>
                                    <p:animClr clrSpc="rgb" dir="cw">
                                      <p:cBhvr>
                                        <p:cTn id="19" dur="250" autoRev="1" fill="remove"/>
                                        <p:tgtEl>
                                          <p:spTgt spid="3">
                                            <p:txEl>
                                              <p:pRg st="2" end="2"/>
                                            </p:txEl>
                                          </p:spTgt>
                                        </p:tgtEl>
                                        <p:attrNameLst>
                                          <p:attrName>fillcolor</p:attrName>
                                        </p:attrNameLst>
                                      </p:cBhvr>
                                      <p:to>
                                        <a:schemeClr val="bg1"/>
                                      </p:to>
                                    </p:animClr>
                                    <p:set>
                                      <p:cBhvr>
                                        <p:cTn id="20" dur="250" autoRev="1" fill="remove"/>
                                        <p:tgtEl>
                                          <p:spTgt spid="3">
                                            <p:txEl>
                                              <p:pRg st="2" end="2"/>
                                            </p:txEl>
                                          </p:spTgt>
                                        </p:tgtEl>
                                        <p:attrNameLst>
                                          <p:attrName>fill.type</p:attrName>
                                        </p:attrNameLst>
                                      </p:cBhvr>
                                      <p:to>
                                        <p:strVal val="solid"/>
                                      </p:to>
                                    </p:set>
                                    <p:set>
                                      <p:cBhvr>
                                        <p:cTn id="21" dur="250" autoRev="1" fill="remove"/>
                                        <p:tgtEl>
                                          <p:spTgt spid="3">
                                            <p:txEl>
                                              <p:pRg st="2" end="2"/>
                                            </p:txEl>
                                          </p:spTgt>
                                        </p:tgtEl>
                                        <p:attrNameLst>
                                          <p:attrName>fill.on</p:attrName>
                                        </p:attrNameLst>
                                      </p:cBhvr>
                                      <p:to>
                                        <p:strVal val="true"/>
                                      </p:to>
                                    </p:set>
                                  </p:childTnLst>
                                </p:cTn>
                              </p:par>
                            </p:childTnLst>
                          </p:cTn>
                        </p:par>
                      </p:childTnLst>
                    </p:cTn>
                  </p:par>
                  <p:par>
                    <p:cTn id="22" fill="hold">
                      <p:stCondLst>
                        <p:cond delay="indefinite"/>
                      </p:stCondLst>
                      <p:childTnLst>
                        <p:par>
                          <p:cTn id="23" fill="hold">
                            <p:stCondLst>
                              <p:cond delay="0"/>
                            </p:stCondLst>
                            <p:childTnLst>
                              <p:par>
                                <p:cTn id="24" presetID="27" presetClass="emph" presetSubtype="0" fill="remove" grpId="0" nodeType="clickEffect">
                                  <p:stCondLst>
                                    <p:cond delay="0"/>
                                  </p:stCondLst>
                                  <p:childTnLst>
                                    <p:animClr clrSpc="rgb" dir="cw">
                                      <p:cBhvr override="childStyle">
                                        <p:cTn id="25" dur="250" autoRev="1" fill="remove"/>
                                        <p:tgtEl>
                                          <p:spTgt spid="3">
                                            <p:txEl>
                                              <p:pRg st="3" end="3"/>
                                            </p:txEl>
                                          </p:spTgt>
                                        </p:tgtEl>
                                        <p:attrNameLst>
                                          <p:attrName>style.color</p:attrName>
                                        </p:attrNameLst>
                                      </p:cBhvr>
                                      <p:to>
                                        <a:schemeClr val="bg1"/>
                                      </p:to>
                                    </p:animClr>
                                    <p:animClr clrSpc="rgb" dir="cw">
                                      <p:cBhvr>
                                        <p:cTn id="26" dur="250" autoRev="1" fill="remove"/>
                                        <p:tgtEl>
                                          <p:spTgt spid="3">
                                            <p:txEl>
                                              <p:pRg st="3" end="3"/>
                                            </p:txEl>
                                          </p:spTgt>
                                        </p:tgtEl>
                                        <p:attrNameLst>
                                          <p:attrName>fillcolor</p:attrName>
                                        </p:attrNameLst>
                                      </p:cBhvr>
                                      <p:to>
                                        <a:schemeClr val="bg1"/>
                                      </p:to>
                                    </p:animClr>
                                    <p:set>
                                      <p:cBhvr>
                                        <p:cTn id="27" dur="250" autoRev="1" fill="remove"/>
                                        <p:tgtEl>
                                          <p:spTgt spid="3">
                                            <p:txEl>
                                              <p:pRg st="3" end="3"/>
                                            </p:txEl>
                                          </p:spTgt>
                                        </p:tgtEl>
                                        <p:attrNameLst>
                                          <p:attrName>fill.type</p:attrName>
                                        </p:attrNameLst>
                                      </p:cBhvr>
                                      <p:to>
                                        <p:strVal val="solid"/>
                                      </p:to>
                                    </p:set>
                                    <p:set>
                                      <p:cBhvr>
                                        <p:cTn id="28" dur="250" autoRev="1" fill="remove"/>
                                        <p:tgtEl>
                                          <p:spTgt spid="3">
                                            <p:txEl>
                                              <p:pRg st="3" end="3"/>
                                            </p:txEl>
                                          </p:spTgt>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27" presetClass="emph" presetSubtype="0" fill="remove" grpId="0" nodeType="clickEffect">
                                  <p:stCondLst>
                                    <p:cond delay="0"/>
                                  </p:stCondLst>
                                  <p:childTnLst>
                                    <p:animClr clrSpc="rgb" dir="cw">
                                      <p:cBhvr override="childStyle">
                                        <p:cTn id="32" dur="250" autoRev="1" fill="remove"/>
                                        <p:tgtEl>
                                          <p:spTgt spid="3">
                                            <p:txEl>
                                              <p:pRg st="4" end="4"/>
                                            </p:txEl>
                                          </p:spTgt>
                                        </p:tgtEl>
                                        <p:attrNameLst>
                                          <p:attrName>style.color</p:attrName>
                                        </p:attrNameLst>
                                      </p:cBhvr>
                                      <p:to>
                                        <a:schemeClr val="bg1"/>
                                      </p:to>
                                    </p:animClr>
                                    <p:animClr clrSpc="rgb" dir="cw">
                                      <p:cBhvr>
                                        <p:cTn id="33" dur="250" autoRev="1" fill="remove"/>
                                        <p:tgtEl>
                                          <p:spTgt spid="3">
                                            <p:txEl>
                                              <p:pRg st="4" end="4"/>
                                            </p:txEl>
                                          </p:spTgt>
                                        </p:tgtEl>
                                        <p:attrNameLst>
                                          <p:attrName>fillcolor</p:attrName>
                                        </p:attrNameLst>
                                      </p:cBhvr>
                                      <p:to>
                                        <a:schemeClr val="bg1"/>
                                      </p:to>
                                    </p:animClr>
                                    <p:set>
                                      <p:cBhvr>
                                        <p:cTn id="34" dur="250" autoRev="1" fill="remove"/>
                                        <p:tgtEl>
                                          <p:spTgt spid="3">
                                            <p:txEl>
                                              <p:pRg st="4" end="4"/>
                                            </p:txEl>
                                          </p:spTgt>
                                        </p:tgtEl>
                                        <p:attrNameLst>
                                          <p:attrName>fill.type</p:attrName>
                                        </p:attrNameLst>
                                      </p:cBhvr>
                                      <p:to>
                                        <p:strVal val="solid"/>
                                      </p:to>
                                    </p:set>
                                    <p:set>
                                      <p:cBhvr>
                                        <p:cTn id="35" dur="250" autoRev="1" fill="remove"/>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457200" y="267494"/>
            <a:ext cx="8229600" cy="785242"/>
          </a:xfrm>
        </p:spPr>
        <p:txBody>
          <a:bodyPr>
            <a:normAutofit/>
          </a:bodyPr>
          <a:lstStyle/>
          <a:p>
            <a:r>
              <a:rPr lang="tr-TR" sz="3200" dirty="0" smtClean="0">
                <a:solidFill>
                  <a:srgbClr val="0070C0"/>
                </a:solidFill>
              </a:rPr>
              <a:t> </a:t>
            </a:r>
            <a:r>
              <a:rPr lang="tr-TR" sz="3200" b="1" dirty="0">
                <a:solidFill>
                  <a:srgbClr val="00B050"/>
                </a:solidFill>
              </a:rPr>
              <a:t>İdari Yargılama Sistemi</a:t>
            </a:r>
            <a:endParaRPr lang="tr-TR" sz="3200" dirty="0">
              <a:solidFill>
                <a:srgbClr val="00B050"/>
              </a:solidFill>
            </a:endParaRPr>
          </a:p>
        </p:txBody>
      </p:sp>
      <p:sp>
        <p:nvSpPr>
          <p:cNvPr id="2" name="İçerik Yer Tutucusu 1"/>
          <p:cNvSpPr>
            <a:spLocks noGrp="1"/>
          </p:cNvSpPr>
          <p:nvPr>
            <p:ph idx="1"/>
          </p:nvPr>
        </p:nvSpPr>
        <p:spPr>
          <a:xfrm>
            <a:off x="457200" y="1052736"/>
            <a:ext cx="8229600" cy="5119464"/>
          </a:xfrm>
        </p:spPr>
        <p:txBody>
          <a:bodyPr>
            <a:normAutofit/>
          </a:bodyPr>
          <a:lstStyle/>
          <a:p>
            <a:pPr algn="just"/>
            <a:r>
              <a:rPr lang="tr-TR" dirty="0" smtClean="0">
                <a:solidFill>
                  <a:srgbClr val="0070C0"/>
                </a:solidFill>
                <a:effectLst>
                  <a:outerShdw blurRad="38100" dist="38100" dir="2700000" algn="tl">
                    <a:srgbClr val="000000">
                      <a:alpha val="43137"/>
                    </a:srgbClr>
                  </a:outerShdw>
                </a:effectLst>
              </a:rPr>
              <a:t>Bu </a:t>
            </a:r>
            <a:r>
              <a:rPr lang="tr-TR" dirty="0">
                <a:solidFill>
                  <a:srgbClr val="0070C0"/>
                </a:solidFill>
                <a:effectLst>
                  <a:outerShdw blurRad="38100" dist="38100" dir="2700000" algn="tl">
                    <a:srgbClr val="000000">
                      <a:alpha val="43137"/>
                    </a:srgbClr>
                  </a:outerShdw>
                </a:effectLst>
              </a:rPr>
              <a:t>sistemde, memurun işlediği iddia edilen görevle ilgili suçların </a:t>
            </a:r>
            <a:r>
              <a:rPr lang="tr-TR" dirty="0" smtClean="0">
                <a:solidFill>
                  <a:srgbClr val="0070C0"/>
                </a:solidFill>
                <a:effectLst>
                  <a:outerShdw blurRad="38100" dist="38100" dir="2700000" algn="tl">
                    <a:srgbClr val="000000">
                      <a:alpha val="43137"/>
                    </a:srgbClr>
                  </a:outerShdw>
                </a:effectLst>
              </a:rPr>
              <a:t>soruşturması idari </a:t>
            </a:r>
            <a:r>
              <a:rPr lang="tr-TR" dirty="0">
                <a:solidFill>
                  <a:srgbClr val="0070C0"/>
                </a:solidFill>
                <a:effectLst>
                  <a:outerShdw blurRad="38100" dist="38100" dir="2700000" algn="tl">
                    <a:srgbClr val="000000">
                      <a:alpha val="43137"/>
                    </a:srgbClr>
                  </a:outerShdw>
                </a:effectLst>
              </a:rPr>
              <a:t>merciler tarafından yapılır. </a:t>
            </a:r>
            <a:endParaRPr lang="tr-TR" dirty="0" smtClean="0">
              <a:solidFill>
                <a:srgbClr val="0070C0"/>
              </a:solidFill>
              <a:effectLst>
                <a:outerShdw blurRad="38100" dist="38100" dir="2700000" algn="tl">
                  <a:srgbClr val="000000">
                    <a:alpha val="43137"/>
                  </a:srgbClr>
                </a:outerShdw>
              </a:effectLst>
            </a:endParaRPr>
          </a:p>
          <a:p>
            <a:pPr algn="just"/>
            <a:r>
              <a:rPr lang="tr-TR" dirty="0" smtClean="0">
                <a:solidFill>
                  <a:srgbClr val="C00000"/>
                </a:solidFill>
                <a:effectLst>
                  <a:outerShdw blurRad="38100" dist="38100" dir="2700000" algn="tl">
                    <a:srgbClr val="000000">
                      <a:alpha val="43137"/>
                    </a:srgbClr>
                  </a:outerShdw>
                </a:effectLst>
              </a:rPr>
              <a:t>Bu </a:t>
            </a:r>
            <a:r>
              <a:rPr lang="tr-TR" dirty="0">
                <a:solidFill>
                  <a:srgbClr val="C00000"/>
                </a:solidFill>
                <a:effectLst>
                  <a:outerShdw blurRad="38100" dist="38100" dir="2700000" algn="tl">
                    <a:srgbClr val="000000">
                      <a:alpha val="43137"/>
                    </a:srgbClr>
                  </a:outerShdw>
                </a:effectLst>
              </a:rPr>
              <a:t>usulde, hem hazırlık soruşturması hem </a:t>
            </a:r>
            <a:r>
              <a:rPr lang="tr-TR" dirty="0" smtClean="0">
                <a:solidFill>
                  <a:srgbClr val="C00000"/>
                </a:solidFill>
                <a:effectLst>
                  <a:outerShdw blurRad="38100" dist="38100" dir="2700000" algn="tl">
                    <a:srgbClr val="000000">
                      <a:alpha val="43137"/>
                    </a:srgbClr>
                  </a:outerShdw>
                </a:effectLst>
              </a:rPr>
              <a:t>kovuşturma hem </a:t>
            </a:r>
            <a:r>
              <a:rPr lang="tr-TR" dirty="0">
                <a:solidFill>
                  <a:srgbClr val="C00000"/>
                </a:solidFill>
                <a:effectLst>
                  <a:outerShdw blurRad="38100" dist="38100" dir="2700000" algn="tl">
                    <a:srgbClr val="000000">
                      <a:alpha val="43137"/>
                    </a:srgbClr>
                  </a:outerShdw>
                </a:effectLst>
              </a:rPr>
              <a:t>de başvurulabilecek kanun yolu olarak itiraz, istinaf ve temyiz incelemesi de </a:t>
            </a:r>
            <a:r>
              <a:rPr lang="tr-TR" dirty="0" smtClean="0">
                <a:solidFill>
                  <a:srgbClr val="C00000"/>
                </a:solidFill>
                <a:effectLst>
                  <a:outerShdw blurRad="38100" dist="38100" dir="2700000" algn="tl">
                    <a:srgbClr val="000000">
                      <a:alpha val="43137"/>
                    </a:srgbClr>
                  </a:outerShdw>
                </a:effectLst>
              </a:rPr>
              <a:t>idari merciler </a:t>
            </a:r>
            <a:r>
              <a:rPr lang="tr-TR" dirty="0">
                <a:solidFill>
                  <a:srgbClr val="C00000"/>
                </a:solidFill>
                <a:effectLst>
                  <a:outerShdw blurRad="38100" dist="38100" dir="2700000" algn="tl">
                    <a:srgbClr val="000000">
                      <a:alpha val="43137"/>
                    </a:srgbClr>
                  </a:outerShdw>
                </a:effectLst>
              </a:rPr>
              <a:t>tarafından </a:t>
            </a:r>
            <a:r>
              <a:rPr lang="tr-TR" dirty="0" smtClean="0">
                <a:solidFill>
                  <a:srgbClr val="C00000"/>
                </a:solidFill>
                <a:effectLst>
                  <a:outerShdw blurRad="38100" dist="38100" dir="2700000" algn="tl">
                    <a:srgbClr val="000000">
                      <a:alpha val="43137"/>
                    </a:srgbClr>
                  </a:outerShdw>
                </a:effectLst>
              </a:rPr>
              <a:t>yapılmaktadır.</a:t>
            </a:r>
            <a:endParaRPr lang="tr-TR" dirty="0">
              <a:solidFill>
                <a:srgbClr val="C00000"/>
              </a:solidFill>
              <a:effectLst>
                <a:outerShdw blurRad="38100" dist="38100" dir="2700000" algn="tl">
                  <a:srgbClr val="000000">
                    <a:alpha val="43137"/>
                  </a:srgbClr>
                </a:outerShdw>
              </a:effectLst>
            </a:endParaRPr>
          </a:p>
          <a:p>
            <a:pPr algn="just"/>
            <a:r>
              <a:rPr lang="tr-TR" b="1" dirty="0">
                <a:solidFill>
                  <a:srgbClr val="7030A0"/>
                </a:solidFill>
                <a:effectLst>
                  <a:outerShdw blurRad="38100" dist="38100" dir="2700000" algn="tl">
                    <a:srgbClr val="000000">
                      <a:alpha val="43137"/>
                    </a:srgbClr>
                  </a:outerShdw>
                </a:effectLst>
              </a:rPr>
              <a:t>Bu usulde, memurların görev suçlarından dolayı sıkı bir şekilde </a:t>
            </a:r>
            <a:r>
              <a:rPr lang="tr-TR" b="1" dirty="0" smtClean="0">
                <a:solidFill>
                  <a:srgbClr val="7030A0"/>
                </a:solidFill>
                <a:effectLst>
                  <a:outerShdw blurRad="38100" dist="38100" dir="2700000" algn="tl">
                    <a:srgbClr val="000000">
                      <a:alpha val="43137"/>
                    </a:srgbClr>
                  </a:outerShdw>
                </a:effectLst>
              </a:rPr>
              <a:t>korunduğu görülmektedir</a:t>
            </a:r>
            <a:r>
              <a:rPr lang="tr-TR" b="1" dirty="0">
                <a:solidFill>
                  <a:srgbClr val="7030A0"/>
                </a:solidFill>
                <a:effectLst>
                  <a:outerShdw blurRad="38100" dist="38100" dir="2700000" algn="tl">
                    <a:srgbClr val="000000">
                      <a:alpha val="43137"/>
                    </a:srgbClr>
                  </a:outerShdw>
                </a:effectLst>
              </a:rPr>
              <a:t>.</a:t>
            </a:r>
          </a:p>
          <a:p>
            <a:endParaRPr lang="tr-TR" dirty="0"/>
          </a:p>
        </p:txBody>
      </p:sp>
    </p:spTree>
    <p:extLst>
      <p:ext uri="{BB962C8B-B14F-4D97-AF65-F5344CB8AC3E}">
        <p14:creationId xmlns:p14="http://schemas.microsoft.com/office/powerpoint/2010/main" val="183745544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b="1" dirty="0">
                <a:solidFill>
                  <a:srgbClr val="00B050"/>
                </a:solidFill>
              </a:rPr>
              <a:t>Karma </a:t>
            </a:r>
            <a:r>
              <a:rPr lang="tr-TR" b="1" dirty="0" smtClean="0">
                <a:solidFill>
                  <a:srgbClr val="00B050"/>
                </a:solidFill>
              </a:rPr>
              <a:t>sistem;</a:t>
            </a:r>
            <a:endParaRPr lang="tr-TR" dirty="0">
              <a:solidFill>
                <a:srgbClr val="00B050"/>
              </a:solidFill>
            </a:endParaRPr>
          </a:p>
        </p:txBody>
      </p:sp>
      <p:sp>
        <p:nvSpPr>
          <p:cNvPr id="2" name="İçerik Yer Tutucusu 1"/>
          <p:cNvSpPr>
            <a:spLocks noGrp="1"/>
          </p:cNvSpPr>
          <p:nvPr>
            <p:ph idx="1"/>
          </p:nvPr>
        </p:nvSpPr>
        <p:spPr/>
        <p:txBody>
          <a:bodyPr>
            <a:normAutofit/>
          </a:bodyPr>
          <a:lstStyle/>
          <a:p>
            <a:pPr algn="just"/>
            <a:r>
              <a:rPr lang="tr-TR" b="1" dirty="0" smtClean="0">
                <a:solidFill>
                  <a:srgbClr val="7030A0"/>
                </a:solidFill>
                <a:effectLst>
                  <a:outerShdw blurRad="38100" dist="38100" dir="2700000" algn="tl">
                    <a:srgbClr val="000000">
                      <a:alpha val="43137"/>
                    </a:srgbClr>
                  </a:outerShdw>
                </a:effectLst>
              </a:rPr>
              <a:t>Bu </a:t>
            </a:r>
            <a:r>
              <a:rPr lang="tr-TR" b="1" dirty="0">
                <a:solidFill>
                  <a:srgbClr val="7030A0"/>
                </a:solidFill>
                <a:effectLst>
                  <a:outerShdw blurRad="38100" dist="38100" dir="2700000" algn="tl">
                    <a:srgbClr val="000000">
                      <a:alpha val="43137"/>
                    </a:srgbClr>
                  </a:outerShdw>
                </a:effectLst>
              </a:rPr>
              <a:t>sistem, idari yargı ile adli yargının memurların ve kamu </a:t>
            </a:r>
            <a:r>
              <a:rPr lang="tr-TR" b="1" dirty="0" smtClean="0">
                <a:solidFill>
                  <a:srgbClr val="7030A0"/>
                </a:solidFill>
                <a:effectLst>
                  <a:outerShdw blurRad="38100" dist="38100" dir="2700000" algn="tl">
                    <a:srgbClr val="000000">
                      <a:alpha val="43137"/>
                    </a:srgbClr>
                  </a:outerShdw>
                </a:effectLst>
              </a:rPr>
              <a:t>görevlilerinin yargılanmaları </a:t>
            </a:r>
            <a:r>
              <a:rPr lang="tr-TR" b="1" dirty="0">
                <a:solidFill>
                  <a:srgbClr val="7030A0"/>
                </a:solidFill>
                <a:effectLst>
                  <a:outerShdw blurRad="38100" dist="38100" dir="2700000" algn="tl">
                    <a:srgbClr val="000000">
                      <a:alpha val="43137"/>
                    </a:srgbClr>
                  </a:outerShdw>
                </a:effectLst>
              </a:rPr>
              <a:t>usulünde birleştirilmesi ile ortaya çıkmıştır. </a:t>
            </a:r>
            <a:endParaRPr lang="tr-TR" b="1" dirty="0" smtClean="0">
              <a:solidFill>
                <a:srgbClr val="7030A0"/>
              </a:solidFill>
              <a:effectLst>
                <a:outerShdw blurRad="38100" dist="38100" dir="2700000" algn="tl">
                  <a:srgbClr val="000000">
                    <a:alpha val="43137"/>
                  </a:srgbClr>
                </a:outerShdw>
              </a:effectLst>
            </a:endParaRPr>
          </a:p>
          <a:p>
            <a:pPr algn="just"/>
            <a:endParaRPr lang="tr-TR" b="1" dirty="0">
              <a:solidFill>
                <a:srgbClr val="7030A0"/>
              </a:solidFill>
              <a:effectLst>
                <a:outerShdw blurRad="38100" dist="38100" dir="2700000" algn="tl">
                  <a:srgbClr val="000000">
                    <a:alpha val="43137"/>
                  </a:srgbClr>
                </a:outerShdw>
              </a:effectLst>
            </a:endParaRPr>
          </a:p>
          <a:p>
            <a:pPr algn="just"/>
            <a:r>
              <a:rPr lang="tr-TR" b="1" dirty="0" smtClean="0">
                <a:solidFill>
                  <a:srgbClr val="C00000"/>
                </a:solidFill>
                <a:effectLst>
                  <a:outerShdw blurRad="38100" dist="38100" dir="2700000" algn="tl">
                    <a:srgbClr val="000000">
                      <a:alpha val="43137"/>
                    </a:srgbClr>
                  </a:outerShdw>
                </a:effectLst>
              </a:rPr>
              <a:t>Karma </a:t>
            </a:r>
            <a:r>
              <a:rPr lang="tr-TR" b="1" dirty="0">
                <a:solidFill>
                  <a:srgbClr val="C00000"/>
                </a:solidFill>
                <a:effectLst>
                  <a:outerShdw blurRad="38100" dist="38100" dir="2700000" algn="tl">
                    <a:srgbClr val="000000">
                      <a:alpha val="43137"/>
                    </a:srgbClr>
                  </a:outerShdw>
                </a:effectLst>
              </a:rPr>
              <a:t>sistem </a:t>
            </a:r>
            <a:r>
              <a:rPr lang="tr-TR" b="1" dirty="0" smtClean="0">
                <a:solidFill>
                  <a:srgbClr val="C00000"/>
                </a:solidFill>
                <a:effectLst>
                  <a:outerShdw blurRad="38100" dist="38100" dir="2700000" algn="tl">
                    <a:srgbClr val="000000">
                      <a:alpha val="43137"/>
                    </a:srgbClr>
                  </a:outerShdw>
                </a:effectLst>
              </a:rPr>
              <a:t>kendi içerisinde </a:t>
            </a:r>
            <a:r>
              <a:rPr lang="tr-TR" b="1" dirty="0">
                <a:solidFill>
                  <a:srgbClr val="C00000"/>
                </a:solidFill>
                <a:effectLst>
                  <a:outerShdw blurRad="38100" dist="38100" dir="2700000" algn="tl">
                    <a:srgbClr val="000000">
                      <a:alpha val="43137"/>
                    </a:srgbClr>
                  </a:outerShdw>
                </a:effectLst>
              </a:rPr>
              <a:t>iki kısma ayrılır:</a:t>
            </a:r>
          </a:p>
        </p:txBody>
      </p:sp>
    </p:spTree>
    <p:extLst>
      <p:ext uri="{BB962C8B-B14F-4D97-AF65-F5344CB8AC3E}">
        <p14:creationId xmlns:p14="http://schemas.microsoft.com/office/powerpoint/2010/main" val="193530166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457200" y="267494"/>
            <a:ext cx="8229600" cy="713234"/>
          </a:xfrm>
        </p:spPr>
        <p:txBody>
          <a:bodyPr>
            <a:normAutofit/>
          </a:bodyPr>
          <a:lstStyle/>
          <a:p>
            <a:r>
              <a:rPr lang="tr-TR" sz="3600" b="1" dirty="0">
                <a:solidFill>
                  <a:srgbClr val="00B050"/>
                </a:solidFill>
              </a:rPr>
              <a:t>Tahkik </a:t>
            </a:r>
            <a:r>
              <a:rPr lang="tr-TR" sz="3600" b="1" dirty="0" smtClean="0">
                <a:solidFill>
                  <a:srgbClr val="00B050"/>
                </a:solidFill>
              </a:rPr>
              <a:t>Sistemi;</a:t>
            </a:r>
            <a:endParaRPr lang="tr-TR" sz="3600" dirty="0">
              <a:solidFill>
                <a:srgbClr val="00B050"/>
              </a:solidFill>
            </a:endParaRPr>
          </a:p>
        </p:txBody>
      </p:sp>
      <p:sp>
        <p:nvSpPr>
          <p:cNvPr id="2" name="İçerik Yer Tutucusu 1"/>
          <p:cNvSpPr>
            <a:spLocks noGrp="1"/>
          </p:cNvSpPr>
          <p:nvPr>
            <p:ph idx="1"/>
          </p:nvPr>
        </p:nvSpPr>
        <p:spPr>
          <a:xfrm>
            <a:off x="457200" y="1196752"/>
            <a:ext cx="8229600" cy="4975448"/>
          </a:xfrm>
        </p:spPr>
        <p:txBody>
          <a:bodyPr>
            <a:normAutofit/>
          </a:bodyPr>
          <a:lstStyle/>
          <a:p>
            <a:pPr algn="just"/>
            <a:r>
              <a:rPr lang="tr-TR" b="1" dirty="0" smtClean="0">
                <a:solidFill>
                  <a:srgbClr val="C00000"/>
                </a:solidFill>
              </a:rPr>
              <a:t>B</a:t>
            </a:r>
            <a:r>
              <a:rPr lang="tr-TR" sz="2800" b="1" dirty="0" smtClean="0">
                <a:solidFill>
                  <a:srgbClr val="C00000"/>
                </a:solidFill>
              </a:rPr>
              <a:t>u </a:t>
            </a:r>
            <a:r>
              <a:rPr lang="tr-TR" sz="2800" b="1" dirty="0">
                <a:solidFill>
                  <a:srgbClr val="C00000"/>
                </a:solidFill>
              </a:rPr>
              <a:t>sisteme göre, kamu görevlisi hakkında idari merciler soruşturmayı yapar </a:t>
            </a:r>
            <a:r>
              <a:rPr lang="tr-TR" sz="2800" b="1" dirty="0" smtClean="0">
                <a:solidFill>
                  <a:srgbClr val="C00000"/>
                </a:solidFill>
              </a:rPr>
              <a:t>ve son </a:t>
            </a:r>
            <a:r>
              <a:rPr lang="tr-TR" sz="2800" b="1" dirty="0">
                <a:solidFill>
                  <a:srgbClr val="C00000"/>
                </a:solidFill>
              </a:rPr>
              <a:t>soruşturmanın açılıp açılmamasına, bu soruşturma sonucuna göre karar verilir</a:t>
            </a:r>
            <a:r>
              <a:rPr lang="tr-TR" sz="2800" b="1" dirty="0" smtClean="0">
                <a:solidFill>
                  <a:srgbClr val="C00000"/>
                </a:solidFill>
              </a:rPr>
              <a:t>.</a:t>
            </a:r>
          </a:p>
          <a:p>
            <a:pPr algn="just"/>
            <a:r>
              <a:rPr lang="tr-TR" sz="2800" dirty="0" smtClean="0">
                <a:solidFill>
                  <a:srgbClr val="0070C0"/>
                </a:solidFill>
                <a:effectLst>
                  <a:outerShdw blurRad="38100" dist="38100" dir="2700000" algn="tl">
                    <a:srgbClr val="000000">
                      <a:alpha val="43137"/>
                    </a:srgbClr>
                  </a:outerShdw>
                </a:effectLst>
              </a:rPr>
              <a:t>Dolayısıyla</a:t>
            </a:r>
            <a:r>
              <a:rPr lang="tr-TR" sz="2800" dirty="0">
                <a:solidFill>
                  <a:srgbClr val="0070C0"/>
                </a:solidFill>
                <a:effectLst>
                  <a:outerShdw blurRad="38100" dist="38100" dir="2700000" algn="tl">
                    <a:srgbClr val="000000">
                      <a:alpha val="43137"/>
                    </a:srgbClr>
                  </a:outerShdw>
                </a:effectLst>
              </a:rPr>
              <a:t>, bu kararın verilmemesi halinde, ne savcılık harekete geçebilir ne de </a:t>
            </a:r>
            <a:r>
              <a:rPr lang="tr-TR" sz="2800" dirty="0" smtClean="0">
                <a:solidFill>
                  <a:srgbClr val="0070C0"/>
                </a:solidFill>
                <a:effectLst>
                  <a:outerShdw blurRad="38100" dist="38100" dir="2700000" algn="tl">
                    <a:srgbClr val="000000">
                      <a:alpha val="43137"/>
                    </a:srgbClr>
                  </a:outerShdw>
                </a:effectLst>
              </a:rPr>
              <a:t>yargı yerleri </a:t>
            </a:r>
            <a:r>
              <a:rPr lang="tr-TR" sz="2800" dirty="0">
                <a:solidFill>
                  <a:srgbClr val="0070C0"/>
                </a:solidFill>
                <a:effectLst>
                  <a:outerShdw blurRad="38100" dist="38100" dir="2700000" algn="tl">
                    <a:srgbClr val="000000">
                      <a:alpha val="43137"/>
                    </a:srgbClr>
                  </a:outerShdw>
                </a:effectLst>
              </a:rPr>
              <a:t>olaya el koyabilir. </a:t>
            </a:r>
            <a:endParaRPr lang="tr-TR" sz="2800" dirty="0" smtClean="0">
              <a:solidFill>
                <a:srgbClr val="0070C0"/>
              </a:solidFill>
              <a:effectLst>
                <a:outerShdw blurRad="38100" dist="38100" dir="2700000" algn="tl">
                  <a:srgbClr val="000000">
                    <a:alpha val="43137"/>
                  </a:srgbClr>
                </a:outerShdw>
              </a:effectLst>
            </a:endParaRPr>
          </a:p>
          <a:p>
            <a:pPr algn="just"/>
            <a:r>
              <a:rPr lang="tr-TR" sz="2800" dirty="0" smtClean="0">
                <a:solidFill>
                  <a:srgbClr val="00B050"/>
                </a:solidFill>
                <a:effectLst>
                  <a:outerShdw blurRad="38100" dist="38100" dir="2700000" algn="tl">
                    <a:srgbClr val="000000">
                      <a:alpha val="43137"/>
                    </a:srgbClr>
                  </a:outerShdw>
                </a:effectLst>
              </a:rPr>
              <a:t>Memurin </a:t>
            </a:r>
            <a:r>
              <a:rPr lang="tr-TR" sz="2800" dirty="0" err="1">
                <a:solidFill>
                  <a:srgbClr val="00B050"/>
                </a:solidFill>
                <a:effectLst>
                  <a:outerShdw blurRad="38100" dist="38100" dir="2700000" algn="tl">
                    <a:srgbClr val="000000">
                      <a:alpha val="43137"/>
                    </a:srgbClr>
                  </a:outerShdw>
                </a:effectLst>
              </a:rPr>
              <a:t>Muhakematı</a:t>
            </a:r>
            <a:r>
              <a:rPr lang="tr-TR" sz="2800" dirty="0">
                <a:solidFill>
                  <a:srgbClr val="00B050"/>
                </a:solidFill>
                <a:effectLst>
                  <a:outerShdw blurRad="38100" dist="38100" dir="2700000" algn="tl">
                    <a:srgbClr val="000000">
                      <a:alpha val="43137"/>
                    </a:srgbClr>
                  </a:outerShdw>
                </a:effectLst>
              </a:rPr>
              <a:t> Hakkında Kanunu Muvakkat </a:t>
            </a:r>
            <a:r>
              <a:rPr lang="tr-TR" sz="2800" dirty="0" smtClean="0">
                <a:solidFill>
                  <a:srgbClr val="00B050"/>
                </a:solidFill>
                <a:effectLst>
                  <a:outerShdw blurRad="38100" dist="38100" dir="2700000" algn="tl">
                    <a:srgbClr val="000000">
                      <a:alpha val="43137"/>
                    </a:srgbClr>
                  </a:outerShdw>
                </a:effectLst>
              </a:rPr>
              <a:t>bu </a:t>
            </a:r>
            <a:r>
              <a:rPr lang="it-IT" sz="2800" dirty="0" smtClean="0">
                <a:solidFill>
                  <a:srgbClr val="00B050"/>
                </a:solidFill>
                <a:effectLst>
                  <a:outerShdw blurRad="38100" dist="38100" dir="2700000" algn="tl">
                    <a:srgbClr val="000000">
                      <a:alpha val="43137"/>
                    </a:srgbClr>
                  </a:outerShdw>
                </a:effectLst>
              </a:rPr>
              <a:t>sistemi benimsemiştir</a:t>
            </a:r>
            <a:r>
              <a:rPr lang="tr-TR" sz="2800" dirty="0" smtClean="0">
                <a:solidFill>
                  <a:srgbClr val="00B050"/>
                </a:solidFill>
                <a:effectLst>
                  <a:outerShdw blurRad="38100" dist="38100" dir="2700000" algn="tl">
                    <a:srgbClr val="000000">
                      <a:alpha val="43137"/>
                    </a:srgbClr>
                  </a:outerShdw>
                </a:effectLst>
              </a:rPr>
              <a:t>.</a:t>
            </a:r>
            <a:endParaRPr lang="tr-TR" sz="2800" dirty="0">
              <a:solidFill>
                <a:srgbClr val="00B050"/>
              </a:solidFill>
              <a:effectLst>
                <a:outerShdw blurRad="38100" dist="38100" dir="2700000" algn="tl">
                  <a:srgbClr val="000000">
                    <a:alpha val="43137"/>
                  </a:srgbClr>
                </a:outerShdw>
              </a:effectLst>
            </a:endParaRPr>
          </a:p>
          <a:p>
            <a:endParaRPr lang="tr-TR" dirty="0">
              <a:solidFill>
                <a:srgbClr val="00B050"/>
              </a:solidFill>
            </a:endParaRPr>
          </a:p>
          <a:p>
            <a:endParaRPr lang="tr-TR" dirty="0"/>
          </a:p>
        </p:txBody>
      </p:sp>
    </p:spTree>
    <p:extLst>
      <p:ext uri="{BB962C8B-B14F-4D97-AF65-F5344CB8AC3E}">
        <p14:creationId xmlns:p14="http://schemas.microsoft.com/office/powerpoint/2010/main" val="112227660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864096"/>
          </a:xfrm>
        </p:spPr>
        <p:txBody>
          <a:bodyPr>
            <a:normAutofit/>
          </a:bodyPr>
          <a:lstStyle/>
          <a:p>
            <a:r>
              <a:rPr lang="tr-TR" b="1" dirty="0">
                <a:solidFill>
                  <a:srgbClr val="00B050"/>
                </a:solidFill>
              </a:rPr>
              <a:t>İzin </a:t>
            </a:r>
            <a:r>
              <a:rPr lang="tr-TR" b="1" dirty="0" smtClean="0">
                <a:solidFill>
                  <a:srgbClr val="00B050"/>
                </a:solidFill>
              </a:rPr>
              <a:t>Sistemi;</a:t>
            </a:r>
            <a:endParaRPr lang="tr-TR" dirty="0">
              <a:solidFill>
                <a:srgbClr val="00B050"/>
              </a:solidFill>
            </a:endParaRPr>
          </a:p>
        </p:txBody>
      </p:sp>
      <p:sp>
        <p:nvSpPr>
          <p:cNvPr id="3" name="Content Placeholder 2"/>
          <p:cNvSpPr>
            <a:spLocks noGrp="1"/>
          </p:cNvSpPr>
          <p:nvPr>
            <p:ph idx="1"/>
          </p:nvPr>
        </p:nvSpPr>
        <p:spPr>
          <a:xfrm>
            <a:off x="251520" y="1052736"/>
            <a:ext cx="8784976" cy="5616624"/>
          </a:xfrm>
        </p:spPr>
        <p:txBody>
          <a:bodyPr>
            <a:noAutofit/>
          </a:bodyPr>
          <a:lstStyle/>
          <a:p>
            <a:pPr algn="just"/>
            <a:r>
              <a:rPr lang="tr-TR" sz="2400" dirty="0" smtClean="0">
                <a:solidFill>
                  <a:srgbClr val="0070C0"/>
                </a:solidFill>
                <a:effectLst>
                  <a:outerShdw blurRad="38100" dist="38100" dir="2700000" algn="tl">
                    <a:srgbClr val="000000">
                      <a:alpha val="43137"/>
                    </a:srgbClr>
                  </a:outerShdw>
                </a:effectLst>
              </a:rPr>
              <a:t>Bu </a:t>
            </a:r>
            <a:r>
              <a:rPr lang="tr-TR" sz="2400" dirty="0">
                <a:solidFill>
                  <a:srgbClr val="0070C0"/>
                </a:solidFill>
                <a:effectLst>
                  <a:outerShdw blurRad="38100" dist="38100" dir="2700000" algn="tl">
                    <a:srgbClr val="000000">
                      <a:alpha val="43137"/>
                    </a:srgbClr>
                  </a:outerShdw>
                </a:effectLst>
              </a:rPr>
              <a:t>sistemde, kamu görevlisinin görevi sebebiyle işlediği suçlardan </a:t>
            </a:r>
            <a:r>
              <a:rPr lang="tr-TR" sz="2400" dirty="0" smtClean="0">
                <a:solidFill>
                  <a:srgbClr val="0070C0"/>
                </a:solidFill>
                <a:effectLst>
                  <a:outerShdw blurRad="38100" dist="38100" dir="2700000" algn="tl">
                    <a:srgbClr val="000000">
                      <a:alpha val="43137"/>
                    </a:srgbClr>
                  </a:outerShdw>
                </a:effectLst>
              </a:rPr>
              <a:t>dolayı hakkında </a:t>
            </a:r>
            <a:r>
              <a:rPr lang="tr-TR" sz="2400" dirty="0">
                <a:solidFill>
                  <a:srgbClr val="0070C0"/>
                </a:solidFill>
                <a:effectLst>
                  <a:outerShdw blurRad="38100" dist="38100" dir="2700000" algn="tl">
                    <a:srgbClr val="000000">
                      <a:alpha val="43137"/>
                    </a:srgbClr>
                  </a:outerShdw>
                </a:effectLst>
              </a:rPr>
              <a:t>adli soruşturmaya başlanabilmesi yetkili merciin iznine bağlıdır. İzin, </a:t>
            </a:r>
            <a:r>
              <a:rPr lang="tr-TR" sz="2400" dirty="0" smtClean="0">
                <a:solidFill>
                  <a:srgbClr val="0070C0"/>
                </a:solidFill>
                <a:effectLst>
                  <a:outerShdw blurRad="38100" dist="38100" dir="2700000" algn="tl">
                    <a:srgbClr val="000000">
                      <a:alpha val="43137"/>
                    </a:srgbClr>
                  </a:outerShdw>
                </a:effectLst>
              </a:rPr>
              <a:t>siyasal ve </a:t>
            </a:r>
            <a:r>
              <a:rPr lang="tr-TR" sz="2400" dirty="0">
                <a:solidFill>
                  <a:srgbClr val="0070C0"/>
                </a:solidFill>
                <a:effectLst>
                  <a:outerShdw blurRad="38100" dist="38100" dir="2700000" algn="tl">
                    <a:srgbClr val="000000">
                      <a:alpha val="43137"/>
                    </a:srgbClr>
                  </a:outerShdw>
                </a:effectLst>
              </a:rPr>
              <a:t>sosyal nitelikte yetkili bir kamu merciin ceza davasının yerindeliğini onaylayan </a:t>
            </a:r>
            <a:r>
              <a:rPr lang="tr-TR" sz="2400" dirty="0" smtClean="0">
                <a:solidFill>
                  <a:srgbClr val="0070C0"/>
                </a:solidFill>
                <a:effectLst>
                  <a:outerShdw blurRad="38100" dist="38100" dir="2700000" algn="tl">
                    <a:srgbClr val="000000">
                      <a:alpha val="43137"/>
                    </a:srgbClr>
                  </a:outerShdw>
                </a:effectLst>
              </a:rPr>
              <a:t>bir irade </a:t>
            </a:r>
            <a:r>
              <a:rPr lang="tr-TR" sz="2400" dirty="0">
                <a:solidFill>
                  <a:srgbClr val="0070C0"/>
                </a:solidFill>
                <a:effectLst>
                  <a:outerShdw blurRad="38100" dist="38100" dir="2700000" algn="tl">
                    <a:srgbClr val="000000">
                      <a:alpha val="43137"/>
                    </a:srgbClr>
                  </a:outerShdw>
                </a:effectLst>
              </a:rPr>
              <a:t>birimi olarak </a:t>
            </a:r>
            <a:r>
              <a:rPr lang="tr-TR" sz="2400" dirty="0" smtClean="0">
                <a:solidFill>
                  <a:srgbClr val="0070C0"/>
                </a:solidFill>
                <a:effectLst>
                  <a:outerShdw blurRad="38100" dist="38100" dir="2700000" algn="tl">
                    <a:srgbClr val="000000">
                      <a:alpha val="43137"/>
                    </a:srgbClr>
                  </a:outerShdw>
                </a:effectLst>
              </a:rPr>
              <a:t>tanımlanabilir. </a:t>
            </a:r>
            <a:r>
              <a:rPr lang="tr-TR" sz="2400" dirty="0">
                <a:solidFill>
                  <a:srgbClr val="0070C0"/>
                </a:solidFill>
                <a:effectLst>
                  <a:outerShdw blurRad="38100" dist="38100" dir="2700000" algn="tl">
                    <a:srgbClr val="000000">
                      <a:alpha val="43137"/>
                    </a:srgbClr>
                  </a:outerShdw>
                </a:effectLst>
              </a:rPr>
              <a:t>İzin bir dava şartı olup, </a:t>
            </a:r>
            <a:r>
              <a:rPr lang="tr-TR" sz="2400" dirty="0" smtClean="0">
                <a:solidFill>
                  <a:srgbClr val="0070C0"/>
                </a:solidFill>
                <a:effectLst>
                  <a:outerShdw blurRad="38100" dist="38100" dir="2700000" algn="tl">
                    <a:srgbClr val="000000">
                      <a:alpha val="43137"/>
                    </a:srgbClr>
                  </a:outerShdw>
                </a:effectLst>
              </a:rPr>
              <a:t>izin verilmezse </a:t>
            </a:r>
            <a:r>
              <a:rPr lang="tr-TR" sz="2400" dirty="0">
                <a:solidFill>
                  <a:srgbClr val="0070C0"/>
                </a:solidFill>
                <a:effectLst>
                  <a:outerShdw blurRad="38100" dist="38100" dir="2700000" algn="tl">
                    <a:srgbClr val="000000">
                      <a:alpha val="43137"/>
                    </a:srgbClr>
                  </a:outerShdw>
                </a:effectLst>
              </a:rPr>
              <a:t>savcı dava açamaz. </a:t>
            </a:r>
            <a:endParaRPr lang="tr-TR" sz="2400" dirty="0" smtClean="0">
              <a:solidFill>
                <a:srgbClr val="0070C0"/>
              </a:solidFill>
              <a:effectLst>
                <a:outerShdw blurRad="38100" dist="38100" dir="2700000" algn="tl">
                  <a:srgbClr val="000000">
                    <a:alpha val="43137"/>
                  </a:srgbClr>
                </a:outerShdw>
              </a:effectLst>
            </a:endParaRPr>
          </a:p>
          <a:p>
            <a:pPr algn="just"/>
            <a:r>
              <a:rPr lang="tr-TR" sz="2400" dirty="0" smtClean="0">
                <a:solidFill>
                  <a:srgbClr val="C00000"/>
                </a:solidFill>
                <a:effectLst>
                  <a:outerShdw blurRad="38100" dist="38100" dir="2700000" algn="tl">
                    <a:srgbClr val="000000">
                      <a:alpha val="43137"/>
                    </a:srgbClr>
                  </a:outerShdw>
                </a:effectLst>
              </a:rPr>
              <a:t>Dava </a:t>
            </a:r>
            <a:r>
              <a:rPr lang="tr-TR" sz="2400" dirty="0">
                <a:solidFill>
                  <a:srgbClr val="C00000"/>
                </a:solidFill>
                <a:effectLst>
                  <a:outerShdw blurRad="38100" dist="38100" dir="2700000" algn="tl">
                    <a:srgbClr val="000000">
                      <a:alpha val="43137"/>
                    </a:srgbClr>
                  </a:outerShdw>
                </a:effectLst>
              </a:rPr>
              <a:t>açılmış ise, yargılamanın durmasına karar </a:t>
            </a:r>
            <a:r>
              <a:rPr lang="tr-TR" sz="2400" dirty="0" smtClean="0">
                <a:solidFill>
                  <a:srgbClr val="C00000"/>
                </a:solidFill>
                <a:effectLst>
                  <a:outerShdw blurRad="38100" dist="38100" dir="2700000" algn="tl">
                    <a:srgbClr val="000000">
                      <a:alpha val="43137"/>
                    </a:srgbClr>
                  </a:outerShdw>
                </a:effectLst>
              </a:rPr>
              <a:t>verilir ve </a:t>
            </a:r>
            <a:r>
              <a:rPr lang="tr-TR" sz="2400" dirty="0">
                <a:solidFill>
                  <a:srgbClr val="C00000"/>
                </a:solidFill>
                <a:effectLst>
                  <a:outerShdw blurRad="38100" dist="38100" dir="2700000" algn="tl">
                    <a:srgbClr val="000000">
                      <a:alpha val="43137"/>
                    </a:srgbClr>
                  </a:outerShdw>
                </a:effectLst>
              </a:rPr>
              <a:t>ön şart olan izin eksikliği tamamlatılır. </a:t>
            </a:r>
            <a:endParaRPr lang="tr-TR" sz="2400" dirty="0" smtClean="0">
              <a:solidFill>
                <a:srgbClr val="C00000"/>
              </a:solidFill>
              <a:effectLst>
                <a:outerShdw blurRad="38100" dist="38100" dir="2700000" algn="tl">
                  <a:srgbClr val="000000">
                    <a:alpha val="43137"/>
                  </a:srgbClr>
                </a:outerShdw>
              </a:effectLst>
            </a:endParaRPr>
          </a:p>
          <a:p>
            <a:pPr algn="just"/>
            <a:r>
              <a:rPr lang="tr-TR" sz="2400" b="1" dirty="0" smtClean="0">
                <a:solidFill>
                  <a:srgbClr val="7030A0"/>
                </a:solidFill>
                <a:effectLst>
                  <a:outerShdw blurRad="38100" dist="38100" dir="2700000" algn="tl">
                    <a:srgbClr val="000000">
                      <a:alpha val="43137"/>
                    </a:srgbClr>
                  </a:outerShdw>
                </a:effectLst>
              </a:rPr>
              <a:t>Ceza </a:t>
            </a:r>
            <a:r>
              <a:rPr lang="tr-TR" sz="2400" b="1" dirty="0">
                <a:solidFill>
                  <a:srgbClr val="7030A0"/>
                </a:solidFill>
                <a:effectLst>
                  <a:outerShdw blurRad="38100" dist="38100" dir="2700000" algn="tl">
                    <a:srgbClr val="000000">
                      <a:alpha val="43137"/>
                    </a:srgbClr>
                  </a:outerShdw>
                </a:effectLst>
              </a:rPr>
              <a:t>muhakemesinde izin kavramı, </a:t>
            </a:r>
            <a:r>
              <a:rPr lang="tr-TR" sz="2400" b="1" dirty="0" smtClean="0">
                <a:solidFill>
                  <a:srgbClr val="7030A0"/>
                </a:solidFill>
                <a:effectLst>
                  <a:outerShdw blurRad="38100" dist="38100" dir="2700000" algn="tl">
                    <a:srgbClr val="000000">
                      <a:alpha val="43137"/>
                    </a:srgbClr>
                  </a:outerShdw>
                </a:effectLst>
              </a:rPr>
              <a:t>Devletin iddia </a:t>
            </a:r>
            <a:r>
              <a:rPr lang="tr-TR" sz="2400" b="1" dirty="0">
                <a:solidFill>
                  <a:srgbClr val="7030A0"/>
                </a:solidFill>
                <a:effectLst>
                  <a:outerShdw blurRad="38100" dist="38100" dir="2700000" algn="tl">
                    <a:srgbClr val="000000">
                      <a:alpha val="43137"/>
                    </a:srgbClr>
                  </a:outerShdw>
                </a:effectLst>
              </a:rPr>
              <a:t>makamının belirli bir olayda soruşturma yapılmasında kamu yararı </a:t>
            </a:r>
            <a:r>
              <a:rPr lang="tr-TR" sz="2400" b="1" dirty="0" smtClean="0">
                <a:solidFill>
                  <a:srgbClr val="7030A0"/>
                </a:solidFill>
                <a:effectLst>
                  <a:outerShdw blurRad="38100" dist="38100" dir="2700000" algn="tl">
                    <a:srgbClr val="000000">
                      <a:alpha val="43137"/>
                    </a:srgbClr>
                  </a:outerShdw>
                </a:effectLst>
              </a:rPr>
              <a:t>gördüğünü belirtmesi </a:t>
            </a:r>
            <a:r>
              <a:rPr lang="tr-TR" sz="2400" b="1" dirty="0">
                <a:solidFill>
                  <a:srgbClr val="7030A0"/>
                </a:solidFill>
                <a:effectLst>
                  <a:outerShdw blurRad="38100" dist="38100" dir="2700000" algn="tl">
                    <a:srgbClr val="000000">
                      <a:alpha val="43137"/>
                    </a:srgbClr>
                  </a:outerShdw>
                </a:effectLst>
              </a:rPr>
              <a:t>ve soruşturma konusundaki engeli </a:t>
            </a:r>
            <a:r>
              <a:rPr lang="tr-TR" sz="2400" b="1" dirty="0" smtClean="0">
                <a:solidFill>
                  <a:srgbClr val="7030A0"/>
                </a:solidFill>
                <a:effectLst>
                  <a:outerShdw blurRad="38100" dist="38100" dir="2700000" algn="tl">
                    <a:srgbClr val="000000">
                      <a:alpha val="43137"/>
                    </a:srgbClr>
                  </a:outerShdw>
                </a:effectLst>
              </a:rPr>
              <a:t>kaldırmasıdır.</a:t>
            </a:r>
            <a:endParaRPr lang="tr-TR" sz="2400" b="1" dirty="0">
              <a:solidFill>
                <a:srgbClr val="7030A0"/>
              </a:solidFill>
              <a:effectLst>
                <a:outerShdw blurRad="38100" dist="38100" dir="2700000" algn="tl">
                  <a:srgbClr val="000000">
                    <a:alpha val="43137"/>
                  </a:srgbClr>
                </a:outerShdw>
              </a:effectLst>
            </a:endParaRPr>
          </a:p>
        </p:txBody>
      </p:sp>
    </p:spTree>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304800" y="285728"/>
            <a:ext cx="8686800" cy="857256"/>
          </a:xfrm>
        </p:spPr>
        <p:txBody>
          <a:bodyPr>
            <a:normAutofit/>
          </a:bodyPr>
          <a:lstStyle/>
          <a:p>
            <a:r>
              <a:rPr lang="tr-TR" b="1" dirty="0" smtClean="0">
                <a:solidFill>
                  <a:srgbClr val="00B050"/>
                </a:solidFill>
              </a:rPr>
              <a:t>İzin Sistemi; -2-</a:t>
            </a:r>
            <a:endParaRPr lang="tr-TR" b="1" dirty="0">
              <a:solidFill>
                <a:srgbClr val="00B050"/>
              </a:solidFill>
            </a:endParaRPr>
          </a:p>
        </p:txBody>
      </p:sp>
      <p:sp>
        <p:nvSpPr>
          <p:cNvPr id="2" name="İçerik Yer Tutucusu 1"/>
          <p:cNvSpPr>
            <a:spLocks noGrp="1"/>
          </p:cNvSpPr>
          <p:nvPr>
            <p:ph idx="1"/>
          </p:nvPr>
        </p:nvSpPr>
        <p:spPr>
          <a:xfrm>
            <a:off x="457200" y="1524000"/>
            <a:ext cx="8229600" cy="4857328"/>
          </a:xfrm>
        </p:spPr>
        <p:txBody>
          <a:bodyPr>
            <a:normAutofit fontScale="92500" lnSpcReduction="20000"/>
          </a:bodyPr>
          <a:lstStyle/>
          <a:p>
            <a:pPr algn="just"/>
            <a:r>
              <a:rPr lang="tr-TR" b="1" dirty="0" smtClean="0">
                <a:solidFill>
                  <a:srgbClr val="7030A0"/>
                </a:solidFill>
                <a:effectLst>
                  <a:outerShdw blurRad="38100" dist="38100" dir="2700000" algn="tl">
                    <a:srgbClr val="000000">
                      <a:alpha val="43137"/>
                    </a:srgbClr>
                  </a:outerShdw>
                </a:effectLst>
              </a:rPr>
              <a:t>3628 </a:t>
            </a:r>
            <a:r>
              <a:rPr lang="tr-TR" b="1" dirty="0">
                <a:solidFill>
                  <a:srgbClr val="7030A0"/>
                </a:solidFill>
                <a:effectLst>
                  <a:outerShdw blurRad="38100" dist="38100" dir="2700000" algn="tl">
                    <a:srgbClr val="000000">
                      <a:alpha val="43137"/>
                    </a:srgbClr>
                  </a:outerShdw>
                </a:effectLst>
              </a:rPr>
              <a:t>sayılı Mal Bildiriminde Bulunulması, Rüşvet ve Yolsuzluklarla </a:t>
            </a:r>
            <a:r>
              <a:rPr lang="tr-TR" b="1" dirty="0" smtClean="0">
                <a:solidFill>
                  <a:srgbClr val="7030A0"/>
                </a:solidFill>
                <a:effectLst>
                  <a:outerShdw blurRad="38100" dist="38100" dir="2700000" algn="tl">
                    <a:srgbClr val="000000">
                      <a:alpha val="43137"/>
                    </a:srgbClr>
                  </a:outerShdw>
                </a:effectLst>
              </a:rPr>
              <a:t>Mücadele Kanunu </a:t>
            </a:r>
            <a:r>
              <a:rPr lang="tr-TR" b="1" dirty="0">
                <a:solidFill>
                  <a:srgbClr val="7030A0"/>
                </a:solidFill>
                <a:effectLst>
                  <a:outerShdw blurRad="38100" dist="38100" dir="2700000" algn="tl">
                    <a:srgbClr val="000000">
                      <a:alpha val="43137"/>
                    </a:srgbClr>
                  </a:outerShdw>
                </a:effectLst>
              </a:rPr>
              <a:t>ile yürürlükten kaldırılan 1609 sayılı Kanun ve 4483 sayılı Kanun </a:t>
            </a:r>
            <a:r>
              <a:rPr lang="tr-TR" b="1" dirty="0" smtClean="0">
                <a:solidFill>
                  <a:srgbClr val="7030A0"/>
                </a:solidFill>
                <a:effectLst>
                  <a:outerShdw blurRad="38100" dist="38100" dir="2700000" algn="tl">
                    <a:srgbClr val="000000">
                      <a:alpha val="43137"/>
                    </a:srgbClr>
                  </a:outerShdw>
                </a:effectLst>
              </a:rPr>
              <a:t>ile yürürlükten </a:t>
            </a:r>
            <a:r>
              <a:rPr lang="tr-TR" b="1" dirty="0">
                <a:solidFill>
                  <a:srgbClr val="7030A0"/>
                </a:solidFill>
                <a:effectLst>
                  <a:outerShdw blurRad="38100" dist="38100" dir="2700000" algn="tl">
                    <a:srgbClr val="000000">
                      <a:alpha val="43137"/>
                    </a:srgbClr>
                  </a:outerShdw>
                </a:effectLst>
              </a:rPr>
              <a:t>kaldırılan 399 sayılı K.H.K.’</a:t>
            </a:r>
            <a:r>
              <a:rPr lang="tr-TR" b="1" dirty="0" err="1">
                <a:solidFill>
                  <a:srgbClr val="7030A0"/>
                </a:solidFill>
                <a:effectLst>
                  <a:outerShdw blurRad="38100" dist="38100" dir="2700000" algn="tl">
                    <a:srgbClr val="000000">
                      <a:alpha val="43137"/>
                    </a:srgbClr>
                  </a:outerShdw>
                </a:effectLst>
              </a:rPr>
              <a:t>nin</a:t>
            </a:r>
            <a:r>
              <a:rPr lang="tr-TR" b="1" dirty="0">
                <a:solidFill>
                  <a:srgbClr val="7030A0"/>
                </a:solidFill>
                <a:effectLst>
                  <a:outerShdw blurRad="38100" dist="38100" dir="2700000" algn="tl">
                    <a:srgbClr val="000000">
                      <a:alpha val="43137"/>
                    </a:srgbClr>
                  </a:outerShdw>
                </a:effectLst>
              </a:rPr>
              <a:t> 11/d maddesinin kabul ettiği sistem budur</a:t>
            </a:r>
            <a:r>
              <a:rPr lang="tr-TR" b="1" dirty="0" smtClean="0">
                <a:solidFill>
                  <a:srgbClr val="7030A0"/>
                </a:solidFill>
                <a:effectLst>
                  <a:outerShdw blurRad="38100" dist="38100" dir="2700000" algn="tl">
                    <a:srgbClr val="000000">
                      <a:alpha val="43137"/>
                    </a:srgbClr>
                  </a:outerShdw>
                </a:effectLst>
              </a:rPr>
              <a:t>.</a:t>
            </a:r>
          </a:p>
          <a:p>
            <a:pPr algn="just"/>
            <a:endParaRPr lang="tr-TR" dirty="0"/>
          </a:p>
          <a:p>
            <a:pPr algn="just"/>
            <a:r>
              <a:rPr lang="tr-TR" dirty="0">
                <a:solidFill>
                  <a:srgbClr val="C00000"/>
                </a:solidFill>
                <a:effectLst>
                  <a:outerShdw blurRad="38100" dist="38100" dir="2700000" algn="tl">
                    <a:srgbClr val="000000">
                      <a:alpha val="43137"/>
                    </a:srgbClr>
                  </a:outerShdw>
                </a:effectLst>
              </a:rPr>
              <a:t>4483 sayılı Kanun’un 1. maddesinde de</a:t>
            </a:r>
            <a:r>
              <a:rPr lang="tr-TR" dirty="0"/>
              <a:t>; </a:t>
            </a:r>
            <a:r>
              <a:rPr lang="tr-TR" dirty="0">
                <a:solidFill>
                  <a:srgbClr val="0070C0"/>
                </a:solidFill>
                <a:effectLst>
                  <a:outerShdw blurRad="38100" dist="38100" dir="2700000" algn="tl">
                    <a:srgbClr val="000000">
                      <a:alpha val="43137"/>
                    </a:srgbClr>
                  </a:outerShdw>
                </a:effectLst>
              </a:rPr>
              <a:t>“Bu Kanunun amacının, memurlar ve </a:t>
            </a:r>
            <a:r>
              <a:rPr lang="tr-TR" dirty="0" smtClean="0">
                <a:solidFill>
                  <a:srgbClr val="0070C0"/>
                </a:solidFill>
                <a:effectLst>
                  <a:outerShdw blurRad="38100" dist="38100" dir="2700000" algn="tl">
                    <a:srgbClr val="000000">
                      <a:alpha val="43137"/>
                    </a:srgbClr>
                  </a:outerShdw>
                </a:effectLst>
              </a:rPr>
              <a:t>diğer kamu </a:t>
            </a:r>
            <a:r>
              <a:rPr lang="tr-TR" dirty="0">
                <a:solidFill>
                  <a:srgbClr val="0070C0"/>
                </a:solidFill>
                <a:effectLst>
                  <a:outerShdw blurRad="38100" dist="38100" dir="2700000" algn="tl">
                    <a:srgbClr val="000000">
                      <a:alpha val="43137"/>
                    </a:srgbClr>
                  </a:outerShdw>
                </a:effectLst>
              </a:rPr>
              <a:t>görevlilerinin görevleri sebebiyle işledikleri suçlardan dolayı </a:t>
            </a:r>
            <a:r>
              <a:rPr lang="tr-TR" dirty="0" smtClean="0">
                <a:solidFill>
                  <a:srgbClr val="0070C0"/>
                </a:solidFill>
                <a:effectLst>
                  <a:outerShdw blurRad="38100" dist="38100" dir="2700000" algn="tl">
                    <a:srgbClr val="000000">
                      <a:alpha val="43137"/>
                    </a:srgbClr>
                  </a:outerShdw>
                </a:effectLst>
              </a:rPr>
              <a:t>yargılanabilmeleri için </a:t>
            </a:r>
            <a:r>
              <a:rPr lang="tr-TR" dirty="0">
                <a:solidFill>
                  <a:srgbClr val="0070C0"/>
                </a:solidFill>
                <a:effectLst>
                  <a:outerShdw blurRad="38100" dist="38100" dir="2700000" algn="tl">
                    <a:srgbClr val="000000">
                      <a:alpha val="43137"/>
                    </a:srgbClr>
                  </a:outerShdw>
                </a:effectLst>
              </a:rPr>
              <a:t>izin vermeye yetkili mercileri belirtmek ve izlenecek usulü düzenlemek olduğu</a:t>
            </a:r>
            <a:r>
              <a:rPr lang="tr-TR" dirty="0" smtClean="0">
                <a:solidFill>
                  <a:srgbClr val="0070C0"/>
                </a:solidFill>
                <a:effectLst>
                  <a:outerShdw blurRad="38100" dist="38100" dir="2700000" algn="tl">
                    <a:srgbClr val="000000">
                      <a:alpha val="43137"/>
                    </a:srgbClr>
                  </a:outerShdw>
                </a:effectLst>
              </a:rPr>
              <a:t>” </a:t>
            </a:r>
            <a:r>
              <a:rPr lang="tr-TR" dirty="0" smtClean="0"/>
              <a:t>belirtilmiş </a:t>
            </a:r>
            <a:r>
              <a:rPr lang="tr-TR" dirty="0"/>
              <a:t>olup, </a:t>
            </a:r>
            <a:r>
              <a:rPr lang="tr-TR" dirty="0">
                <a:solidFill>
                  <a:srgbClr val="C00000"/>
                </a:solidFill>
                <a:effectLst>
                  <a:outerShdw blurRad="38100" dist="38100" dir="2700000" algn="tl">
                    <a:srgbClr val="000000">
                      <a:alpha val="43137"/>
                    </a:srgbClr>
                  </a:outerShdw>
                </a:effectLst>
              </a:rPr>
              <a:t>anılan Kanun’un 3. maddesinde de, </a:t>
            </a:r>
            <a:r>
              <a:rPr lang="tr-TR" dirty="0">
                <a:solidFill>
                  <a:srgbClr val="0070C0"/>
                </a:solidFill>
                <a:effectLst>
                  <a:outerShdw blurRad="38100" dist="38100" dir="2700000" algn="tl">
                    <a:srgbClr val="000000">
                      <a:alpha val="43137"/>
                    </a:srgbClr>
                  </a:outerShdw>
                </a:effectLst>
              </a:rPr>
              <a:t>izin vermeye yetkili </a:t>
            </a:r>
            <a:r>
              <a:rPr lang="tr-TR" dirty="0" smtClean="0">
                <a:solidFill>
                  <a:srgbClr val="0070C0"/>
                </a:solidFill>
                <a:effectLst>
                  <a:outerShdw blurRad="38100" dist="38100" dir="2700000" algn="tl">
                    <a:srgbClr val="000000">
                      <a:alpha val="43137"/>
                    </a:srgbClr>
                  </a:outerShdw>
                </a:effectLst>
              </a:rPr>
              <a:t>merciler sayılmak </a:t>
            </a:r>
            <a:r>
              <a:rPr lang="tr-TR" dirty="0">
                <a:solidFill>
                  <a:srgbClr val="0070C0"/>
                </a:solidFill>
                <a:effectLst>
                  <a:outerShdw blurRad="38100" dist="38100" dir="2700000" algn="tl">
                    <a:srgbClr val="000000">
                      <a:alpha val="43137"/>
                    </a:srgbClr>
                  </a:outerShdw>
                </a:effectLst>
              </a:rPr>
              <a:t>suretiyle hukukumuzda memurlar ve diğer kamu </a:t>
            </a:r>
            <a:r>
              <a:rPr lang="tr-TR" dirty="0" smtClean="0">
                <a:solidFill>
                  <a:srgbClr val="0070C0"/>
                </a:solidFill>
                <a:effectLst>
                  <a:outerShdw blurRad="38100" dist="38100" dir="2700000" algn="tl">
                    <a:srgbClr val="000000">
                      <a:alpha val="43137"/>
                    </a:srgbClr>
                  </a:outerShdw>
                </a:effectLst>
              </a:rPr>
              <a:t>görevlilerinin yargılanabilmeleri </a:t>
            </a:r>
            <a:r>
              <a:rPr lang="tr-TR" dirty="0">
                <a:solidFill>
                  <a:srgbClr val="0070C0"/>
                </a:solidFill>
                <a:effectLst>
                  <a:outerShdw blurRad="38100" dist="38100" dir="2700000" algn="tl">
                    <a:srgbClr val="000000">
                      <a:alpha val="43137"/>
                    </a:srgbClr>
                  </a:outerShdw>
                </a:effectLst>
              </a:rPr>
              <a:t>için izin sistemi </a:t>
            </a:r>
            <a:r>
              <a:rPr lang="tr-TR" dirty="0"/>
              <a:t>benimsenmiştir</a:t>
            </a:r>
            <a:endParaRPr lang="tr-TR" sz="5000" dirty="0"/>
          </a:p>
          <a:p>
            <a:pPr algn="just"/>
            <a:endParaRPr lang="tr-TR" dirty="0"/>
          </a:p>
        </p:txBody>
      </p:sp>
    </p:spTree>
    <p:extLst>
      <p:ext uri="{BB962C8B-B14F-4D97-AF65-F5344CB8AC3E}">
        <p14:creationId xmlns:p14="http://schemas.microsoft.com/office/powerpoint/2010/main" val="1211559033"/>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642910" y="285728"/>
            <a:ext cx="8001056" cy="857256"/>
          </a:xfrm>
        </p:spPr>
        <p:txBody>
          <a:bodyPr>
            <a:noAutofit/>
          </a:bodyPr>
          <a:lstStyle/>
          <a:p>
            <a:pPr algn="just"/>
            <a:r>
              <a:rPr lang="tr-TR" sz="2800" b="1" cap="none" dirty="0" smtClean="0">
                <a:solidFill>
                  <a:srgbClr val="00B050"/>
                </a:solidFill>
              </a:rPr>
              <a:t>4483 SAYILI KANUNLA GETİRİLEN DÜZENLEME</a:t>
            </a:r>
            <a:r>
              <a:rPr lang="tr-TR" sz="2800" b="1" dirty="0" smtClean="0">
                <a:solidFill>
                  <a:srgbClr val="00B050"/>
                </a:solidFill>
              </a:rPr>
              <a:t>;</a:t>
            </a:r>
            <a:endParaRPr lang="tr-TR" sz="2800" dirty="0">
              <a:solidFill>
                <a:srgbClr val="00B050"/>
              </a:solidFill>
            </a:endParaRPr>
          </a:p>
        </p:txBody>
      </p:sp>
      <p:sp>
        <p:nvSpPr>
          <p:cNvPr id="2" name="İçerik Yer Tutucusu 1"/>
          <p:cNvSpPr>
            <a:spLocks noGrp="1"/>
          </p:cNvSpPr>
          <p:nvPr>
            <p:ph idx="1"/>
          </p:nvPr>
        </p:nvSpPr>
        <p:spPr>
          <a:xfrm>
            <a:off x="457200" y="1371600"/>
            <a:ext cx="8229600" cy="5153744"/>
          </a:xfrm>
        </p:spPr>
        <p:txBody>
          <a:bodyPr>
            <a:noAutofit/>
          </a:bodyPr>
          <a:lstStyle/>
          <a:p>
            <a:pPr algn="just"/>
            <a:endParaRPr lang="tr-TR" sz="2400" dirty="0" smtClean="0"/>
          </a:p>
          <a:p>
            <a:pPr algn="just"/>
            <a:r>
              <a:rPr lang="tr-TR" sz="2400" dirty="0" smtClean="0"/>
              <a:t>Ülkemizde</a:t>
            </a:r>
            <a:r>
              <a:rPr lang="tr-TR" sz="2400" dirty="0"/>
              <a:t>, memur yargılamasına temel oluşturan 1982 Anayasası’nın 129</a:t>
            </a:r>
            <a:r>
              <a:rPr lang="tr-TR" sz="2400" dirty="0" smtClean="0"/>
              <a:t>. maddesinin </a:t>
            </a:r>
            <a:r>
              <a:rPr lang="tr-TR" sz="2400" dirty="0"/>
              <a:t>son fıkrasında; “</a:t>
            </a:r>
            <a:r>
              <a:rPr lang="tr-TR" sz="2400" b="1" dirty="0">
                <a:solidFill>
                  <a:srgbClr val="0070C0"/>
                </a:solidFill>
                <a:effectLst>
                  <a:outerShdw blurRad="38100" dist="38100" dir="2700000" algn="tl">
                    <a:srgbClr val="000000">
                      <a:alpha val="43137"/>
                    </a:srgbClr>
                  </a:outerShdw>
                </a:effectLst>
              </a:rPr>
              <a:t>Memurlar ve diğer kamu görevlileri hakkında </a:t>
            </a:r>
            <a:r>
              <a:rPr lang="tr-TR" sz="2400" b="1" dirty="0" smtClean="0">
                <a:solidFill>
                  <a:srgbClr val="0070C0"/>
                </a:solidFill>
                <a:effectLst>
                  <a:outerShdw blurRad="38100" dist="38100" dir="2700000" algn="tl">
                    <a:srgbClr val="000000">
                      <a:alpha val="43137"/>
                    </a:srgbClr>
                  </a:outerShdw>
                </a:effectLst>
              </a:rPr>
              <a:t>işledikleri iddia </a:t>
            </a:r>
            <a:r>
              <a:rPr lang="tr-TR" sz="2400" b="1" dirty="0">
                <a:solidFill>
                  <a:srgbClr val="0070C0"/>
                </a:solidFill>
                <a:effectLst>
                  <a:outerShdw blurRad="38100" dist="38100" dir="2700000" algn="tl">
                    <a:srgbClr val="000000">
                      <a:alpha val="43137"/>
                    </a:srgbClr>
                  </a:outerShdw>
                </a:effectLst>
              </a:rPr>
              <a:t>olunan suçlardan ötürü ceza </a:t>
            </a:r>
            <a:r>
              <a:rPr lang="tr-TR" sz="2400" b="1" dirty="0" smtClean="0">
                <a:solidFill>
                  <a:srgbClr val="0070C0"/>
                </a:solidFill>
                <a:effectLst>
                  <a:outerShdw blurRad="38100" dist="38100" dir="2700000" algn="tl">
                    <a:srgbClr val="000000">
                      <a:alpha val="43137"/>
                    </a:srgbClr>
                  </a:outerShdw>
                </a:effectLst>
              </a:rPr>
              <a:t> kovuşturması </a:t>
            </a:r>
            <a:r>
              <a:rPr lang="tr-TR" sz="2400" b="1" dirty="0">
                <a:solidFill>
                  <a:srgbClr val="0070C0"/>
                </a:solidFill>
                <a:effectLst>
                  <a:outerShdw blurRad="38100" dist="38100" dir="2700000" algn="tl">
                    <a:srgbClr val="000000">
                      <a:alpha val="43137"/>
                    </a:srgbClr>
                  </a:outerShdw>
                </a:effectLst>
              </a:rPr>
              <a:t>açılmasının, kanunla </a:t>
            </a:r>
            <a:r>
              <a:rPr lang="tr-TR" sz="2400" b="1" dirty="0" smtClean="0">
                <a:solidFill>
                  <a:srgbClr val="0070C0"/>
                </a:solidFill>
                <a:effectLst>
                  <a:outerShdw blurRad="38100" dist="38100" dir="2700000" algn="tl">
                    <a:srgbClr val="000000">
                      <a:alpha val="43137"/>
                    </a:srgbClr>
                  </a:outerShdw>
                </a:effectLst>
              </a:rPr>
              <a:t>belirlenen istisnalar </a:t>
            </a:r>
            <a:r>
              <a:rPr lang="tr-TR" sz="2400" b="1" dirty="0">
                <a:solidFill>
                  <a:srgbClr val="0070C0"/>
                </a:solidFill>
                <a:effectLst>
                  <a:outerShdw blurRad="38100" dist="38100" dir="2700000" algn="tl">
                    <a:srgbClr val="000000">
                      <a:alpha val="43137"/>
                    </a:srgbClr>
                  </a:outerShdw>
                </a:effectLst>
              </a:rPr>
              <a:t>dışında, kanunda gösterilen idari merciin </a:t>
            </a:r>
            <a:r>
              <a:rPr lang="tr-TR" sz="2400" b="1" dirty="0" smtClean="0">
                <a:solidFill>
                  <a:srgbClr val="0070C0"/>
                </a:solidFill>
                <a:effectLst>
                  <a:outerShdw blurRad="38100" dist="38100" dir="2700000" algn="tl">
                    <a:srgbClr val="000000">
                      <a:alpha val="43137"/>
                    </a:srgbClr>
                  </a:outerShdw>
                </a:effectLst>
              </a:rPr>
              <a:t>iznine </a:t>
            </a:r>
            <a:r>
              <a:rPr lang="tr-TR" sz="2400" b="1" dirty="0">
                <a:solidFill>
                  <a:srgbClr val="0070C0"/>
                </a:solidFill>
                <a:effectLst>
                  <a:outerShdw blurRad="38100" dist="38100" dir="2700000" algn="tl">
                    <a:srgbClr val="000000">
                      <a:alpha val="43137"/>
                    </a:srgbClr>
                  </a:outerShdw>
                </a:effectLst>
              </a:rPr>
              <a:t>bağlı olduğu</a:t>
            </a:r>
            <a:r>
              <a:rPr lang="tr-TR" sz="2400" dirty="0"/>
              <a:t>” hüküm </a:t>
            </a:r>
            <a:r>
              <a:rPr lang="tr-TR" sz="2400" dirty="0" smtClean="0"/>
              <a:t>altına alınmıştır.</a:t>
            </a:r>
          </a:p>
        </p:txBody>
      </p:sp>
    </p:spTree>
    <p:extLst>
      <p:ext uri="{BB962C8B-B14F-4D97-AF65-F5344CB8AC3E}">
        <p14:creationId xmlns:p14="http://schemas.microsoft.com/office/powerpoint/2010/main" val="260578866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704088"/>
            <a:ext cx="8229600" cy="796086"/>
          </a:xfrm>
        </p:spPr>
        <p:txBody>
          <a:bodyPr>
            <a:normAutofit/>
          </a:bodyPr>
          <a:lstStyle/>
          <a:p>
            <a:r>
              <a:rPr lang="tr-TR" sz="2800" b="1" cap="none" dirty="0" smtClean="0">
                <a:solidFill>
                  <a:srgbClr val="00B050"/>
                </a:solidFill>
              </a:rPr>
              <a:t>4483 SAYILI KANUNLA GETİRİLEN DÜZENLEME</a:t>
            </a:r>
            <a:r>
              <a:rPr lang="tr-TR" sz="2800" b="1" dirty="0" smtClean="0">
                <a:solidFill>
                  <a:srgbClr val="00B050"/>
                </a:solidFill>
              </a:rPr>
              <a:t>;-1-</a:t>
            </a:r>
            <a:endParaRPr lang="tr-TR" sz="2800" dirty="0">
              <a:solidFill>
                <a:srgbClr val="00B050"/>
              </a:solidFill>
            </a:endParaRPr>
          </a:p>
        </p:txBody>
      </p:sp>
      <p:sp>
        <p:nvSpPr>
          <p:cNvPr id="2" name="İçerik Yer Tutucusu 1"/>
          <p:cNvSpPr>
            <a:spLocks noGrp="1"/>
          </p:cNvSpPr>
          <p:nvPr>
            <p:ph idx="1"/>
          </p:nvPr>
        </p:nvSpPr>
        <p:spPr/>
        <p:txBody>
          <a:bodyPr>
            <a:normAutofit fontScale="85000" lnSpcReduction="20000"/>
          </a:bodyPr>
          <a:lstStyle/>
          <a:p>
            <a:pPr algn="just"/>
            <a:r>
              <a:rPr lang="tr-TR" sz="3200" dirty="0"/>
              <a:t>Tahkik sisteminden izin sistemine geçişin temel </a:t>
            </a:r>
            <a:r>
              <a:rPr lang="tr-TR" sz="3200" dirty="0" smtClean="0"/>
              <a:t>ayaklarından </a:t>
            </a:r>
            <a:r>
              <a:rPr lang="tr-TR" sz="3200" dirty="0"/>
              <a:t>birisini oluşturan bu Anayasal hüküm doğrultusunda, 02.12.1999 tarihinde kabul edilen ve 04.12.1999 tarihinde yayımlanarak yürürlüğe giren </a:t>
            </a:r>
            <a:r>
              <a:rPr lang="tr-TR" sz="3200" b="1" dirty="0">
                <a:solidFill>
                  <a:srgbClr val="0070C0"/>
                </a:solidFill>
                <a:effectLst>
                  <a:outerShdw blurRad="38100" dist="38100" dir="2700000" algn="tl">
                    <a:srgbClr val="000000">
                      <a:alpha val="43137"/>
                    </a:srgbClr>
                  </a:outerShdw>
                </a:effectLst>
              </a:rPr>
              <a:t>4483 sayılı Memurlar ve Diğer Kamu Görevlilerinin Yargılanması Hakkında Kanun</a:t>
            </a:r>
            <a:r>
              <a:rPr lang="tr-TR" sz="3200" dirty="0">
                <a:solidFill>
                  <a:srgbClr val="0070C0"/>
                </a:solidFill>
              </a:rPr>
              <a:t> ile, </a:t>
            </a:r>
            <a:r>
              <a:rPr lang="tr-TR" sz="3200" b="1" dirty="0">
                <a:solidFill>
                  <a:srgbClr val="00B050"/>
                </a:solidFill>
                <a:effectLst>
                  <a:outerShdw blurRad="38100" dist="38100" dir="2700000" algn="tl">
                    <a:srgbClr val="000000">
                      <a:alpha val="43137"/>
                    </a:srgbClr>
                  </a:outerShdw>
                </a:effectLst>
              </a:rPr>
              <a:t>1913 tarihli Memurun </a:t>
            </a:r>
            <a:r>
              <a:rPr lang="tr-TR" sz="3200" b="1" dirty="0" err="1">
                <a:solidFill>
                  <a:srgbClr val="00B050"/>
                </a:solidFill>
                <a:effectLst>
                  <a:outerShdw blurRad="38100" dist="38100" dir="2700000" algn="tl">
                    <a:srgbClr val="000000">
                      <a:alpha val="43137"/>
                    </a:srgbClr>
                  </a:outerShdw>
                </a:effectLst>
              </a:rPr>
              <a:t>Muhakematı</a:t>
            </a:r>
            <a:r>
              <a:rPr lang="tr-TR" sz="3200" b="1" dirty="0">
                <a:solidFill>
                  <a:srgbClr val="00B050"/>
                </a:solidFill>
                <a:effectLst>
                  <a:outerShdw blurRad="38100" dist="38100" dir="2700000" algn="tl">
                    <a:srgbClr val="000000">
                      <a:alpha val="43137"/>
                    </a:srgbClr>
                  </a:outerShdw>
                </a:effectLst>
              </a:rPr>
              <a:t> Hakkında Kanunu Muvakkat </a:t>
            </a:r>
            <a:r>
              <a:rPr lang="tr-TR" sz="3200" dirty="0"/>
              <a:t>yürürlükten kaldırılmış olup, memurlar ve diğer kamu görevlileri hakkında işledikleri iddia olunan suçlardan ötürü ceza kovuşturması açılması idari merciin izin şartına bağlanarak, tahkik sisteminden izin sistemine geçilmiştir.</a:t>
            </a:r>
          </a:p>
          <a:p>
            <a:pPr algn="just"/>
            <a:endParaRPr lang="tr-TR" dirty="0"/>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42809377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457200" y="428604"/>
            <a:ext cx="8229600" cy="785818"/>
          </a:xfrm>
        </p:spPr>
        <p:txBody>
          <a:bodyPr>
            <a:normAutofit/>
          </a:bodyPr>
          <a:lstStyle/>
          <a:p>
            <a:r>
              <a:rPr lang="tr-TR" sz="2800" b="1" cap="none" dirty="0" smtClean="0">
                <a:solidFill>
                  <a:srgbClr val="00B050"/>
                </a:solidFill>
              </a:rPr>
              <a:t>4483 SAYILI KANUNLA GETİRİLEN DÜZENLEME;</a:t>
            </a:r>
            <a:r>
              <a:rPr lang="tr-TR" sz="2800" cap="none" dirty="0" smtClean="0">
                <a:solidFill>
                  <a:srgbClr val="00B050"/>
                </a:solidFill>
              </a:rPr>
              <a:t> -</a:t>
            </a:r>
            <a:r>
              <a:rPr lang="tr-TR" sz="2800" dirty="0" smtClean="0">
                <a:solidFill>
                  <a:srgbClr val="00B050"/>
                </a:solidFill>
              </a:rPr>
              <a:t>2-</a:t>
            </a:r>
            <a:endParaRPr lang="tr-TR" sz="2800" dirty="0">
              <a:solidFill>
                <a:srgbClr val="00B050"/>
              </a:solidFill>
            </a:endParaRPr>
          </a:p>
        </p:txBody>
      </p:sp>
      <p:sp>
        <p:nvSpPr>
          <p:cNvPr id="2" name="İçerik Yer Tutucusu 1"/>
          <p:cNvSpPr>
            <a:spLocks noGrp="1"/>
          </p:cNvSpPr>
          <p:nvPr>
            <p:ph idx="1"/>
          </p:nvPr>
        </p:nvSpPr>
        <p:spPr>
          <a:xfrm>
            <a:off x="457200" y="1268760"/>
            <a:ext cx="8229600" cy="4903440"/>
          </a:xfrm>
        </p:spPr>
        <p:txBody>
          <a:bodyPr>
            <a:normAutofit lnSpcReduction="10000"/>
          </a:bodyPr>
          <a:lstStyle/>
          <a:p>
            <a:pPr algn="just"/>
            <a:r>
              <a:rPr lang="tr-TR" dirty="0" smtClean="0"/>
              <a:t> </a:t>
            </a:r>
            <a:r>
              <a:rPr lang="tr-TR" dirty="0" smtClean="0">
                <a:effectLst>
                  <a:outerShdw blurRad="38100" dist="38100" dir="2700000" algn="tl">
                    <a:srgbClr val="000000">
                      <a:alpha val="43137"/>
                    </a:srgbClr>
                  </a:outerShdw>
                </a:effectLst>
              </a:rPr>
              <a:t>4483 </a:t>
            </a:r>
            <a:r>
              <a:rPr lang="tr-TR" dirty="0">
                <a:effectLst>
                  <a:outerShdw blurRad="38100" dist="38100" dir="2700000" algn="tl">
                    <a:srgbClr val="000000">
                      <a:alpha val="43137"/>
                    </a:srgbClr>
                  </a:outerShdw>
                </a:effectLst>
              </a:rPr>
              <a:t>sayılı Kanun ile, M.M.H.K. hakkında getirilen eleştiriler izale </a:t>
            </a:r>
            <a:r>
              <a:rPr lang="tr-TR" dirty="0" smtClean="0">
                <a:effectLst>
                  <a:outerShdw blurRad="38100" dist="38100" dir="2700000" algn="tl">
                    <a:srgbClr val="000000">
                      <a:alpha val="43137"/>
                    </a:srgbClr>
                  </a:outerShdw>
                </a:effectLst>
              </a:rPr>
              <a:t>edilmeye çalışılmış</a:t>
            </a:r>
            <a:r>
              <a:rPr lang="tr-TR" dirty="0">
                <a:effectLst>
                  <a:outerShdw blurRad="38100" dist="38100" dir="2700000" algn="tl">
                    <a:srgbClr val="000000">
                      <a:alpha val="43137"/>
                    </a:srgbClr>
                  </a:outerShdw>
                </a:effectLst>
              </a:rPr>
              <a:t>, </a:t>
            </a:r>
            <a:r>
              <a:rPr lang="tr-TR" b="1" dirty="0">
                <a:solidFill>
                  <a:srgbClr val="0070C0"/>
                </a:solidFill>
                <a:effectLst>
                  <a:outerShdw blurRad="38100" dist="38100" dir="2700000" algn="tl">
                    <a:srgbClr val="000000">
                      <a:alpha val="43137"/>
                    </a:srgbClr>
                  </a:outerShdw>
                </a:effectLst>
              </a:rPr>
              <a:t>Anayasa’nın 129. maddesinde öngördüğü izin sistemi içinde, memurlar </a:t>
            </a:r>
            <a:r>
              <a:rPr lang="tr-TR" b="1" dirty="0" smtClean="0">
                <a:solidFill>
                  <a:srgbClr val="0070C0"/>
                </a:solidFill>
                <a:effectLst>
                  <a:outerShdw blurRad="38100" dist="38100" dir="2700000" algn="tl">
                    <a:srgbClr val="000000">
                      <a:alpha val="43137"/>
                    </a:srgbClr>
                  </a:outerShdw>
                </a:effectLst>
              </a:rPr>
              <a:t>ve diğer </a:t>
            </a:r>
            <a:r>
              <a:rPr lang="tr-TR" b="1" dirty="0">
                <a:solidFill>
                  <a:srgbClr val="0070C0"/>
                </a:solidFill>
                <a:effectLst>
                  <a:outerShdw blurRad="38100" dist="38100" dir="2700000" algn="tl">
                    <a:srgbClr val="000000">
                      <a:alpha val="43137"/>
                    </a:srgbClr>
                  </a:outerShdw>
                </a:effectLst>
              </a:rPr>
              <a:t>kamu görevlilerinin görevleri sebebiyle işledikleri iddia edilen suçları, </a:t>
            </a:r>
            <a:r>
              <a:rPr lang="tr-TR" b="1" dirty="0" smtClean="0">
                <a:solidFill>
                  <a:srgbClr val="0070C0"/>
                </a:solidFill>
                <a:effectLst>
                  <a:outerShdw blurRad="38100" dist="38100" dir="2700000" algn="tl">
                    <a:srgbClr val="000000">
                      <a:alpha val="43137"/>
                    </a:srgbClr>
                  </a:outerShdw>
                </a:effectLst>
              </a:rPr>
              <a:t>bu Kanun’un </a:t>
            </a:r>
            <a:r>
              <a:rPr lang="tr-TR" b="1" dirty="0">
                <a:solidFill>
                  <a:srgbClr val="0070C0"/>
                </a:solidFill>
                <a:effectLst>
                  <a:outerShdw blurRad="38100" dist="38100" dir="2700000" algn="tl">
                    <a:srgbClr val="000000">
                      <a:alpha val="43137"/>
                    </a:srgbClr>
                  </a:outerShdw>
                </a:effectLst>
              </a:rPr>
              <a:t>getirdiği sisteme tabi kılmış, görevle ilgisi olmayan ancak, görev </a:t>
            </a:r>
            <a:r>
              <a:rPr lang="tr-TR" b="1" dirty="0" smtClean="0">
                <a:solidFill>
                  <a:srgbClr val="0070C0"/>
                </a:solidFill>
                <a:effectLst>
                  <a:outerShdw blurRad="38100" dist="38100" dir="2700000" algn="tl">
                    <a:srgbClr val="000000">
                      <a:alpha val="43137"/>
                    </a:srgbClr>
                  </a:outerShdw>
                </a:effectLst>
              </a:rPr>
              <a:t>sırasında işlenen </a:t>
            </a:r>
            <a:r>
              <a:rPr lang="tr-TR" b="1" dirty="0">
                <a:solidFill>
                  <a:srgbClr val="0070C0"/>
                </a:solidFill>
                <a:effectLst>
                  <a:outerShdw blurRad="38100" dist="38100" dir="2700000" algn="tl">
                    <a:srgbClr val="000000">
                      <a:alpha val="43137"/>
                    </a:srgbClr>
                  </a:outerShdw>
                </a:effectLst>
              </a:rPr>
              <a:t>suçlar kapsam dışına çıkarılmış, M.M.H.K. döneminde sisteme dahil </a:t>
            </a:r>
            <a:r>
              <a:rPr lang="tr-TR" b="1" dirty="0" smtClean="0">
                <a:solidFill>
                  <a:srgbClr val="0070C0"/>
                </a:solidFill>
                <a:effectLst>
                  <a:outerShdw blurRad="38100" dist="38100" dir="2700000" algn="tl">
                    <a:srgbClr val="000000">
                      <a:alpha val="43137"/>
                    </a:srgbClr>
                  </a:outerShdw>
                </a:effectLst>
              </a:rPr>
              <a:t>olmayan “</a:t>
            </a:r>
            <a:r>
              <a:rPr lang="tr-TR" b="1" dirty="0">
                <a:solidFill>
                  <a:srgbClr val="0070C0"/>
                </a:solidFill>
                <a:effectLst>
                  <a:outerShdw blurRad="38100" dist="38100" dir="2700000" algn="tl">
                    <a:srgbClr val="000000">
                      <a:alpha val="43137"/>
                    </a:srgbClr>
                  </a:outerShdw>
                </a:effectLst>
              </a:rPr>
              <a:t>diğer kamu görevlileri” sisteme dahil edilmiş</a:t>
            </a:r>
            <a:r>
              <a:rPr lang="tr-TR" b="1" dirty="0">
                <a:effectLst>
                  <a:outerShdw blurRad="38100" dist="38100" dir="2700000" algn="tl">
                    <a:srgbClr val="000000">
                      <a:alpha val="43137"/>
                    </a:srgbClr>
                  </a:outerShdw>
                </a:effectLst>
              </a:rPr>
              <a:t>,</a:t>
            </a:r>
            <a:r>
              <a:rPr lang="tr-TR" b="1" dirty="0"/>
              <a:t> </a:t>
            </a:r>
            <a:r>
              <a:rPr lang="tr-TR" dirty="0"/>
              <a:t>M.M.H.K. döneminde idare </a:t>
            </a:r>
            <a:r>
              <a:rPr lang="tr-TR" dirty="0" smtClean="0"/>
              <a:t>tarafından kullanılan </a:t>
            </a:r>
            <a:r>
              <a:rPr lang="tr-TR" dirty="0"/>
              <a:t>hazırlık soruşturması yetkisi Cumhuriyet savcılarına devredilmiştir</a:t>
            </a:r>
          </a:p>
        </p:txBody>
      </p:sp>
    </p:spTree>
    <p:extLst>
      <p:ext uri="{BB962C8B-B14F-4D97-AF65-F5344CB8AC3E}">
        <p14:creationId xmlns:p14="http://schemas.microsoft.com/office/powerpoint/2010/main" val="71043906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827584" y="267494"/>
            <a:ext cx="7704856" cy="785242"/>
          </a:xfrm>
        </p:spPr>
        <p:txBody>
          <a:bodyPr>
            <a:normAutofit fontScale="90000"/>
          </a:bodyPr>
          <a:lstStyle/>
          <a:p>
            <a:r>
              <a:rPr lang="tr-TR" altLang="tr-TR" b="1" dirty="0" smtClean="0">
                <a:solidFill>
                  <a:srgbClr val="00B050"/>
                </a:solidFill>
              </a:rPr>
              <a:t> </a:t>
            </a:r>
            <a:r>
              <a:rPr lang="tr-TR" b="1" cap="none" dirty="0" smtClean="0">
                <a:solidFill>
                  <a:srgbClr val="00B050"/>
                </a:solidFill>
              </a:rPr>
              <a:t>4483 SAYILI KANUNUN AMACI;</a:t>
            </a:r>
            <a:endParaRPr lang="tr-TR" cap="none" dirty="0">
              <a:solidFill>
                <a:srgbClr val="00B050"/>
              </a:solidFill>
            </a:endParaRPr>
          </a:p>
        </p:txBody>
      </p:sp>
      <p:sp>
        <p:nvSpPr>
          <p:cNvPr id="2" name="İçerik Yer Tutucusu 1"/>
          <p:cNvSpPr>
            <a:spLocks noGrp="1"/>
          </p:cNvSpPr>
          <p:nvPr>
            <p:ph idx="1"/>
          </p:nvPr>
        </p:nvSpPr>
        <p:spPr>
          <a:xfrm>
            <a:off x="683568" y="1233412"/>
            <a:ext cx="7992888" cy="5256584"/>
          </a:xfrm>
        </p:spPr>
        <p:txBody>
          <a:bodyPr>
            <a:noAutofit/>
          </a:bodyPr>
          <a:lstStyle/>
          <a:p>
            <a:pPr algn="just"/>
            <a:r>
              <a:rPr lang="tr-TR" altLang="tr-TR" sz="2400" b="1" dirty="0" smtClean="0"/>
              <a:t> </a:t>
            </a:r>
            <a:r>
              <a:rPr lang="tr-TR" sz="2400" dirty="0">
                <a:solidFill>
                  <a:srgbClr val="C00000"/>
                </a:solidFill>
                <a:effectLst>
                  <a:outerShdw blurRad="38100" dist="38100" dir="2700000" algn="tl">
                    <a:srgbClr val="000000">
                      <a:alpha val="43137"/>
                    </a:srgbClr>
                  </a:outerShdw>
                </a:effectLst>
              </a:rPr>
              <a:t>4483 sayılı Kanunun 1. maddesinde; </a:t>
            </a:r>
            <a:r>
              <a:rPr lang="tr-TR" sz="2400" b="1" dirty="0">
                <a:effectLst>
                  <a:outerShdw blurRad="38100" dist="38100" dir="2700000" algn="tl">
                    <a:srgbClr val="000000">
                      <a:alpha val="43137"/>
                    </a:srgbClr>
                  </a:outerShdw>
                </a:effectLst>
              </a:rPr>
              <a:t>“</a:t>
            </a:r>
            <a:r>
              <a:rPr lang="tr-TR" sz="2400" b="1" dirty="0">
                <a:solidFill>
                  <a:srgbClr val="0070C0"/>
                </a:solidFill>
                <a:effectLst>
                  <a:outerShdw blurRad="38100" dist="38100" dir="2700000" algn="tl">
                    <a:srgbClr val="000000">
                      <a:alpha val="43137"/>
                    </a:srgbClr>
                  </a:outerShdw>
                </a:effectLst>
              </a:rPr>
              <a:t>Kanunun amacının, memurların ve </a:t>
            </a:r>
            <a:r>
              <a:rPr lang="tr-TR" sz="2400" b="1" dirty="0" smtClean="0">
                <a:solidFill>
                  <a:srgbClr val="0070C0"/>
                </a:solidFill>
                <a:effectLst>
                  <a:outerShdw blurRad="38100" dist="38100" dir="2700000" algn="tl">
                    <a:srgbClr val="000000">
                      <a:alpha val="43137"/>
                    </a:srgbClr>
                  </a:outerShdw>
                </a:effectLst>
              </a:rPr>
              <a:t>diğer kamu </a:t>
            </a:r>
            <a:r>
              <a:rPr lang="tr-TR" sz="2400" b="1" dirty="0">
                <a:solidFill>
                  <a:srgbClr val="0070C0"/>
                </a:solidFill>
                <a:effectLst>
                  <a:outerShdw blurRad="38100" dist="38100" dir="2700000" algn="tl">
                    <a:srgbClr val="000000">
                      <a:alpha val="43137"/>
                    </a:srgbClr>
                  </a:outerShdw>
                </a:effectLst>
              </a:rPr>
              <a:t>görevlilerinin görevleri sebebiyle işledikleri suçlardan dolayı, </a:t>
            </a:r>
            <a:r>
              <a:rPr lang="tr-TR" sz="2400" b="1" dirty="0" smtClean="0">
                <a:solidFill>
                  <a:srgbClr val="0070C0"/>
                </a:solidFill>
                <a:effectLst>
                  <a:outerShdw blurRad="38100" dist="38100" dir="2700000" algn="tl">
                    <a:srgbClr val="000000">
                      <a:alpha val="43137"/>
                    </a:srgbClr>
                  </a:outerShdw>
                </a:effectLst>
              </a:rPr>
              <a:t>haklarında yargılama </a:t>
            </a:r>
            <a:r>
              <a:rPr lang="tr-TR" sz="2400" b="1" dirty="0">
                <a:solidFill>
                  <a:srgbClr val="0070C0"/>
                </a:solidFill>
                <a:effectLst>
                  <a:outerShdw blurRad="38100" dist="38100" dir="2700000" algn="tl">
                    <a:srgbClr val="000000">
                      <a:alpha val="43137"/>
                    </a:srgbClr>
                  </a:outerShdw>
                </a:effectLst>
              </a:rPr>
              <a:t>yapılabilmesi için, izin vermeye yetkili mercileri ve bu mercilerin </a:t>
            </a:r>
            <a:r>
              <a:rPr lang="tr-TR" sz="2400" b="1" dirty="0" smtClean="0">
                <a:solidFill>
                  <a:srgbClr val="0070C0"/>
                </a:solidFill>
                <a:effectLst>
                  <a:outerShdw blurRad="38100" dist="38100" dir="2700000" algn="tl">
                    <a:srgbClr val="000000">
                      <a:alpha val="43137"/>
                    </a:srgbClr>
                  </a:outerShdw>
                </a:effectLst>
              </a:rPr>
              <a:t>izleyeceği yolu </a:t>
            </a:r>
            <a:r>
              <a:rPr lang="tr-TR" sz="2400" b="1" dirty="0">
                <a:solidFill>
                  <a:srgbClr val="0070C0"/>
                </a:solidFill>
                <a:effectLst>
                  <a:outerShdw blurRad="38100" dist="38100" dir="2700000" algn="tl">
                    <a:srgbClr val="000000">
                      <a:alpha val="43137"/>
                    </a:srgbClr>
                  </a:outerShdw>
                </a:effectLst>
              </a:rPr>
              <a:t>göstermek olduğu”</a:t>
            </a:r>
            <a:r>
              <a:rPr lang="tr-TR" sz="2400" dirty="0">
                <a:solidFill>
                  <a:srgbClr val="0070C0"/>
                </a:solidFill>
                <a:effectLst>
                  <a:outerShdw blurRad="38100" dist="38100" dir="2700000" algn="tl">
                    <a:srgbClr val="000000">
                      <a:alpha val="43137"/>
                    </a:srgbClr>
                  </a:outerShdw>
                </a:effectLst>
              </a:rPr>
              <a:t> </a:t>
            </a:r>
            <a:r>
              <a:rPr lang="tr-TR" sz="2400" dirty="0"/>
              <a:t>hükme </a:t>
            </a:r>
            <a:r>
              <a:rPr lang="tr-TR" sz="2400" dirty="0" smtClean="0"/>
              <a:t>bağlanmış ise de; </a:t>
            </a:r>
            <a:r>
              <a:rPr lang="tr-TR" sz="2400" dirty="0"/>
              <a:t>“</a:t>
            </a:r>
            <a:r>
              <a:rPr lang="tr-TR" sz="2400" b="1" dirty="0">
                <a:solidFill>
                  <a:srgbClr val="00B050"/>
                </a:solidFill>
                <a:effectLst>
                  <a:outerShdw blurRad="38100" dist="38100" dir="2700000" algn="tl">
                    <a:srgbClr val="000000">
                      <a:alpha val="43137"/>
                    </a:srgbClr>
                  </a:outerShdw>
                </a:effectLst>
              </a:rPr>
              <a:t>Bu Kanun’un amacın, memurlar ve diğer </a:t>
            </a:r>
            <a:r>
              <a:rPr lang="tr-TR" sz="2400" b="1" dirty="0" smtClean="0">
                <a:solidFill>
                  <a:srgbClr val="00B050"/>
                </a:solidFill>
                <a:effectLst>
                  <a:outerShdw blurRad="38100" dist="38100" dir="2700000" algn="tl">
                    <a:srgbClr val="000000">
                      <a:alpha val="43137"/>
                    </a:srgbClr>
                  </a:outerShdw>
                </a:effectLst>
              </a:rPr>
              <a:t>kamu görevlilerinin </a:t>
            </a:r>
            <a:r>
              <a:rPr lang="tr-TR" sz="2400" b="1" dirty="0">
                <a:solidFill>
                  <a:srgbClr val="00B050"/>
                </a:solidFill>
                <a:effectLst>
                  <a:outerShdw blurRad="38100" dist="38100" dir="2700000" algn="tl">
                    <a:srgbClr val="000000">
                      <a:alpha val="43137"/>
                    </a:srgbClr>
                  </a:outerShdw>
                </a:effectLst>
              </a:rPr>
              <a:t>sadece görevleri sebebiyle işledikleri suçlardan </a:t>
            </a:r>
            <a:r>
              <a:rPr lang="tr-TR" sz="2400" b="1" dirty="0" smtClean="0">
                <a:solidFill>
                  <a:srgbClr val="00B050"/>
                </a:solidFill>
                <a:effectLst>
                  <a:outerShdw blurRad="38100" dist="38100" dir="2700000" algn="tl">
                    <a:srgbClr val="000000">
                      <a:alpha val="43137"/>
                    </a:srgbClr>
                  </a:outerShdw>
                </a:effectLst>
              </a:rPr>
              <a:t>dolayı yargılanabilmelerinin </a:t>
            </a:r>
            <a:r>
              <a:rPr lang="tr-TR" sz="2400" b="1" dirty="0">
                <a:solidFill>
                  <a:srgbClr val="00B050"/>
                </a:solidFill>
                <a:effectLst>
                  <a:outerShdw blurRad="38100" dist="38100" dir="2700000" algn="tl">
                    <a:srgbClr val="000000">
                      <a:alpha val="43137"/>
                    </a:srgbClr>
                  </a:outerShdw>
                </a:effectLst>
              </a:rPr>
              <a:t>yetkili merciin izin vermesine </a:t>
            </a:r>
            <a:r>
              <a:rPr lang="tr-TR" sz="2400" b="1" dirty="0" smtClean="0">
                <a:solidFill>
                  <a:srgbClr val="00B050"/>
                </a:solidFill>
                <a:effectLst>
                  <a:outerShdw blurRad="38100" dist="38100" dir="2700000" algn="tl">
                    <a:srgbClr val="000000">
                      <a:alpha val="43137"/>
                    </a:srgbClr>
                  </a:outerShdw>
                </a:effectLst>
              </a:rPr>
              <a:t>bağlı </a:t>
            </a:r>
            <a:r>
              <a:rPr lang="tr-TR" sz="2400" b="1" dirty="0">
                <a:solidFill>
                  <a:srgbClr val="00B050"/>
                </a:solidFill>
                <a:effectLst>
                  <a:outerShdw blurRad="38100" dist="38100" dir="2700000" algn="tl">
                    <a:srgbClr val="000000">
                      <a:alpha val="43137"/>
                    </a:srgbClr>
                  </a:outerShdw>
                </a:effectLst>
              </a:rPr>
              <a:t>bulunduğu ve bu izinle </a:t>
            </a:r>
            <a:r>
              <a:rPr lang="tr-TR" sz="2400" b="1" dirty="0" smtClean="0">
                <a:solidFill>
                  <a:srgbClr val="00B050"/>
                </a:solidFill>
                <a:effectLst>
                  <a:outerShdw blurRad="38100" dist="38100" dir="2700000" algn="tl">
                    <a:srgbClr val="000000">
                      <a:alpha val="43137"/>
                    </a:srgbClr>
                  </a:outerShdw>
                </a:effectLst>
              </a:rPr>
              <a:t>ilgili usulü </a:t>
            </a:r>
            <a:r>
              <a:rPr lang="tr-TR" sz="2400" b="1" dirty="0">
                <a:solidFill>
                  <a:srgbClr val="00B050"/>
                </a:solidFill>
                <a:effectLst>
                  <a:outerShdw blurRad="38100" dist="38100" dir="2700000" algn="tl">
                    <a:srgbClr val="000000">
                      <a:alpha val="43137"/>
                    </a:srgbClr>
                  </a:outerShdw>
                </a:effectLst>
              </a:rPr>
              <a:t>düzenlemek olduğu</a:t>
            </a:r>
            <a:r>
              <a:rPr lang="tr-TR" sz="2400" dirty="0"/>
              <a:t>” belirtilmiştir</a:t>
            </a:r>
            <a:endParaRPr lang="tr-TR" altLang="tr-TR" sz="2400" dirty="0"/>
          </a:p>
        </p:txBody>
      </p:sp>
    </p:spTree>
    <p:extLst>
      <p:ext uri="{BB962C8B-B14F-4D97-AF65-F5344CB8AC3E}">
        <p14:creationId xmlns:p14="http://schemas.microsoft.com/office/powerpoint/2010/main" val="34556749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Unvan 1"/>
          <p:cNvSpPr>
            <a:spLocks noGrp="1"/>
          </p:cNvSpPr>
          <p:nvPr>
            <p:ph type="title"/>
          </p:nvPr>
        </p:nvSpPr>
        <p:spPr>
          <a:xfrm>
            <a:off x="457200" y="260648"/>
            <a:ext cx="8229600" cy="739460"/>
          </a:xfrm>
        </p:spPr>
        <p:txBody>
          <a:bodyPr>
            <a:normAutofit/>
          </a:bodyPr>
          <a:lstStyle/>
          <a:p>
            <a:r>
              <a:rPr lang="tr-TR" sz="3200" b="1" cap="none" dirty="0" smtClean="0">
                <a:solidFill>
                  <a:srgbClr val="00B050"/>
                </a:solidFill>
              </a:rPr>
              <a:t>4483 SAYILI KANUNUN KAPSAMI;</a:t>
            </a:r>
            <a:endParaRPr lang="tr-TR" altLang="tr-TR" sz="3200" cap="none" dirty="0" smtClean="0">
              <a:solidFill>
                <a:srgbClr val="00B050"/>
              </a:solidFill>
            </a:endParaRPr>
          </a:p>
        </p:txBody>
      </p:sp>
      <p:sp>
        <p:nvSpPr>
          <p:cNvPr id="87043" name="İçerik Yer Tutucusu 2"/>
          <p:cNvSpPr>
            <a:spLocks noGrp="1"/>
          </p:cNvSpPr>
          <p:nvPr>
            <p:ph idx="1"/>
          </p:nvPr>
        </p:nvSpPr>
        <p:spPr>
          <a:xfrm>
            <a:off x="457200" y="1340768"/>
            <a:ext cx="8229600" cy="4831432"/>
          </a:xfrm>
        </p:spPr>
        <p:txBody>
          <a:bodyPr>
            <a:normAutofit fontScale="92500" lnSpcReduction="20000"/>
          </a:bodyPr>
          <a:lstStyle/>
          <a:p>
            <a:pPr algn="just"/>
            <a:r>
              <a:rPr lang="tr-TR" dirty="0" smtClean="0">
                <a:solidFill>
                  <a:srgbClr val="C00000"/>
                </a:solidFill>
                <a:effectLst>
                  <a:outerShdw blurRad="38100" dist="38100" dir="2700000" algn="tl">
                    <a:srgbClr val="000000">
                      <a:alpha val="43137"/>
                    </a:srgbClr>
                  </a:outerShdw>
                </a:effectLst>
              </a:rPr>
              <a:t>4483 </a:t>
            </a:r>
            <a:r>
              <a:rPr lang="tr-TR" dirty="0">
                <a:solidFill>
                  <a:srgbClr val="C00000"/>
                </a:solidFill>
                <a:effectLst>
                  <a:outerShdw blurRad="38100" dist="38100" dir="2700000" algn="tl">
                    <a:srgbClr val="000000">
                      <a:alpha val="43137"/>
                    </a:srgbClr>
                  </a:outerShdw>
                </a:effectLst>
              </a:rPr>
              <a:t>sayılı Kanunun “Kapsam” başlıklı 2. maddesinde; </a:t>
            </a:r>
            <a:r>
              <a:rPr lang="tr-TR" dirty="0"/>
              <a:t>“</a:t>
            </a:r>
            <a:r>
              <a:rPr lang="tr-TR" b="1" dirty="0">
                <a:solidFill>
                  <a:srgbClr val="00B050"/>
                </a:solidFill>
                <a:effectLst>
                  <a:outerShdw blurRad="38100" dist="38100" dir="2700000" algn="tl">
                    <a:srgbClr val="000000">
                      <a:alpha val="43137"/>
                    </a:srgbClr>
                  </a:outerShdw>
                </a:effectLst>
              </a:rPr>
              <a:t>Bu </a:t>
            </a:r>
            <a:r>
              <a:rPr lang="tr-TR" b="1" dirty="0" smtClean="0">
                <a:solidFill>
                  <a:srgbClr val="00B050"/>
                </a:solidFill>
                <a:effectLst>
                  <a:outerShdw blurRad="38100" dist="38100" dir="2700000" algn="tl">
                    <a:srgbClr val="000000">
                      <a:alpha val="43137"/>
                    </a:srgbClr>
                  </a:outerShdw>
                </a:effectLst>
              </a:rPr>
              <a:t>Kanun’un, Devletin </a:t>
            </a:r>
            <a:r>
              <a:rPr lang="tr-TR" b="1" dirty="0">
                <a:solidFill>
                  <a:srgbClr val="00B050"/>
                </a:solidFill>
                <a:effectLst>
                  <a:outerShdw blurRad="38100" dist="38100" dir="2700000" algn="tl">
                    <a:srgbClr val="000000">
                      <a:alpha val="43137"/>
                    </a:srgbClr>
                  </a:outerShdw>
                </a:effectLst>
              </a:rPr>
              <a:t>ve diğer kamu tüzel kişilerinin genel idare esaslarına göre yürüttükleri </a:t>
            </a:r>
            <a:r>
              <a:rPr lang="tr-TR" b="1" dirty="0" smtClean="0">
                <a:solidFill>
                  <a:srgbClr val="00B050"/>
                </a:solidFill>
                <a:effectLst>
                  <a:outerShdw blurRad="38100" dist="38100" dir="2700000" algn="tl">
                    <a:srgbClr val="000000">
                      <a:alpha val="43137"/>
                    </a:srgbClr>
                  </a:outerShdw>
                </a:effectLst>
              </a:rPr>
              <a:t>kamu hizmetlerinin </a:t>
            </a:r>
            <a:r>
              <a:rPr lang="tr-TR" b="1" dirty="0">
                <a:solidFill>
                  <a:srgbClr val="00B050"/>
                </a:solidFill>
                <a:effectLst>
                  <a:outerShdw blurRad="38100" dist="38100" dir="2700000" algn="tl">
                    <a:srgbClr val="000000">
                      <a:alpha val="43137"/>
                    </a:srgbClr>
                  </a:outerShdw>
                </a:effectLst>
              </a:rPr>
              <a:t>gerektirdiği asli ve sürekli görevleri ifa eden memurlar ile diğer </a:t>
            </a:r>
            <a:r>
              <a:rPr lang="tr-TR" b="1" dirty="0" smtClean="0">
                <a:solidFill>
                  <a:srgbClr val="00B050"/>
                </a:solidFill>
                <a:effectLst>
                  <a:outerShdw blurRad="38100" dist="38100" dir="2700000" algn="tl">
                    <a:srgbClr val="000000">
                      <a:alpha val="43137"/>
                    </a:srgbClr>
                  </a:outerShdw>
                </a:effectLst>
              </a:rPr>
              <a:t>kamu görevlilerinin</a:t>
            </a:r>
            <a:r>
              <a:rPr lang="tr-TR" b="1" dirty="0">
                <a:solidFill>
                  <a:srgbClr val="00B050"/>
                </a:solidFill>
                <a:effectLst>
                  <a:outerShdw blurRad="38100" dist="38100" dir="2700000" algn="tl">
                    <a:srgbClr val="000000">
                      <a:alpha val="43137"/>
                    </a:srgbClr>
                  </a:outerShdw>
                </a:effectLst>
              </a:rPr>
              <a:t>, görevleri sebebiyle işledikleri suçları kapsadığı</a:t>
            </a:r>
            <a:r>
              <a:rPr lang="tr-TR" dirty="0">
                <a:solidFill>
                  <a:srgbClr val="00B050"/>
                </a:solidFill>
                <a:effectLst>
                  <a:outerShdw blurRad="38100" dist="38100" dir="2700000" algn="tl">
                    <a:srgbClr val="000000">
                      <a:alpha val="43137"/>
                    </a:srgbClr>
                  </a:outerShdw>
                </a:effectLst>
              </a:rPr>
              <a:t>” </a:t>
            </a:r>
            <a:r>
              <a:rPr lang="tr-TR" dirty="0" smtClean="0"/>
              <a:t>belirtilmiştir.</a:t>
            </a:r>
          </a:p>
          <a:p>
            <a:pPr algn="just"/>
            <a:r>
              <a:rPr lang="tr-TR" dirty="0">
                <a:solidFill>
                  <a:srgbClr val="7030A0"/>
                </a:solidFill>
                <a:effectLst>
                  <a:outerShdw blurRad="38100" dist="38100" dir="2700000" algn="tl">
                    <a:srgbClr val="000000">
                      <a:alpha val="43137"/>
                    </a:srgbClr>
                  </a:outerShdw>
                </a:effectLst>
              </a:rPr>
              <a:t>4483 sayılı Kanunun </a:t>
            </a:r>
            <a:r>
              <a:rPr lang="tr-TR" dirty="0" smtClean="0">
                <a:solidFill>
                  <a:srgbClr val="7030A0"/>
                </a:solidFill>
                <a:effectLst>
                  <a:outerShdw blurRad="38100" dist="38100" dir="2700000" algn="tl">
                    <a:srgbClr val="000000">
                      <a:alpha val="43137"/>
                    </a:srgbClr>
                  </a:outerShdw>
                </a:effectLst>
              </a:rPr>
              <a:t>uyarınca </a:t>
            </a:r>
            <a:r>
              <a:rPr lang="tr-TR" dirty="0">
                <a:solidFill>
                  <a:srgbClr val="7030A0"/>
                </a:solidFill>
                <a:effectLst>
                  <a:outerShdw blurRad="38100" dist="38100" dir="2700000" algn="tl">
                    <a:srgbClr val="000000">
                      <a:alpha val="43137"/>
                    </a:srgbClr>
                  </a:outerShdw>
                </a:effectLst>
              </a:rPr>
              <a:t>soruşturma yapılabilmesi için </a:t>
            </a:r>
            <a:r>
              <a:rPr lang="tr-TR" dirty="0" smtClean="0">
                <a:solidFill>
                  <a:srgbClr val="7030A0"/>
                </a:solidFill>
                <a:effectLst>
                  <a:outerShdw blurRad="38100" dist="38100" dir="2700000" algn="tl">
                    <a:srgbClr val="000000">
                      <a:alpha val="43137"/>
                    </a:srgbClr>
                  </a:outerShdw>
                </a:effectLst>
              </a:rPr>
              <a:t>failin memur</a:t>
            </a:r>
            <a:r>
              <a:rPr lang="tr-TR" dirty="0">
                <a:solidFill>
                  <a:srgbClr val="7030A0"/>
                </a:solidFill>
                <a:effectLst>
                  <a:outerShdw blurRad="38100" dist="38100" dir="2700000" algn="tl">
                    <a:srgbClr val="000000">
                      <a:alpha val="43137"/>
                    </a:srgbClr>
                  </a:outerShdw>
                </a:effectLst>
              </a:rPr>
              <a:t>, veya diğer kamu görevlisi olması ve bunların işledikleri suçların </a:t>
            </a:r>
            <a:r>
              <a:rPr lang="tr-TR" dirty="0" smtClean="0">
                <a:solidFill>
                  <a:srgbClr val="7030A0"/>
                </a:solidFill>
                <a:effectLst>
                  <a:outerShdw blurRad="38100" dist="38100" dir="2700000" algn="tl">
                    <a:srgbClr val="000000">
                      <a:alpha val="43137"/>
                    </a:srgbClr>
                  </a:outerShdw>
                </a:effectLst>
              </a:rPr>
              <a:t>da görevlerinden </a:t>
            </a:r>
            <a:r>
              <a:rPr lang="tr-TR" dirty="0">
                <a:solidFill>
                  <a:srgbClr val="7030A0"/>
                </a:solidFill>
                <a:effectLst>
                  <a:outerShdw blurRad="38100" dist="38100" dir="2700000" algn="tl">
                    <a:srgbClr val="000000">
                      <a:alpha val="43137"/>
                    </a:srgbClr>
                  </a:outerShdw>
                </a:effectLst>
              </a:rPr>
              <a:t>doğması gerekir. </a:t>
            </a:r>
            <a:endParaRPr lang="tr-TR" dirty="0" smtClean="0">
              <a:solidFill>
                <a:srgbClr val="7030A0"/>
              </a:solidFill>
              <a:effectLst>
                <a:outerShdw blurRad="38100" dist="38100" dir="2700000" algn="tl">
                  <a:srgbClr val="000000">
                    <a:alpha val="43137"/>
                  </a:srgbClr>
                </a:outerShdw>
              </a:effectLst>
            </a:endParaRPr>
          </a:p>
          <a:p>
            <a:pPr algn="just"/>
            <a:r>
              <a:rPr lang="tr-TR" b="1" dirty="0" smtClean="0">
                <a:solidFill>
                  <a:srgbClr val="0070C0"/>
                </a:solidFill>
                <a:effectLst>
                  <a:outerShdw blurRad="38100" dist="38100" dir="2700000" algn="tl">
                    <a:srgbClr val="000000">
                      <a:alpha val="43137"/>
                    </a:srgbClr>
                  </a:outerShdw>
                </a:effectLst>
              </a:rPr>
              <a:t>Kanunun </a:t>
            </a:r>
            <a:r>
              <a:rPr lang="tr-TR" b="1" dirty="0">
                <a:solidFill>
                  <a:srgbClr val="0070C0"/>
                </a:solidFill>
                <a:effectLst>
                  <a:outerShdw blurRad="38100" dist="38100" dir="2700000" algn="tl">
                    <a:srgbClr val="000000">
                      <a:alpha val="43137"/>
                    </a:srgbClr>
                  </a:outerShdw>
                </a:effectLst>
              </a:rPr>
              <a:t>kapsamı, suç konusu ve failin sıfatı </a:t>
            </a:r>
            <a:r>
              <a:rPr lang="tr-TR" b="1" dirty="0" smtClean="0">
                <a:solidFill>
                  <a:srgbClr val="0070C0"/>
                </a:solidFill>
                <a:effectLst>
                  <a:outerShdw blurRad="38100" dist="38100" dir="2700000" algn="tl">
                    <a:srgbClr val="000000">
                      <a:alpha val="43137"/>
                    </a:srgbClr>
                  </a:outerShdw>
                </a:effectLst>
              </a:rPr>
              <a:t>yönünden belirlenmiş </a:t>
            </a:r>
            <a:r>
              <a:rPr lang="tr-TR" b="1" dirty="0">
                <a:solidFill>
                  <a:srgbClr val="0070C0"/>
                </a:solidFill>
                <a:effectLst>
                  <a:outerShdw blurRad="38100" dist="38100" dir="2700000" algn="tl">
                    <a:srgbClr val="000000">
                      <a:alpha val="43137"/>
                    </a:srgbClr>
                  </a:outerShdw>
                </a:effectLst>
              </a:rPr>
              <a:t>olduğundan, bu konuyu sanık ve suç yönünden iki başlık </a:t>
            </a:r>
            <a:r>
              <a:rPr lang="tr-TR" b="1" dirty="0" smtClean="0">
                <a:solidFill>
                  <a:srgbClr val="0070C0"/>
                </a:solidFill>
                <a:effectLst>
                  <a:outerShdw blurRad="38100" dist="38100" dir="2700000" algn="tl">
                    <a:srgbClr val="000000">
                      <a:alpha val="43137"/>
                    </a:srgbClr>
                  </a:outerShdw>
                </a:effectLst>
              </a:rPr>
              <a:t>altında toplamamız mümkündür.</a:t>
            </a:r>
            <a:endParaRPr lang="tr-TR" altLang="tr-TR" sz="3200" b="1" dirty="0" smtClean="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73280599"/>
      </p:ext>
    </p:extLst>
  </p:cSld>
  <p:clrMapOvr>
    <a:masterClrMapping/>
  </p:clrMapOvr>
  <p:transition spd="slow" advTm="1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05353" y="267494"/>
            <a:ext cx="8281447" cy="1023978"/>
          </a:xfrm>
        </p:spPr>
        <p:txBody>
          <a:bodyPr/>
          <a:lstStyle/>
          <a:p>
            <a:pPr marL="84138" algn="ctr"/>
            <a:r>
              <a:rPr lang="tr-TR" b="1" u="sng" dirty="0">
                <a:solidFill>
                  <a:srgbClr val="FF0000"/>
                </a:solidFill>
                <a:effectLst>
                  <a:outerShdw blurRad="38100" dist="38100" dir="2700000" algn="tl">
                    <a:srgbClr val="000000">
                      <a:alpha val="43137"/>
                    </a:srgbClr>
                  </a:outerShdw>
                </a:effectLst>
              </a:rPr>
              <a:t>KGYHK </a:t>
            </a:r>
          </a:p>
        </p:txBody>
      </p:sp>
      <p:sp>
        <p:nvSpPr>
          <p:cNvPr id="2" name="İçerik Yer Tutucusu 1"/>
          <p:cNvSpPr>
            <a:spLocks noGrp="1"/>
          </p:cNvSpPr>
          <p:nvPr>
            <p:ph idx="1"/>
          </p:nvPr>
        </p:nvSpPr>
        <p:spPr/>
        <p:txBody>
          <a:bodyPr/>
          <a:lstStyle/>
          <a:p>
            <a:pPr algn="ctr"/>
            <a:endParaRPr lang="tr-TR" b="1" dirty="0" smtClean="0">
              <a:solidFill>
                <a:srgbClr val="0070C0"/>
              </a:solidFill>
              <a:effectLst>
                <a:outerShdw blurRad="38100" dist="38100" dir="2700000" algn="tl">
                  <a:srgbClr val="000000">
                    <a:alpha val="43137"/>
                  </a:srgbClr>
                </a:outerShdw>
              </a:effectLst>
            </a:endParaRPr>
          </a:p>
          <a:p>
            <a:pPr algn="ctr"/>
            <a:endParaRPr lang="tr-TR" b="1" dirty="0">
              <a:solidFill>
                <a:srgbClr val="0070C0"/>
              </a:solidFill>
              <a:effectLst>
                <a:outerShdw blurRad="38100" dist="38100" dir="2700000" algn="tl">
                  <a:srgbClr val="000000">
                    <a:alpha val="43137"/>
                  </a:srgbClr>
                </a:outerShdw>
              </a:effectLst>
            </a:endParaRPr>
          </a:p>
          <a:p>
            <a:pPr algn="ctr"/>
            <a:r>
              <a:rPr lang="tr-TR" b="1" dirty="0" smtClean="0">
                <a:solidFill>
                  <a:srgbClr val="0070C0"/>
                </a:solidFill>
                <a:effectLst>
                  <a:outerShdw blurRad="38100" dist="38100" dir="2700000" algn="tl">
                    <a:srgbClr val="000000">
                      <a:alpha val="43137"/>
                    </a:srgbClr>
                  </a:outerShdw>
                </a:effectLst>
              </a:rPr>
              <a:t>Memurlar </a:t>
            </a:r>
            <a:r>
              <a:rPr lang="tr-TR" b="1" dirty="0">
                <a:solidFill>
                  <a:srgbClr val="0070C0"/>
                </a:solidFill>
                <a:effectLst>
                  <a:outerShdw blurRad="38100" dist="38100" dir="2700000" algn="tl">
                    <a:srgbClr val="000000">
                      <a:alpha val="43137"/>
                    </a:srgbClr>
                  </a:outerShdw>
                </a:effectLst>
              </a:rPr>
              <a:t>ve Diğer Kamu Görevlilerinin Yargılanması Hakkında </a:t>
            </a:r>
            <a:r>
              <a:rPr lang="tr-TR" b="1" dirty="0" smtClean="0">
                <a:solidFill>
                  <a:srgbClr val="0070C0"/>
                </a:solidFill>
                <a:effectLst>
                  <a:outerShdw blurRad="38100" dist="38100" dir="2700000" algn="tl">
                    <a:srgbClr val="000000">
                      <a:alpha val="43137"/>
                    </a:srgbClr>
                  </a:outerShdw>
                </a:effectLst>
              </a:rPr>
              <a:t>Kanun</a:t>
            </a:r>
          </a:p>
          <a:p>
            <a:pPr algn="ctr">
              <a:buNone/>
            </a:pPr>
            <a:r>
              <a:rPr lang="tr-TR" b="1" dirty="0" smtClean="0">
                <a:solidFill>
                  <a:srgbClr val="0070C0"/>
                </a:solidFill>
                <a:effectLst>
                  <a:outerShdw blurRad="38100" dist="38100" dir="2700000" algn="tl">
                    <a:srgbClr val="000000">
                      <a:alpha val="43137"/>
                    </a:srgbClr>
                  </a:outerShdw>
                </a:effectLst>
              </a:rPr>
              <a:t>Semineri </a:t>
            </a:r>
            <a:endParaRPr lang="tr-TR" b="1" dirty="0">
              <a:solidFill>
                <a:srgbClr val="0070C0"/>
              </a:solidFill>
              <a:effectLst>
                <a:outerShdw blurRad="38100" dist="38100" dir="2700000" algn="tl">
                  <a:srgbClr val="000000">
                    <a:alpha val="43137"/>
                  </a:srgbClr>
                </a:outerShdw>
              </a:effectLst>
            </a:endParaRP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3860294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Unvan 1"/>
          <p:cNvSpPr>
            <a:spLocks noGrp="1"/>
          </p:cNvSpPr>
          <p:nvPr>
            <p:ph type="title"/>
          </p:nvPr>
        </p:nvSpPr>
        <p:spPr>
          <a:xfrm>
            <a:off x="827584" y="338328"/>
            <a:ext cx="7859216" cy="570392"/>
          </a:xfrm>
        </p:spPr>
        <p:txBody>
          <a:bodyPr>
            <a:normAutofit fontScale="90000"/>
          </a:bodyPr>
          <a:lstStyle/>
          <a:p>
            <a:r>
              <a:rPr lang="tr-TR" altLang="tr-TR" sz="3600" b="1" dirty="0" smtClean="0">
                <a:solidFill>
                  <a:srgbClr val="00B050"/>
                </a:solidFill>
              </a:rPr>
              <a:t> </a:t>
            </a:r>
            <a:r>
              <a:rPr lang="tr-TR" sz="3600" b="1" cap="none" dirty="0" smtClean="0">
                <a:solidFill>
                  <a:srgbClr val="00B050"/>
                </a:solidFill>
              </a:rPr>
              <a:t>FAİLİN KAMU GÖREVLİSİ OLMASI;</a:t>
            </a:r>
            <a:endParaRPr lang="tr-TR" altLang="tr-TR" sz="3600" cap="none" dirty="0" smtClean="0">
              <a:solidFill>
                <a:srgbClr val="00B050"/>
              </a:solidFill>
            </a:endParaRPr>
          </a:p>
        </p:txBody>
      </p:sp>
      <p:sp>
        <p:nvSpPr>
          <p:cNvPr id="88067" name="İçerik Yer Tutucusu 2"/>
          <p:cNvSpPr>
            <a:spLocks noGrp="1"/>
          </p:cNvSpPr>
          <p:nvPr>
            <p:ph idx="1"/>
          </p:nvPr>
        </p:nvSpPr>
        <p:spPr>
          <a:xfrm>
            <a:off x="611560" y="1124744"/>
            <a:ext cx="7992887" cy="5256584"/>
          </a:xfrm>
        </p:spPr>
        <p:txBody>
          <a:bodyPr>
            <a:noAutofit/>
          </a:bodyPr>
          <a:lstStyle/>
          <a:p>
            <a:pPr algn="just"/>
            <a:r>
              <a:rPr lang="tr-TR" sz="2000" dirty="0">
                <a:solidFill>
                  <a:srgbClr val="0070C0"/>
                </a:solidFill>
                <a:effectLst>
                  <a:outerShdw blurRad="38100" dist="38100" dir="2700000" algn="tl">
                    <a:srgbClr val="000000">
                      <a:alpha val="43137"/>
                    </a:srgbClr>
                  </a:outerShdw>
                </a:effectLst>
              </a:rPr>
              <a:t>4483 sayılı kanuna göre soruşturma yapılabilmesi için her şeyden </a:t>
            </a:r>
            <a:r>
              <a:rPr lang="tr-TR" sz="2000" dirty="0" smtClean="0">
                <a:solidFill>
                  <a:srgbClr val="0070C0"/>
                </a:solidFill>
                <a:effectLst>
                  <a:outerShdw blurRad="38100" dist="38100" dir="2700000" algn="tl">
                    <a:srgbClr val="000000">
                      <a:alpha val="43137"/>
                    </a:srgbClr>
                  </a:outerShdw>
                </a:effectLst>
              </a:rPr>
              <a:t>önce </a:t>
            </a:r>
            <a:r>
              <a:rPr lang="tr-TR" sz="2000" dirty="0" err="1" smtClean="0">
                <a:solidFill>
                  <a:srgbClr val="0070C0"/>
                </a:solidFill>
                <a:effectLst>
                  <a:outerShdw blurRad="38100" dist="38100" dir="2700000" algn="tl">
                    <a:srgbClr val="000000">
                      <a:alpha val="43137"/>
                    </a:srgbClr>
                  </a:outerShdw>
                </a:effectLst>
              </a:rPr>
              <a:t>işlenilmiş</a:t>
            </a:r>
            <a:r>
              <a:rPr lang="tr-TR" sz="2000" dirty="0" smtClean="0">
                <a:solidFill>
                  <a:srgbClr val="0070C0"/>
                </a:solidFill>
                <a:effectLst>
                  <a:outerShdw blurRad="38100" dist="38100" dir="2700000" algn="tl">
                    <a:srgbClr val="000000">
                      <a:alpha val="43137"/>
                    </a:srgbClr>
                  </a:outerShdw>
                </a:effectLst>
              </a:rPr>
              <a:t> </a:t>
            </a:r>
            <a:r>
              <a:rPr lang="tr-TR" sz="2000" dirty="0">
                <a:solidFill>
                  <a:srgbClr val="0070C0"/>
                </a:solidFill>
                <a:effectLst>
                  <a:outerShdw blurRad="38100" dist="38100" dir="2700000" algn="tl">
                    <a:srgbClr val="000000">
                      <a:alpha val="43137"/>
                    </a:srgbClr>
                  </a:outerShdw>
                </a:effectLst>
              </a:rPr>
              <a:t>olan kanuni suç failinin kamu görevlisi olması şarttır. Burada </a:t>
            </a:r>
            <a:r>
              <a:rPr lang="tr-TR" sz="2000" dirty="0" smtClean="0">
                <a:solidFill>
                  <a:srgbClr val="0070C0"/>
                </a:solidFill>
                <a:effectLst>
                  <a:outerShdw blurRad="38100" dist="38100" dir="2700000" algn="tl">
                    <a:srgbClr val="000000">
                      <a:alpha val="43137"/>
                    </a:srgbClr>
                  </a:outerShdw>
                </a:effectLst>
              </a:rPr>
              <a:t>karşımıza çıkan sorun </a:t>
            </a:r>
            <a:r>
              <a:rPr lang="tr-TR" sz="2000" dirty="0">
                <a:solidFill>
                  <a:srgbClr val="0070C0"/>
                </a:solidFill>
                <a:effectLst>
                  <a:outerShdw blurRad="38100" dist="38100" dir="2700000" algn="tl">
                    <a:srgbClr val="000000">
                      <a:alpha val="43137"/>
                    </a:srgbClr>
                  </a:outerShdw>
                </a:effectLst>
              </a:rPr>
              <a:t>kamu görevlisinden neyin anlaşılması </a:t>
            </a:r>
            <a:r>
              <a:rPr lang="tr-TR" sz="2000" dirty="0" smtClean="0">
                <a:solidFill>
                  <a:srgbClr val="0070C0"/>
                </a:solidFill>
                <a:effectLst>
                  <a:outerShdw blurRad="38100" dist="38100" dir="2700000" algn="tl">
                    <a:srgbClr val="000000">
                      <a:alpha val="43137"/>
                    </a:srgbClr>
                  </a:outerShdw>
                </a:effectLst>
              </a:rPr>
              <a:t>gerektiğidir. </a:t>
            </a:r>
          </a:p>
          <a:p>
            <a:pPr algn="just"/>
            <a:r>
              <a:rPr lang="tr-TR" sz="2000" b="1" dirty="0" smtClean="0">
                <a:solidFill>
                  <a:srgbClr val="00B050"/>
                </a:solidFill>
                <a:effectLst>
                  <a:outerShdw blurRad="38100" dist="38100" dir="2700000" algn="tl">
                    <a:srgbClr val="000000">
                      <a:alpha val="43137"/>
                    </a:srgbClr>
                  </a:outerShdw>
                </a:effectLst>
              </a:rPr>
              <a:t>4483 </a:t>
            </a:r>
            <a:r>
              <a:rPr lang="tr-TR" sz="2000" b="1" dirty="0">
                <a:solidFill>
                  <a:srgbClr val="00B050"/>
                </a:solidFill>
                <a:effectLst>
                  <a:outerShdw blurRad="38100" dist="38100" dir="2700000" algn="tl">
                    <a:srgbClr val="000000">
                      <a:alpha val="43137"/>
                    </a:srgbClr>
                  </a:outerShdw>
                </a:effectLst>
              </a:rPr>
              <a:t>sayılı kanun, ceza kanunu ve diğer kanunlarda islenen suçların </a:t>
            </a:r>
            <a:r>
              <a:rPr lang="tr-TR" sz="2000" b="1" dirty="0" smtClean="0">
                <a:solidFill>
                  <a:srgbClr val="00B050"/>
                </a:solidFill>
                <a:effectLst>
                  <a:outerShdw blurRad="38100" dist="38100" dir="2700000" algn="tl">
                    <a:srgbClr val="000000">
                      <a:alpha val="43137"/>
                    </a:srgbClr>
                  </a:outerShdw>
                </a:effectLst>
              </a:rPr>
              <a:t>faillerini dikkate </a:t>
            </a:r>
            <a:r>
              <a:rPr lang="tr-TR" sz="2000" b="1" dirty="0">
                <a:solidFill>
                  <a:srgbClr val="00B050"/>
                </a:solidFill>
                <a:effectLst>
                  <a:outerShdw blurRad="38100" dist="38100" dir="2700000" algn="tl">
                    <a:srgbClr val="000000">
                      <a:alpha val="43137"/>
                    </a:srgbClr>
                  </a:outerShdw>
                </a:effectLst>
              </a:rPr>
              <a:t>alarak suçun soruşturulmasında </a:t>
            </a:r>
            <a:r>
              <a:rPr lang="tr-TR" sz="2000" b="1" dirty="0" err="1">
                <a:solidFill>
                  <a:srgbClr val="00B050"/>
                </a:solidFill>
                <a:effectLst>
                  <a:outerShdw blurRad="38100" dist="38100" dir="2700000" algn="tl">
                    <a:srgbClr val="000000">
                      <a:alpha val="43137"/>
                    </a:srgbClr>
                  </a:outerShdw>
                </a:effectLst>
              </a:rPr>
              <a:t>CMK‘da</a:t>
            </a:r>
            <a:r>
              <a:rPr lang="tr-TR" sz="2000" b="1" dirty="0">
                <a:solidFill>
                  <a:srgbClr val="00B050"/>
                </a:solidFill>
                <a:effectLst>
                  <a:outerShdw blurRad="38100" dist="38100" dir="2700000" algn="tl">
                    <a:srgbClr val="000000">
                      <a:alpha val="43137"/>
                    </a:srgbClr>
                  </a:outerShdw>
                </a:effectLst>
              </a:rPr>
              <a:t> öngörülen soruşturma </a:t>
            </a:r>
            <a:r>
              <a:rPr lang="tr-TR" sz="2000" b="1" dirty="0" smtClean="0">
                <a:solidFill>
                  <a:srgbClr val="00B050"/>
                </a:solidFill>
                <a:effectLst>
                  <a:outerShdw blurRad="38100" dist="38100" dir="2700000" algn="tl">
                    <a:srgbClr val="000000">
                      <a:alpha val="43137"/>
                    </a:srgbClr>
                  </a:outerShdw>
                </a:effectLst>
              </a:rPr>
              <a:t>usullerinden ayrılarak </a:t>
            </a:r>
            <a:r>
              <a:rPr lang="tr-TR" sz="2000" b="1" dirty="0">
                <a:solidFill>
                  <a:srgbClr val="00B050"/>
                </a:solidFill>
                <a:effectLst>
                  <a:outerShdw blurRad="38100" dist="38100" dir="2700000" algn="tl">
                    <a:srgbClr val="000000">
                      <a:alpha val="43137"/>
                    </a:srgbClr>
                  </a:outerShdw>
                </a:effectLst>
              </a:rPr>
              <a:t>bir takım ek veya farklı koşullar öngörmektedir. </a:t>
            </a:r>
            <a:r>
              <a:rPr lang="tr-TR" sz="2000" b="1" dirty="0" smtClean="0">
                <a:solidFill>
                  <a:srgbClr val="00B050"/>
                </a:solidFill>
                <a:effectLst>
                  <a:outerShdw blurRad="38100" dist="38100" dir="2700000" algn="tl">
                    <a:srgbClr val="000000">
                      <a:alpha val="43137"/>
                    </a:srgbClr>
                  </a:outerShdw>
                </a:effectLst>
              </a:rPr>
              <a:t>Ancak, </a:t>
            </a:r>
            <a:r>
              <a:rPr lang="tr-TR" sz="2000" b="1" dirty="0">
                <a:solidFill>
                  <a:srgbClr val="00B050"/>
                </a:solidFill>
                <a:effectLst>
                  <a:outerShdw blurRad="38100" dist="38100" dir="2700000" algn="tl">
                    <a:srgbClr val="000000">
                      <a:alpha val="43137"/>
                    </a:srgbClr>
                  </a:outerShdw>
                </a:effectLst>
              </a:rPr>
              <a:t>4483 sayılı </a:t>
            </a:r>
            <a:r>
              <a:rPr lang="tr-TR" sz="2000" b="1" dirty="0" smtClean="0">
                <a:solidFill>
                  <a:srgbClr val="00B050"/>
                </a:solidFill>
                <a:effectLst>
                  <a:outerShdw blurRad="38100" dist="38100" dir="2700000" algn="tl">
                    <a:srgbClr val="000000">
                      <a:alpha val="43137"/>
                    </a:srgbClr>
                  </a:outerShdw>
                </a:effectLst>
              </a:rPr>
              <a:t>kanunun uygulama </a:t>
            </a:r>
            <a:r>
              <a:rPr lang="tr-TR" sz="2000" b="1" dirty="0">
                <a:solidFill>
                  <a:srgbClr val="00B050"/>
                </a:solidFill>
                <a:effectLst>
                  <a:outerShdw blurRad="38100" dist="38100" dir="2700000" algn="tl">
                    <a:srgbClr val="000000">
                      <a:alpha val="43137"/>
                    </a:srgbClr>
                  </a:outerShdw>
                </a:effectLst>
              </a:rPr>
              <a:t>alanı ceza kanunundaki ve özel ceza kanunlarındaki suç </a:t>
            </a:r>
            <a:r>
              <a:rPr lang="tr-TR" sz="2000" b="1" dirty="0" smtClean="0">
                <a:solidFill>
                  <a:srgbClr val="00B050"/>
                </a:solidFill>
                <a:effectLst>
                  <a:outerShdw blurRad="38100" dist="38100" dir="2700000" algn="tl">
                    <a:srgbClr val="000000">
                      <a:alpha val="43137"/>
                    </a:srgbClr>
                  </a:outerShdw>
                </a:effectLst>
              </a:rPr>
              <a:t> tanımlarında belirlenen </a:t>
            </a:r>
            <a:r>
              <a:rPr lang="tr-TR" sz="2000" b="1" dirty="0">
                <a:solidFill>
                  <a:srgbClr val="00B050"/>
                </a:solidFill>
                <a:effectLst>
                  <a:outerShdw blurRad="38100" dist="38100" dir="2700000" algn="tl">
                    <a:srgbClr val="000000">
                      <a:alpha val="43137"/>
                    </a:srgbClr>
                  </a:outerShdw>
                </a:effectLst>
              </a:rPr>
              <a:t>faile ilişkin düzenleme göstermektedir. </a:t>
            </a:r>
            <a:endParaRPr lang="tr-TR" sz="2000" b="1" dirty="0" smtClean="0">
              <a:solidFill>
                <a:srgbClr val="00B050"/>
              </a:solidFill>
              <a:effectLst>
                <a:outerShdw blurRad="38100" dist="38100" dir="2700000" algn="tl">
                  <a:srgbClr val="000000">
                    <a:alpha val="43137"/>
                  </a:srgbClr>
                </a:outerShdw>
              </a:effectLst>
            </a:endParaRPr>
          </a:p>
          <a:p>
            <a:pPr algn="just"/>
            <a:r>
              <a:rPr lang="tr-TR" sz="2000" b="1" dirty="0" smtClean="0">
                <a:solidFill>
                  <a:srgbClr val="0070C0"/>
                </a:solidFill>
                <a:effectLst>
                  <a:outerShdw blurRad="38100" dist="38100" dir="2700000" algn="tl">
                    <a:srgbClr val="000000">
                      <a:alpha val="43137"/>
                    </a:srgbClr>
                  </a:outerShdw>
                </a:effectLst>
              </a:rPr>
              <a:t>Yani, </a:t>
            </a:r>
            <a:r>
              <a:rPr lang="tr-TR" sz="2000" b="1" dirty="0">
                <a:solidFill>
                  <a:srgbClr val="0070C0"/>
                </a:solidFill>
                <a:effectLst>
                  <a:outerShdw blurRad="38100" dist="38100" dir="2700000" algn="tl">
                    <a:srgbClr val="000000">
                      <a:alpha val="43137"/>
                    </a:srgbClr>
                  </a:outerShdw>
                </a:effectLst>
              </a:rPr>
              <a:t>ceza kanunundaki ve diğer </a:t>
            </a:r>
            <a:r>
              <a:rPr lang="tr-TR" sz="2000" b="1" dirty="0" smtClean="0">
                <a:solidFill>
                  <a:srgbClr val="0070C0"/>
                </a:solidFill>
                <a:effectLst>
                  <a:outerShdw blurRad="38100" dist="38100" dir="2700000" algn="tl">
                    <a:srgbClr val="000000">
                      <a:alpha val="43137"/>
                    </a:srgbClr>
                  </a:outerShdw>
                </a:effectLst>
              </a:rPr>
              <a:t>özel  ceza </a:t>
            </a:r>
            <a:r>
              <a:rPr lang="tr-TR" sz="2000" b="1" dirty="0">
                <a:solidFill>
                  <a:srgbClr val="0070C0"/>
                </a:solidFill>
                <a:effectLst>
                  <a:outerShdw blurRad="38100" dist="38100" dir="2700000" algn="tl">
                    <a:srgbClr val="000000">
                      <a:alpha val="43137"/>
                    </a:srgbClr>
                  </a:outerShdw>
                </a:effectLst>
              </a:rPr>
              <a:t>kanunlarındaki suç tanımlarında fail kamu görevlisi olarak tanımlanmışsa </a:t>
            </a:r>
            <a:r>
              <a:rPr lang="tr-TR" sz="2000" b="1" dirty="0" smtClean="0">
                <a:solidFill>
                  <a:srgbClr val="0070C0"/>
                </a:solidFill>
                <a:effectLst>
                  <a:outerShdw blurRad="38100" dist="38100" dir="2700000" algn="tl">
                    <a:srgbClr val="000000">
                      <a:alpha val="43137"/>
                    </a:srgbClr>
                  </a:outerShdw>
                </a:effectLst>
              </a:rPr>
              <a:t>4483 sayılı </a:t>
            </a:r>
            <a:r>
              <a:rPr lang="tr-TR" sz="2000" b="1" dirty="0">
                <a:solidFill>
                  <a:srgbClr val="0070C0"/>
                </a:solidFill>
                <a:effectLst>
                  <a:outerShdw blurRad="38100" dist="38100" dir="2700000" algn="tl">
                    <a:srgbClr val="000000">
                      <a:alpha val="43137"/>
                    </a:srgbClr>
                  </a:outerShdw>
                </a:effectLst>
              </a:rPr>
              <a:t>kanun uygulanacaktır. Aksi takdirde bu kanunun uygulanması söz </a:t>
            </a:r>
            <a:r>
              <a:rPr lang="tr-TR" sz="2000" b="1" dirty="0" smtClean="0">
                <a:solidFill>
                  <a:srgbClr val="0070C0"/>
                </a:solidFill>
                <a:effectLst>
                  <a:outerShdw blurRad="38100" dist="38100" dir="2700000" algn="tl">
                    <a:srgbClr val="000000">
                      <a:alpha val="43137"/>
                    </a:srgbClr>
                  </a:outerShdw>
                </a:effectLst>
              </a:rPr>
              <a:t>konusu olmayacaktır</a:t>
            </a:r>
            <a:r>
              <a:rPr lang="tr-TR" sz="2000" b="1" dirty="0">
                <a:solidFill>
                  <a:srgbClr val="0070C0"/>
                </a:solidFill>
                <a:effectLst>
                  <a:outerShdw blurRad="38100" dist="38100" dir="2700000" algn="tl">
                    <a:srgbClr val="000000">
                      <a:alpha val="43137"/>
                    </a:srgbClr>
                  </a:outerShdw>
                </a:effectLst>
              </a:rPr>
              <a:t>. </a:t>
            </a:r>
            <a:endParaRPr lang="tr-TR" sz="2000" b="1" dirty="0" smtClean="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79830405"/>
      </p:ext>
    </p:extLst>
  </p:cSld>
  <p:clrMapOvr>
    <a:masterClrMapping/>
  </p:clrMapOvr>
  <p:transition spd="slow" advTm="1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713234"/>
          </a:xfrm>
        </p:spPr>
        <p:txBody>
          <a:bodyPr>
            <a:normAutofit/>
          </a:bodyPr>
          <a:lstStyle/>
          <a:p>
            <a:r>
              <a:rPr lang="tr-TR" sz="3200" b="1" dirty="0">
                <a:solidFill>
                  <a:srgbClr val="00B050"/>
                </a:solidFill>
              </a:rPr>
              <a:t>Failin Kamu </a:t>
            </a:r>
            <a:r>
              <a:rPr lang="tr-TR" sz="3200" b="1" dirty="0" smtClean="0">
                <a:solidFill>
                  <a:srgbClr val="00B050"/>
                </a:solidFill>
              </a:rPr>
              <a:t>Görevlisi Olması;</a:t>
            </a:r>
            <a:endParaRPr lang="tr-TR" sz="3200" dirty="0">
              <a:solidFill>
                <a:srgbClr val="00B050"/>
              </a:solidFill>
            </a:endParaRPr>
          </a:p>
        </p:txBody>
      </p:sp>
      <p:sp>
        <p:nvSpPr>
          <p:cNvPr id="2" name="İçerik Yer Tutucusu 1"/>
          <p:cNvSpPr>
            <a:spLocks noGrp="1"/>
          </p:cNvSpPr>
          <p:nvPr>
            <p:ph idx="1"/>
          </p:nvPr>
        </p:nvSpPr>
        <p:spPr>
          <a:xfrm>
            <a:off x="539552" y="980728"/>
            <a:ext cx="8229600" cy="5385941"/>
          </a:xfrm>
        </p:spPr>
        <p:txBody>
          <a:bodyPr>
            <a:normAutofit fontScale="77500" lnSpcReduction="20000"/>
          </a:bodyPr>
          <a:lstStyle/>
          <a:p>
            <a:pPr algn="just"/>
            <a:r>
              <a:rPr lang="tr-TR" sz="3200" b="1" dirty="0" smtClean="0"/>
              <a:t> Ceza </a:t>
            </a:r>
            <a:r>
              <a:rPr lang="tr-TR" sz="3200" b="1" dirty="0"/>
              <a:t>kanunundaki kamu görevlisi ile ilgili tanım, 4483 sayılı kanun açısından da bağlayıcıdır. Bu açıdan yeni ceza kanunumuzun 6. maddesindeki kamu görevlisi ile ilgili tanım 4483 sayılı kanunun 1. maddesi içinde bağlayıcıdır</a:t>
            </a:r>
            <a:r>
              <a:rPr lang="tr-TR" altLang="tr-TR" sz="3200" b="1" dirty="0"/>
              <a:t> </a:t>
            </a:r>
          </a:p>
          <a:p>
            <a:pPr algn="just"/>
            <a:endParaRPr lang="tr-TR" b="1" dirty="0" smtClean="0"/>
          </a:p>
          <a:p>
            <a:pPr algn="just"/>
            <a:r>
              <a:rPr lang="tr-TR" b="1" dirty="0" smtClean="0">
                <a:solidFill>
                  <a:srgbClr val="FF0000"/>
                </a:solidFill>
              </a:rPr>
              <a:t>Öte </a:t>
            </a:r>
            <a:r>
              <a:rPr lang="tr-TR" b="1" dirty="0">
                <a:solidFill>
                  <a:srgbClr val="FF0000"/>
                </a:solidFill>
              </a:rPr>
              <a:t>yandan, gerek Devletin temel organlarında görev yapan personellerden bazıları, gerekse kamu tüzelkişiliğine sahip olan diğer kurumların personellerinden bazıları, 4483 sayılı Kanun gereği ya da özel kanunlardaki hüküm nedeniyle, bu Kanun’un kapsamı dışındadır. </a:t>
            </a:r>
            <a:endParaRPr lang="tr-TR" b="1" dirty="0" smtClean="0">
              <a:solidFill>
                <a:srgbClr val="FF0000"/>
              </a:solidFill>
            </a:endParaRPr>
          </a:p>
          <a:p>
            <a:pPr algn="just"/>
            <a:endParaRPr lang="tr-TR" b="1" dirty="0" smtClean="0"/>
          </a:p>
          <a:p>
            <a:pPr algn="just"/>
            <a:r>
              <a:rPr lang="tr-TR" b="1" dirty="0" smtClean="0">
                <a:solidFill>
                  <a:srgbClr val="00B050"/>
                </a:solidFill>
              </a:rPr>
              <a:t>Örneğin</a:t>
            </a:r>
            <a:r>
              <a:rPr lang="tr-TR" b="1" dirty="0">
                <a:solidFill>
                  <a:srgbClr val="00B050"/>
                </a:solidFill>
              </a:rPr>
              <a:t>,</a:t>
            </a:r>
            <a:r>
              <a:rPr lang="tr-TR" b="1" dirty="0"/>
              <a:t> </a:t>
            </a:r>
            <a:r>
              <a:rPr lang="tr-TR" b="1" dirty="0">
                <a:solidFill>
                  <a:srgbClr val="7030A0"/>
                </a:solidFill>
              </a:rPr>
              <a:t>kamu iktisadi teşebbüsleri 4483 sayılı Kanun gereği, Bakanlar Kurulu üyeleri, üniversite öğretim üyeleri ise özel hüküm gereği, 4483 sayılı Kanun uyarınca soruşturulmazlar</a:t>
            </a:r>
            <a:endParaRPr lang="tr-TR" altLang="tr-TR" b="1" dirty="0">
              <a:solidFill>
                <a:srgbClr val="7030A0"/>
              </a:solidFill>
            </a:endParaRPr>
          </a:p>
          <a:p>
            <a:endParaRPr lang="tr-TR" b="1" dirty="0"/>
          </a:p>
        </p:txBody>
      </p:sp>
      <p:sp>
        <p:nvSpPr>
          <p:cNvPr id="4" name="Altbilgi Yer Tutucusu 3"/>
          <p:cNvSpPr>
            <a:spLocks noGrp="1"/>
          </p:cNvSpPr>
          <p:nvPr>
            <p:ph type="ftr" sz="quarter" idx="11"/>
          </p:nvPr>
        </p:nvSpPr>
        <p:spPr>
          <a:xfrm>
            <a:off x="457200" y="6366669"/>
            <a:ext cx="5770984" cy="374699"/>
          </a:xfrm>
        </p:spPr>
        <p:txBody>
          <a:bodyPr/>
          <a:lstStyle/>
          <a:p>
            <a:r>
              <a:rPr lang="en-US" dirty="0" smtClean="0"/>
              <a:t>Your logo here</a:t>
            </a:r>
            <a:endParaRPr lang="en-US" dirty="0"/>
          </a:p>
        </p:txBody>
      </p:sp>
    </p:spTree>
    <p:extLst>
      <p:ext uri="{BB962C8B-B14F-4D97-AF65-F5344CB8AC3E}">
        <p14:creationId xmlns:p14="http://schemas.microsoft.com/office/powerpoint/2010/main" val="39204256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500034" y="571480"/>
            <a:ext cx="8072494" cy="1000132"/>
          </a:xfrm>
        </p:spPr>
        <p:txBody>
          <a:bodyPr>
            <a:noAutofit/>
          </a:bodyPr>
          <a:lstStyle/>
          <a:p>
            <a:r>
              <a:rPr lang="tr-TR" sz="2800" b="1" cap="none" dirty="0" smtClean="0">
                <a:solidFill>
                  <a:srgbClr val="00B050"/>
                </a:solidFill>
              </a:rPr>
              <a:t>4483 SAYILI KANUNA GÖRE KAMU GÖREVLİSİNİ BELİRLEMEDE KULLANILACAK KISTASLAR;</a:t>
            </a:r>
            <a:endParaRPr lang="tr-TR" sz="2800" cap="none" dirty="0">
              <a:solidFill>
                <a:srgbClr val="00B050"/>
              </a:solidFill>
            </a:endParaRPr>
          </a:p>
        </p:txBody>
      </p:sp>
      <p:sp>
        <p:nvSpPr>
          <p:cNvPr id="2" name="İçerik Yer Tutucusu 1"/>
          <p:cNvSpPr>
            <a:spLocks noGrp="1"/>
          </p:cNvSpPr>
          <p:nvPr>
            <p:ph idx="1"/>
          </p:nvPr>
        </p:nvSpPr>
        <p:spPr/>
        <p:txBody>
          <a:bodyPr>
            <a:normAutofit lnSpcReduction="10000"/>
          </a:bodyPr>
          <a:lstStyle/>
          <a:p>
            <a:pPr algn="just"/>
            <a:r>
              <a:rPr lang="tr-TR" sz="2800" b="1" dirty="0"/>
              <a:t>Anılan mevzuata göre, </a:t>
            </a:r>
            <a:r>
              <a:rPr lang="tr-TR" sz="2800" b="1" dirty="0">
                <a:solidFill>
                  <a:srgbClr val="C00000"/>
                </a:solidFill>
              </a:rPr>
              <a:t>kamu görevlilerini belirlemede iki kıstas bulunmaktadır</a:t>
            </a:r>
            <a:r>
              <a:rPr lang="tr-TR" sz="2800" b="1" dirty="0" smtClean="0">
                <a:solidFill>
                  <a:srgbClr val="C00000"/>
                </a:solidFill>
              </a:rPr>
              <a:t>.</a:t>
            </a:r>
          </a:p>
          <a:p>
            <a:pPr algn="just"/>
            <a:endParaRPr lang="tr-TR" sz="2800" b="1" dirty="0" smtClean="0">
              <a:solidFill>
                <a:srgbClr val="C00000"/>
              </a:solidFill>
            </a:endParaRPr>
          </a:p>
          <a:p>
            <a:pPr algn="just"/>
            <a:r>
              <a:rPr lang="tr-TR" sz="2800" b="1" dirty="0" smtClean="0">
                <a:solidFill>
                  <a:srgbClr val="0070C0"/>
                </a:solidFill>
              </a:rPr>
              <a:t>Bunlardan </a:t>
            </a:r>
            <a:r>
              <a:rPr lang="tr-TR" sz="2800" b="1" dirty="0">
                <a:solidFill>
                  <a:srgbClr val="0070C0"/>
                </a:solidFill>
              </a:rPr>
              <a:t>ilki</a:t>
            </a:r>
            <a:r>
              <a:rPr lang="tr-TR" sz="2800" b="1" dirty="0"/>
              <a:t>, genel idare esaslarına göre yürütülmekte olan bir kamusal </a:t>
            </a:r>
            <a:r>
              <a:rPr lang="tr-TR" sz="2800" b="1" dirty="0" smtClean="0"/>
              <a:t>faaliyetin varlığı</a:t>
            </a:r>
            <a:r>
              <a:rPr lang="tr-TR" sz="2800" b="1" dirty="0"/>
              <a:t>, diğeri ise, bu faaliyete </a:t>
            </a:r>
            <a:r>
              <a:rPr lang="tr-TR" sz="2800" b="1" dirty="0">
                <a:solidFill>
                  <a:srgbClr val="C00000"/>
                </a:solidFill>
              </a:rPr>
              <a:t>asli ve sürekli </a:t>
            </a:r>
            <a:r>
              <a:rPr lang="tr-TR" sz="2800" b="1" dirty="0"/>
              <a:t>olarak katılmadır. </a:t>
            </a:r>
            <a:endParaRPr lang="tr-TR" sz="2800" b="1" dirty="0" smtClean="0"/>
          </a:p>
          <a:p>
            <a:pPr algn="just"/>
            <a:endParaRPr lang="tr-TR" sz="2800" b="1" dirty="0" smtClean="0"/>
          </a:p>
          <a:p>
            <a:pPr algn="just"/>
            <a:r>
              <a:rPr lang="tr-TR" sz="2800" b="1" dirty="0" smtClean="0">
                <a:solidFill>
                  <a:srgbClr val="0070C0"/>
                </a:solidFill>
              </a:rPr>
              <a:t>Bu </a:t>
            </a:r>
            <a:r>
              <a:rPr lang="tr-TR" sz="2800" b="1" dirty="0">
                <a:solidFill>
                  <a:srgbClr val="0070C0"/>
                </a:solidFill>
              </a:rPr>
              <a:t>kıstasları </a:t>
            </a:r>
            <a:r>
              <a:rPr lang="tr-TR" sz="2800" b="1" dirty="0" smtClean="0">
                <a:solidFill>
                  <a:srgbClr val="0070C0"/>
                </a:solidFill>
              </a:rPr>
              <a:t>ayrı başlıklar </a:t>
            </a:r>
            <a:r>
              <a:rPr lang="tr-TR" sz="2800" b="1" dirty="0">
                <a:solidFill>
                  <a:srgbClr val="0070C0"/>
                </a:solidFill>
              </a:rPr>
              <a:t>halinde incelemek daha uygun </a:t>
            </a:r>
            <a:r>
              <a:rPr lang="tr-TR" sz="2800" b="1" dirty="0" smtClean="0">
                <a:solidFill>
                  <a:srgbClr val="0070C0"/>
                </a:solidFill>
              </a:rPr>
              <a:t>olur.</a:t>
            </a:r>
            <a:endParaRPr lang="tr-TR" sz="2800" b="1" dirty="0">
              <a:solidFill>
                <a:srgbClr val="0070C0"/>
              </a:solidFill>
            </a:endParaRP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21233624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539552" y="571480"/>
            <a:ext cx="7941568" cy="928693"/>
          </a:xfrm>
        </p:spPr>
        <p:txBody>
          <a:bodyPr>
            <a:noAutofit/>
          </a:bodyPr>
          <a:lstStyle/>
          <a:p>
            <a:r>
              <a:rPr lang="tr-TR" sz="2800" b="1" cap="none" dirty="0" smtClean="0">
                <a:solidFill>
                  <a:srgbClr val="00B050"/>
                </a:solidFill>
              </a:rPr>
              <a:t>GENEL İDARE ESASLARINA GÖRE YÜRÜTÜLMEKTE OLAN BİR KAMUSAL FAALİYETİN VARLIĞI;</a:t>
            </a:r>
            <a:endParaRPr lang="tr-TR" sz="2800" cap="none" dirty="0">
              <a:solidFill>
                <a:srgbClr val="00B050"/>
              </a:solidFill>
            </a:endParaRPr>
          </a:p>
        </p:txBody>
      </p:sp>
      <p:sp>
        <p:nvSpPr>
          <p:cNvPr id="2" name="İçerik Yer Tutucusu 1"/>
          <p:cNvSpPr>
            <a:spLocks noGrp="1"/>
          </p:cNvSpPr>
          <p:nvPr>
            <p:ph idx="1"/>
          </p:nvPr>
        </p:nvSpPr>
        <p:spPr/>
        <p:txBody>
          <a:bodyPr>
            <a:normAutofit lnSpcReduction="10000"/>
          </a:bodyPr>
          <a:lstStyle/>
          <a:p>
            <a:pPr algn="just"/>
            <a:r>
              <a:rPr lang="tr-TR" dirty="0">
                <a:solidFill>
                  <a:srgbClr val="C00000"/>
                </a:solidFill>
              </a:rPr>
              <a:t>Yasal mevzuatta bu kavramla ilgili herhangi bir kavrama yer verilmediği </a:t>
            </a:r>
            <a:r>
              <a:rPr lang="tr-TR" dirty="0" smtClean="0">
                <a:solidFill>
                  <a:srgbClr val="C00000"/>
                </a:solidFill>
              </a:rPr>
              <a:t>gibi gerek </a:t>
            </a:r>
            <a:r>
              <a:rPr lang="tr-TR" dirty="0">
                <a:solidFill>
                  <a:srgbClr val="C00000"/>
                </a:solidFill>
              </a:rPr>
              <a:t>yargı kararlarında gerekse teoride, genel idare esasları kavramına ilişkin </a:t>
            </a:r>
            <a:r>
              <a:rPr lang="tr-TR" dirty="0" smtClean="0">
                <a:solidFill>
                  <a:srgbClr val="C00000"/>
                </a:solidFill>
              </a:rPr>
              <a:t>yeterli açıklık bulunmamaktadır.</a:t>
            </a:r>
            <a:endParaRPr lang="tr-TR" dirty="0">
              <a:solidFill>
                <a:srgbClr val="C00000"/>
              </a:solidFill>
            </a:endParaRPr>
          </a:p>
          <a:p>
            <a:pPr algn="just"/>
            <a:r>
              <a:rPr lang="tr-TR" dirty="0">
                <a:solidFill>
                  <a:srgbClr val="00B0F0"/>
                </a:solidFill>
                <a:effectLst>
                  <a:outerShdw blurRad="38100" dist="38100" dir="2700000" algn="tl">
                    <a:srgbClr val="000000">
                      <a:alpha val="43137"/>
                    </a:srgbClr>
                  </a:outerShdw>
                </a:effectLst>
              </a:rPr>
              <a:t>Anayasa mahkemesi bir kararında</a:t>
            </a:r>
            <a:r>
              <a:rPr lang="tr-TR" dirty="0"/>
              <a:t>; </a:t>
            </a:r>
            <a:r>
              <a:rPr lang="tr-TR" dirty="0">
                <a:solidFill>
                  <a:srgbClr val="C00000"/>
                </a:solidFill>
                <a:effectLst>
                  <a:outerShdw blurRad="38100" dist="38100" dir="2700000" algn="tl">
                    <a:srgbClr val="000000">
                      <a:alpha val="43137"/>
                    </a:srgbClr>
                  </a:outerShdw>
                </a:effectLst>
              </a:rPr>
              <a:t>“Genel idare esaslarına göre </a:t>
            </a:r>
            <a:r>
              <a:rPr lang="tr-TR" dirty="0" smtClean="0">
                <a:solidFill>
                  <a:srgbClr val="C00000"/>
                </a:solidFill>
                <a:effectLst>
                  <a:outerShdw blurRad="38100" dist="38100" dir="2700000" algn="tl">
                    <a:srgbClr val="000000">
                      <a:alpha val="43137"/>
                    </a:srgbClr>
                  </a:outerShdw>
                </a:effectLst>
              </a:rPr>
              <a:t>yürütülen kamu </a:t>
            </a:r>
            <a:r>
              <a:rPr lang="tr-TR" dirty="0">
                <a:solidFill>
                  <a:srgbClr val="C00000"/>
                </a:solidFill>
                <a:effectLst>
                  <a:outerShdw blurRad="38100" dist="38100" dir="2700000" algn="tl">
                    <a:srgbClr val="000000">
                      <a:alpha val="43137"/>
                    </a:srgbClr>
                  </a:outerShdw>
                </a:effectLst>
              </a:rPr>
              <a:t>hizmetlerinin gerektirdiği asli ve sürekli görevlerde kadronun esas olduğunu, </a:t>
            </a:r>
            <a:r>
              <a:rPr lang="tr-TR" dirty="0" smtClean="0">
                <a:solidFill>
                  <a:srgbClr val="C00000"/>
                </a:solidFill>
                <a:effectLst>
                  <a:outerShdw blurRad="38100" dist="38100" dir="2700000" algn="tl">
                    <a:srgbClr val="000000">
                      <a:alpha val="43137"/>
                    </a:srgbClr>
                  </a:outerShdw>
                </a:effectLst>
              </a:rPr>
              <a:t>bu görevlerin </a:t>
            </a:r>
            <a:r>
              <a:rPr lang="tr-TR" dirty="0">
                <a:solidFill>
                  <a:srgbClr val="C00000"/>
                </a:solidFill>
                <a:effectLst>
                  <a:outerShdw blurRad="38100" dist="38100" dir="2700000" algn="tl">
                    <a:srgbClr val="000000">
                      <a:alpha val="43137"/>
                    </a:srgbClr>
                  </a:outerShdw>
                </a:effectLst>
              </a:rPr>
              <a:t>kadroya bağlanması dışında, merkezi idare ile statü ilişkisi içinde olması </a:t>
            </a:r>
            <a:r>
              <a:rPr lang="tr-TR" dirty="0" smtClean="0">
                <a:solidFill>
                  <a:srgbClr val="C00000"/>
                </a:solidFill>
                <a:effectLst>
                  <a:outerShdw blurRad="38100" dist="38100" dir="2700000" algn="tl">
                    <a:srgbClr val="000000">
                      <a:alpha val="43137"/>
                    </a:srgbClr>
                  </a:outerShdw>
                </a:effectLst>
              </a:rPr>
              <a:t>ve kamu </a:t>
            </a:r>
            <a:r>
              <a:rPr lang="tr-TR" dirty="0">
                <a:solidFill>
                  <a:srgbClr val="C00000"/>
                </a:solidFill>
                <a:effectLst>
                  <a:outerShdw blurRad="38100" dist="38100" dir="2700000" algn="tl">
                    <a:srgbClr val="000000">
                      <a:alpha val="43137"/>
                    </a:srgbClr>
                  </a:outerShdw>
                </a:effectLst>
              </a:rPr>
              <a:t>gücünün kullanılması biçiminde özellikleri bulunduğunu”</a:t>
            </a:r>
            <a:r>
              <a:rPr lang="tr-TR" dirty="0"/>
              <a:t> </a:t>
            </a:r>
            <a:r>
              <a:rPr lang="tr-TR" dirty="0" smtClean="0"/>
              <a:t>belirtmiştir.</a:t>
            </a:r>
            <a:endParaRPr lang="tr-TR" dirty="0"/>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29853734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929258"/>
          </a:xfrm>
        </p:spPr>
        <p:txBody>
          <a:bodyPr>
            <a:normAutofit/>
          </a:bodyPr>
          <a:lstStyle/>
          <a:p>
            <a:r>
              <a:rPr lang="tr-TR" sz="2800" b="1" dirty="0">
                <a:solidFill>
                  <a:srgbClr val="00B050"/>
                </a:solidFill>
              </a:rPr>
              <a:t>Kamusal Faaliyetin Yürütülmesine Asli ve Sürekli Olarak Katılma;</a:t>
            </a:r>
            <a:endParaRPr lang="tr-TR" sz="2800" dirty="0">
              <a:solidFill>
                <a:srgbClr val="00B050"/>
              </a:solidFill>
            </a:endParaRPr>
          </a:p>
        </p:txBody>
      </p:sp>
      <p:sp>
        <p:nvSpPr>
          <p:cNvPr id="2" name="İçerik Yer Tutucusu 1"/>
          <p:cNvSpPr>
            <a:spLocks noGrp="1"/>
          </p:cNvSpPr>
          <p:nvPr>
            <p:ph idx="1"/>
          </p:nvPr>
        </p:nvSpPr>
        <p:spPr>
          <a:xfrm>
            <a:off x="457200" y="1268760"/>
            <a:ext cx="8229600" cy="4903440"/>
          </a:xfrm>
        </p:spPr>
        <p:txBody>
          <a:bodyPr>
            <a:normAutofit fontScale="92500" lnSpcReduction="20000"/>
          </a:bodyPr>
          <a:lstStyle/>
          <a:p>
            <a:pPr algn="just"/>
            <a:r>
              <a:rPr lang="tr-TR" b="1" dirty="0">
                <a:effectLst>
                  <a:outerShdw blurRad="38100" dist="38100" dir="2700000" algn="tl">
                    <a:srgbClr val="000000">
                      <a:alpha val="43137"/>
                    </a:srgbClr>
                  </a:outerShdw>
                </a:effectLst>
              </a:rPr>
              <a:t>5237 sayılı </a:t>
            </a:r>
            <a:r>
              <a:rPr lang="tr-TR" b="1" dirty="0" err="1">
                <a:effectLst>
                  <a:outerShdw blurRad="38100" dist="38100" dir="2700000" algn="tl">
                    <a:srgbClr val="000000">
                      <a:alpha val="43137"/>
                    </a:srgbClr>
                  </a:outerShdw>
                </a:effectLst>
              </a:rPr>
              <a:t>T.C.K.’da</a:t>
            </a:r>
            <a:r>
              <a:rPr lang="tr-TR" b="1" dirty="0">
                <a:effectLst>
                  <a:outerShdw blurRad="38100" dist="38100" dir="2700000" algn="tl">
                    <a:srgbClr val="000000">
                      <a:alpha val="43137"/>
                    </a:srgbClr>
                  </a:outerShdw>
                </a:effectLst>
              </a:rPr>
              <a:t> ise, kamusal faaliyete kamu hukuku usulüyle </a:t>
            </a:r>
            <a:r>
              <a:rPr lang="tr-TR" b="1" dirty="0" smtClean="0">
                <a:effectLst>
                  <a:outerShdw blurRad="38100" dist="38100" dir="2700000" algn="tl">
                    <a:srgbClr val="000000">
                      <a:alpha val="43137"/>
                    </a:srgbClr>
                  </a:outerShdw>
                </a:effectLst>
              </a:rPr>
              <a:t>katılması koşuluyla </a:t>
            </a:r>
            <a:r>
              <a:rPr lang="tr-TR" b="1" dirty="0">
                <a:effectLst>
                  <a:outerShdw blurRad="38100" dist="38100" dir="2700000" algn="tl">
                    <a:srgbClr val="000000">
                      <a:alpha val="43137"/>
                    </a:srgbClr>
                  </a:outerShdw>
                </a:effectLst>
              </a:rPr>
              <a:t>kamu görevi veya kamu hizmeti yapan tüm personelin </a:t>
            </a:r>
            <a:r>
              <a:rPr lang="tr-TR" b="1" dirty="0">
                <a:solidFill>
                  <a:srgbClr val="C00000"/>
                </a:solidFill>
                <a:effectLst>
                  <a:outerShdw blurRad="38100" dist="38100" dir="2700000" algn="tl">
                    <a:srgbClr val="000000">
                      <a:alpha val="43137"/>
                    </a:srgbClr>
                  </a:outerShdw>
                </a:effectLst>
              </a:rPr>
              <a:t>“kamu görevlisi</a:t>
            </a:r>
            <a:r>
              <a:rPr lang="tr-TR" b="1" dirty="0" smtClean="0">
                <a:solidFill>
                  <a:srgbClr val="C00000"/>
                </a:solidFill>
                <a:effectLst>
                  <a:outerShdw blurRad="38100" dist="38100" dir="2700000" algn="tl">
                    <a:srgbClr val="000000">
                      <a:alpha val="43137"/>
                    </a:srgbClr>
                  </a:outerShdw>
                </a:effectLst>
              </a:rPr>
              <a:t>” </a:t>
            </a:r>
            <a:r>
              <a:rPr lang="tr-TR" b="1" dirty="0" smtClean="0">
                <a:effectLst>
                  <a:outerShdw blurRad="38100" dist="38100" dir="2700000" algn="tl">
                    <a:srgbClr val="000000">
                      <a:alpha val="43137"/>
                    </a:srgbClr>
                  </a:outerShdw>
                </a:effectLst>
              </a:rPr>
              <a:t>olarak </a:t>
            </a:r>
            <a:r>
              <a:rPr lang="tr-TR" b="1" dirty="0">
                <a:effectLst>
                  <a:outerShdw blurRad="38100" dist="38100" dir="2700000" algn="tl">
                    <a:srgbClr val="000000">
                      <a:alpha val="43137"/>
                    </a:srgbClr>
                  </a:outerShdw>
                </a:effectLst>
              </a:rPr>
              <a:t>tanımlandığı dolayısıyla, </a:t>
            </a:r>
            <a:r>
              <a:rPr lang="tr-TR" b="1" dirty="0">
                <a:solidFill>
                  <a:srgbClr val="C00000"/>
                </a:solidFill>
                <a:effectLst>
                  <a:outerShdw blurRad="38100" dist="38100" dir="2700000" algn="tl">
                    <a:srgbClr val="000000">
                      <a:alpha val="43137"/>
                    </a:srgbClr>
                  </a:outerShdw>
                </a:effectLst>
              </a:rPr>
              <a:t>“kamu görevlisi</a:t>
            </a:r>
            <a:r>
              <a:rPr lang="tr-TR" b="1" dirty="0">
                <a:effectLst>
                  <a:outerShdw blurRad="38100" dist="38100" dir="2700000" algn="tl">
                    <a:srgbClr val="000000">
                      <a:alpha val="43137"/>
                    </a:srgbClr>
                  </a:outerShdw>
                </a:effectLst>
              </a:rPr>
              <a:t>” kavramının, hayli geniş ifade </a:t>
            </a:r>
            <a:r>
              <a:rPr lang="tr-TR" b="1" dirty="0" smtClean="0">
                <a:effectLst>
                  <a:outerShdw blurRad="38100" dist="38100" dir="2700000" algn="tl">
                    <a:srgbClr val="000000">
                      <a:alpha val="43137"/>
                    </a:srgbClr>
                  </a:outerShdw>
                </a:effectLst>
              </a:rPr>
              <a:t>edildiği görülmektedir</a:t>
            </a:r>
            <a:r>
              <a:rPr lang="tr-TR" b="1" dirty="0">
                <a:effectLst>
                  <a:outerShdw blurRad="38100" dist="38100" dir="2700000" algn="tl">
                    <a:srgbClr val="000000">
                      <a:alpha val="43137"/>
                    </a:srgbClr>
                  </a:outerShdw>
                </a:effectLst>
              </a:rPr>
              <a:t>. </a:t>
            </a:r>
            <a:r>
              <a:rPr lang="tr-TR" b="1" dirty="0">
                <a:solidFill>
                  <a:srgbClr val="0070C0"/>
                </a:solidFill>
                <a:effectLst>
                  <a:outerShdw blurRad="38100" dist="38100" dir="2700000" algn="tl">
                    <a:srgbClr val="000000">
                      <a:alpha val="43137"/>
                    </a:srgbClr>
                  </a:outerShdw>
                </a:effectLst>
              </a:rPr>
              <a:t>4483 sayılı Kanun ise, bunlardan sadece asli ve sürekli </a:t>
            </a:r>
            <a:r>
              <a:rPr lang="tr-TR" b="1" dirty="0" smtClean="0">
                <a:solidFill>
                  <a:srgbClr val="0070C0"/>
                </a:solidFill>
                <a:effectLst>
                  <a:outerShdw blurRad="38100" dist="38100" dir="2700000" algn="tl">
                    <a:srgbClr val="000000">
                      <a:alpha val="43137"/>
                    </a:srgbClr>
                  </a:outerShdw>
                </a:effectLst>
              </a:rPr>
              <a:t>görevlerde çalışan </a:t>
            </a:r>
            <a:r>
              <a:rPr lang="tr-TR" b="1" dirty="0">
                <a:solidFill>
                  <a:srgbClr val="0070C0"/>
                </a:solidFill>
                <a:effectLst>
                  <a:outerShdw blurRad="38100" dist="38100" dir="2700000" algn="tl">
                    <a:srgbClr val="000000">
                      <a:alpha val="43137"/>
                    </a:srgbClr>
                  </a:outerShdw>
                </a:effectLst>
              </a:rPr>
              <a:t>kimseleri ceza soruşturması bakımından izne tabi tutmuş olup</a:t>
            </a:r>
            <a:r>
              <a:rPr lang="tr-TR" b="1" dirty="0">
                <a:effectLst>
                  <a:outerShdw blurRad="38100" dist="38100" dir="2700000" algn="tl">
                    <a:srgbClr val="000000">
                      <a:alpha val="43137"/>
                    </a:srgbClr>
                  </a:outerShdw>
                </a:effectLst>
              </a:rPr>
              <a:t>, </a:t>
            </a:r>
            <a:r>
              <a:rPr lang="tr-TR" b="1" dirty="0" smtClean="0">
                <a:solidFill>
                  <a:srgbClr val="00B050"/>
                </a:solidFill>
                <a:effectLst>
                  <a:outerShdw blurRad="38100" dist="38100" dir="2700000" algn="tl">
                    <a:srgbClr val="000000">
                      <a:alpha val="43137"/>
                    </a:srgbClr>
                  </a:outerShdw>
                </a:effectLst>
              </a:rPr>
              <a:t>kamu idarelerinde </a:t>
            </a:r>
            <a:r>
              <a:rPr lang="tr-TR" b="1" dirty="0">
                <a:solidFill>
                  <a:srgbClr val="00B050"/>
                </a:solidFill>
                <a:effectLst>
                  <a:outerShdw blurRad="38100" dist="38100" dir="2700000" algn="tl">
                    <a:srgbClr val="000000">
                      <a:alpha val="43137"/>
                    </a:srgbClr>
                  </a:outerShdw>
                </a:effectLst>
              </a:rPr>
              <a:t>istihdam edildiği halde asli ve sürekli görevde çalışmayanları </a:t>
            </a:r>
            <a:r>
              <a:rPr lang="tr-TR" b="1" dirty="0" smtClean="0">
                <a:solidFill>
                  <a:srgbClr val="00B050"/>
                </a:solidFill>
                <a:effectLst>
                  <a:outerShdw blurRad="38100" dist="38100" dir="2700000" algn="tl">
                    <a:srgbClr val="000000">
                      <a:alpha val="43137"/>
                    </a:srgbClr>
                  </a:outerShdw>
                </a:effectLst>
              </a:rPr>
              <a:t>kapsam dışında </a:t>
            </a:r>
            <a:r>
              <a:rPr lang="tr-TR" b="1" dirty="0">
                <a:solidFill>
                  <a:srgbClr val="00B050"/>
                </a:solidFill>
                <a:effectLst>
                  <a:outerShdw blurRad="38100" dist="38100" dir="2700000" algn="tl">
                    <a:srgbClr val="000000">
                      <a:alpha val="43137"/>
                    </a:srgbClr>
                  </a:outerShdw>
                </a:effectLst>
              </a:rPr>
              <a:t>bırakmıştır. </a:t>
            </a:r>
            <a:endParaRPr lang="tr-TR" b="1" dirty="0" smtClean="0">
              <a:solidFill>
                <a:srgbClr val="00B050"/>
              </a:solidFill>
              <a:effectLst>
                <a:outerShdw blurRad="38100" dist="38100" dir="2700000" algn="tl">
                  <a:srgbClr val="000000">
                    <a:alpha val="43137"/>
                  </a:srgbClr>
                </a:outerShdw>
              </a:effectLst>
            </a:endParaRPr>
          </a:p>
          <a:p>
            <a:pPr algn="just"/>
            <a:r>
              <a:rPr lang="tr-TR" b="1" dirty="0" smtClean="0">
                <a:effectLst>
                  <a:outerShdw blurRad="38100" dist="38100" dir="2700000" algn="tl">
                    <a:srgbClr val="000000">
                      <a:alpha val="43137"/>
                    </a:srgbClr>
                  </a:outerShdw>
                </a:effectLst>
              </a:rPr>
              <a:t>Dolayısıyla</a:t>
            </a:r>
            <a:r>
              <a:rPr lang="tr-TR" b="1" dirty="0">
                <a:effectLst>
                  <a:outerShdw blurRad="38100" dist="38100" dir="2700000" algn="tl">
                    <a:srgbClr val="000000">
                      <a:alpha val="43137"/>
                    </a:srgbClr>
                  </a:outerShdw>
                </a:effectLst>
              </a:rPr>
              <a:t>, 4483 sayılı Kanun’un 2. maddesindeki “asli ve </a:t>
            </a:r>
            <a:r>
              <a:rPr lang="tr-TR" b="1" dirty="0" smtClean="0">
                <a:effectLst>
                  <a:outerShdw blurRad="38100" dist="38100" dir="2700000" algn="tl">
                    <a:srgbClr val="000000">
                      <a:alpha val="43137"/>
                    </a:srgbClr>
                  </a:outerShdw>
                </a:effectLst>
              </a:rPr>
              <a:t>sürekli görevde </a:t>
            </a:r>
            <a:r>
              <a:rPr lang="tr-TR" b="1" dirty="0">
                <a:effectLst>
                  <a:outerShdw blurRad="38100" dist="38100" dir="2700000" algn="tl">
                    <a:srgbClr val="000000">
                      <a:alpha val="43137"/>
                    </a:srgbClr>
                  </a:outerShdw>
                </a:effectLst>
              </a:rPr>
              <a:t>çalışma” öğesinin, 5237 sayılı </a:t>
            </a:r>
            <a:r>
              <a:rPr lang="tr-TR" b="1" dirty="0" err="1">
                <a:effectLst>
                  <a:outerShdw blurRad="38100" dist="38100" dir="2700000" algn="tl">
                    <a:srgbClr val="000000">
                      <a:alpha val="43137"/>
                    </a:srgbClr>
                  </a:outerShdw>
                </a:effectLst>
              </a:rPr>
              <a:t>T.C.K.’nen</a:t>
            </a:r>
            <a:r>
              <a:rPr lang="tr-TR" b="1" dirty="0">
                <a:effectLst>
                  <a:outerShdw blurRad="38100" dist="38100" dir="2700000" algn="tl">
                    <a:srgbClr val="000000">
                      <a:alpha val="43137"/>
                    </a:srgbClr>
                  </a:outerShdw>
                </a:effectLst>
              </a:rPr>
              <a:t> 6/c maddesinde </a:t>
            </a:r>
            <a:r>
              <a:rPr lang="tr-TR" b="1" dirty="0">
                <a:solidFill>
                  <a:srgbClr val="C00000"/>
                </a:solidFill>
                <a:effectLst>
                  <a:outerShdw blurRad="38100" dist="38100" dir="2700000" algn="tl">
                    <a:srgbClr val="000000">
                      <a:alpha val="43137"/>
                    </a:srgbClr>
                  </a:outerShdw>
                </a:effectLst>
              </a:rPr>
              <a:t>“kamu görevlisi</a:t>
            </a:r>
            <a:r>
              <a:rPr lang="tr-TR" b="1" dirty="0" smtClean="0">
                <a:effectLst>
                  <a:outerShdw blurRad="38100" dist="38100" dir="2700000" algn="tl">
                    <a:srgbClr val="000000">
                      <a:alpha val="43137"/>
                    </a:srgbClr>
                  </a:outerShdw>
                </a:effectLst>
              </a:rPr>
              <a:t>” sayılanların </a:t>
            </a:r>
            <a:r>
              <a:rPr lang="tr-TR" b="1" dirty="0">
                <a:effectLst>
                  <a:outerShdw blurRad="38100" dist="38100" dir="2700000" algn="tl">
                    <a:srgbClr val="000000">
                      <a:alpha val="43137"/>
                    </a:srgbClr>
                  </a:outerShdw>
                </a:effectLst>
              </a:rPr>
              <a:t>tümünü içine almadığı sonucuna ulaşılmaktadır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30777201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304800" y="642918"/>
            <a:ext cx="8410604" cy="928694"/>
          </a:xfrm>
        </p:spPr>
        <p:txBody>
          <a:bodyPr>
            <a:normAutofit/>
          </a:bodyPr>
          <a:lstStyle/>
          <a:p>
            <a:r>
              <a:rPr lang="tr-TR" sz="2800" b="1" dirty="0">
                <a:solidFill>
                  <a:srgbClr val="00B050"/>
                </a:solidFill>
              </a:rPr>
              <a:t>Kamusal Faaliyetin Yürütülmesine Asli ve Sürekli Olarak </a:t>
            </a:r>
            <a:r>
              <a:rPr lang="tr-TR" sz="2800" b="1" dirty="0" smtClean="0">
                <a:solidFill>
                  <a:srgbClr val="00B050"/>
                </a:solidFill>
              </a:rPr>
              <a:t>Katılma; -1-</a:t>
            </a:r>
            <a:endParaRPr lang="tr-TR" sz="2800" dirty="0">
              <a:solidFill>
                <a:srgbClr val="00B050"/>
              </a:solidFill>
            </a:endParaRPr>
          </a:p>
        </p:txBody>
      </p:sp>
      <p:sp>
        <p:nvSpPr>
          <p:cNvPr id="2" name="İçerik Yer Tutucusu 1"/>
          <p:cNvSpPr>
            <a:spLocks noGrp="1"/>
          </p:cNvSpPr>
          <p:nvPr>
            <p:ph idx="1"/>
          </p:nvPr>
        </p:nvSpPr>
        <p:spPr/>
        <p:txBody>
          <a:bodyPr>
            <a:normAutofit/>
          </a:bodyPr>
          <a:lstStyle/>
          <a:p>
            <a:pPr algn="just"/>
            <a:r>
              <a:rPr lang="tr-TR" dirty="0">
                <a:solidFill>
                  <a:srgbClr val="0070C0"/>
                </a:solidFill>
                <a:effectLst>
                  <a:outerShdw blurRad="38100" dist="38100" dir="2700000" algn="tl">
                    <a:srgbClr val="000000">
                      <a:alpha val="43137"/>
                    </a:srgbClr>
                  </a:outerShdw>
                </a:effectLst>
              </a:rPr>
              <a:t>Özel </a:t>
            </a:r>
            <a:r>
              <a:rPr lang="tr-TR" b="1" dirty="0">
                <a:solidFill>
                  <a:srgbClr val="0070C0"/>
                </a:solidFill>
                <a:effectLst>
                  <a:outerShdw blurRad="38100" dist="38100" dir="2700000" algn="tl">
                    <a:srgbClr val="000000">
                      <a:alpha val="43137"/>
                    </a:srgbClr>
                  </a:outerShdw>
                </a:effectLst>
              </a:rPr>
              <a:t>kuruluş kanunlarında veya özel kanunlarda personeli </a:t>
            </a:r>
            <a:r>
              <a:rPr lang="tr-TR" b="1" dirty="0" smtClean="0">
                <a:solidFill>
                  <a:srgbClr val="0070C0"/>
                </a:solidFill>
                <a:effectLst>
                  <a:outerShdw blurRad="38100" dist="38100" dir="2700000" algn="tl">
                    <a:srgbClr val="000000">
                      <a:alpha val="43137"/>
                    </a:srgbClr>
                  </a:outerShdw>
                </a:effectLst>
              </a:rPr>
              <a:t>görevinden kaynaklanan </a:t>
            </a:r>
            <a:r>
              <a:rPr lang="tr-TR" b="1" dirty="0">
                <a:solidFill>
                  <a:srgbClr val="0070C0"/>
                </a:solidFill>
                <a:effectLst>
                  <a:outerShdw blurRad="38100" dist="38100" dir="2700000" algn="tl">
                    <a:srgbClr val="000000">
                      <a:alpha val="43137"/>
                    </a:srgbClr>
                  </a:outerShdw>
                </a:effectLst>
              </a:rPr>
              <a:t>bir suç işlediğinde hangi usule göre soruşturma yapılacağı hususunda </a:t>
            </a:r>
            <a:r>
              <a:rPr lang="tr-TR" b="1" dirty="0" smtClean="0">
                <a:solidFill>
                  <a:srgbClr val="0070C0"/>
                </a:solidFill>
                <a:effectLst>
                  <a:outerShdw blurRad="38100" dist="38100" dir="2700000" algn="tl">
                    <a:srgbClr val="000000">
                      <a:alpha val="43137"/>
                    </a:srgbClr>
                  </a:outerShdw>
                </a:effectLst>
              </a:rPr>
              <a:t>bir hüküm </a:t>
            </a:r>
            <a:r>
              <a:rPr lang="tr-TR" b="1" dirty="0">
                <a:solidFill>
                  <a:srgbClr val="0070C0"/>
                </a:solidFill>
                <a:effectLst>
                  <a:outerShdw blurRad="38100" dist="38100" dir="2700000" algn="tl">
                    <a:srgbClr val="000000">
                      <a:alpha val="43137"/>
                    </a:srgbClr>
                  </a:outerShdw>
                </a:effectLst>
              </a:rPr>
              <a:t>bulunmuyorsa yapılacak iş, personelin Devletin gayesi gereği yapmak </a:t>
            </a:r>
            <a:r>
              <a:rPr lang="tr-TR" b="1" dirty="0" smtClean="0">
                <a:solidFill>
                  <a:srgbClr val="0070C0"/>
                </a:solidFill>
                <a:effectLst>
                  <a:outerShdw blurRad="38100" dist="38100" dir="2700000" algn="tl">
                    <a:srgbClr val="000000">
                      <a:alpha val="43137"/>
                    </a:srgbClr>
                  </a:outerShdw>
                </a:effectLst>
              </a:rPr>
              <a:t>zorunda bulunduğu </a:t>
            </a:r>
            <a:r>
              <a:rPr lang="tr-TR" b="1" dirty="0">
                <a:solidFill>
                  <a:srgbClr val="0070C0"/>
                </a:solidFill>
                <a:effectLst>
                  <a:outerShdw blurRad="38100" dist="38100" dir="2700000" algn="tl">
                    <a:srgbClr val="000000">
                      <a:alpha val="43137"/>
                    </a:srgbClr>
                  </a:outerShdw>
                </a:effectLst>
              </a:rPr>
              <a:t>esas işlerin yürütüldüğü bir devlet kuruluşunun sürekli kadrolarında yer </a:t>
            </a:r>
            <a:r>
              <a:rPr lang="tr-TR" b="1" dirty="0" smtClean="0">
                <a:solidFill>
                  <a:srgbClr val="0070C0"/>
                </a:solidFill>
                <a:effectLst>
                  <a:outerShdw blurRad="38100" dist="38100" dir="2700000" algn="tl">
                    <a:srgbClr val="000000">
                      <a:alpha val="43137"/>
                    </a:srgbClr>
                  </a:outerShdw>
                </a:effectLst>
              </a:rPr>
              <a:t>alıp almadığı </a:t>
            </a:r>
            <a:r>
              <a:rPr lang="tr-TR" b="1" dirty="0">
                <a:solidFill>
                  <a:srgbClr val="0070C0"/>
                </a:solidFill>
                <a:effectLst>
                  <a:outerShdw blurRad="38100" dist="38100" dir="2700000" algn="tl">
                    <a:srgbClr val="000000">
                      <a:alpha val="43137"/>
                    </a:srgbClr>
                  </a:outerShdw>
                </a:effectLst>
              </a:rPr>
              <a:t>veya bu eylemlere kamu usulüne göre katılıp, katılmadığına </a:t>
            </a:r>
            <a:r>
              <a:rPr lang="tr-TR" b="1" dirty="0" smtClean="0">
                <a:solidFill>
                  <a:srgbClr val="0070C0"/>
                </a:solidFill>
                <a:effectLst>
                  <a:outerShdw blurRad="38100" dist="38100" dir="2700000" algn="tl">
                    <a:srgbClr val="000000">
                      <a:alpha val="43137"/>
                    </a:srgbClr>
                  </a:outerShdw>
                </a:effectLst>
              </a:rPr>
              <a:t>bakmaktır.</a:t>
            </a:r>
            <a:endParaRPr lang="tr-TR" b="1" dirty="0">
              <a:solidFill>
                <a:srgbClr val="0070C0"/>
              </a:solidFill>
              <a:effectLst>
                <a:outerShdw blurRad="38100" dist="38100" dir="2700000" algn="tl">
                  <a:srgbClr val="000000">
                    <a:alpha val="43137"/>
                  </a:srgbClr>
                </a:outerShdw>
              </a:effectLst>
            </a:endParaRP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20845933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929258"/>
          </a:xfrm>
        </p:spPr>
        <p:txBody>
          <a:bodyPr>
            <a:normAutofit/>
          </a:bodyPr>
          <a:lstStyle/>
          <a:p>
            <a:r>
              <a:rPr lang="tr-TR" sz="3200" b="1" dirty="0">
                <a:solidFill>
                  <a:srgbClr val="00B050"/>
                </a:solidFill>
              </a:rPr>
              <a:t>4483 Sayılı Kanun İle Kapsama </a:t>
            </a:r>
            <a:r>
              <a:rPr lang="tr-TR" sz="3200" b="1" dirty="0" smtClean="0">
                <a:solidFill>
                  <a:srgbClr val="00B050"/>
                </a:solidFill>
              </a:rPr>
              <a:t>Alınanlar;</a:t>
            </a:r>
            <a:endParaRPr lang="tr-TR" sz="3200" dirty="0">
              <a:solidFill>
                <a:srgbClr val="00B050"/>
              </a:solidFill>
            </a:endParaRPr>
          </a:p>
        </p:txBody>
      </p:sp>
      <p:sp>
        <p:nvSpPr>
          <p:cNvPr id="2" name="İçerik Yer Tutucusu 1"/>
          <p:cNvSpPr>
            <a:spLocks noGrp="1"/>
          </p:cNvSpPr>
          <p:nvPr>
            <p:ph idx="1"/>
          </p:nvPr>
        </p:nvSpPr>
        <p:spPr/>
        <p:txBody>
          <a:bodyPr>
            <a:normAutofit fontScale="92500" lnSpcReduction="10000"/>
          </a:bodyPr>
          <a:lstStyle/>
          <a:p>
            <a:pPr algn="just"/>
            <a:r>
              <a:rPr lang="tr-TR" b="1" dirty="0">
                <a:solidFill>
                  <a:srgbClr val="C00000"/>
                </a:solidFill>
                <a:effectLst>
                  <a:outerShdw blurRad="38100" dist="38100" dir="2700000" algn="tl">
                    <a:srgbClr val="000000">
                      <a:alpha val="43137"/>
                    </a:srgbClr>
                  </a:outerShdw>
                </a:effectLst>
              </a:rPr>
              <a:t>4483 sayılı Kanuna göre</a:t>
            </a:r>
            <a:r>
              <a:rPr lang="tr-TR" dirty="0"/>
              <a:t>; </a:t>
            </a:r>
            <a:r>
              <a:rPr lang="tr-TR" dirty="0">
                <a:solidFill>
                  <a:srgbClr val="0070C0"/>
                </a:solidFill>
                <a:effectLst>
                  <a:outerShdw blurRad="38100" dist="38100" dir="2700000" algn="tl">
                    <a:srgbClr val="000000">
                      <a:alpha val="43137"/>
                    </a:srgbClr>
                  </a:outerShdw>
                </a:effectLst>
              </a:rPr>
              <a:t>“Türkiye Büyük Millet Meclisinde görevli </a:t>
            </a:r>
            <a:r>
              <a:rPr lang="tr-TR" dirty="0" smtClean="0">
                <a:solidFill>
                  <a:srgbClr val="0070C0"/>
                </a:solidFill>
                <a:effectLst>
                  <a:outerShdw blurRad="38100" dist="38100" dir="2700000" algn="tl">
                    <a:srgbClr val="000000">
                      <a:alpha val="43137"/>
                    </a:srgbClr>
                  </a:outerShdw>
                </a:effectLst>
              </a:rPr>
              <a:t>memurlar ve </a:t>
            </a:r>
            <a:r>
              <a:rPr lang="tr-TR" dirty="0">
                <a:solidFill>
                  <a:srgbClr val="0070C0"/>
                </a:solidFill>
                <a:effectLst>
                  <a:outerShdw blurRad="38100" dist="38100" dir="2700000" algn="tl">
                    <a:srgbClr val="000000">
                      <a:alpha val="43137"/>
                    </a:srgbClr>
                  </a:outerShdw>
                </a:effectLst>
              </a:rPr>
              <a:t>diğer kamu </a:t>
            </a:r>
            <a:r>
              <a:rPr lang="tr-TR" dirty="0" smtClean="0">
                <a:solidFill>
                  <a:srgbClr val="0070C0"/>
                </a:solidFill>
                <a:effectLst>
                  <a:outerShdw blurRad="38100" dist="38100" dir="2700000" algn="tl">
                    <a:srgbClr val="000000">
                      <a:alpha val="43137"/>
                    </a:srgbClr>
                  </a:outerShdw>
                </a:effectLst>
              </a:rPr>
              <a:t> yardımcıları </a:t>
            </a:r>
            <a:r>
              <a:rPr lang="tr-TR" dirty="0">
                <a:solidFill>
                  <a:srgbClr val="0070C0"/>
                </a:solidFill>
                <a:effectLst>
                  <a:outerShdw blurRad="38100" dist="38100" dir="2700000" algn="tl">
                    <a:srgbClr val="000000">
                      <a:alpha val="43137"/>
                    </a:srgbClr>
                  </a:outerShdw>
                </a:effectLst>
              </a:rPr>
              <a:t>(m.3/f), Cumhurbaşkanlığında görevli memurlar ve diğer kamu </a:t>
            </a:r>
            <a:r>
              <a:rPr lang="tr-TR" dirty="0" smtClean="0">
                <a:solidFill>
                  <a:srgbClr val="0070C0"/>
                </a:solidFill>
                <a:effectLst>
                  <a:outerShdw blurRad="38100" dist="38100" dir="2700000" algn="tl">
                    <a:srgbClr val="000000">
                      <a:alpha val="43137"/>
                    </a:srgbClr>
                  </a:outerShdw>
                </a:effectLst>
              </a:rPr>
              <a:t>görevlileri ile Cumhurbaşkanlığı Genel </a:t>
            </a:r>
            <a:r>
              <a:rPr lang="tr-TR" dirty="0">
                <a:solidFill>
                  <a:srgbClr val="0070C0"/>
                </a:solidFill>
                <a:effectLst>
                  <a:outerShdw blurRad="38100" dist="38100" dir="2700000" algn="tl">
                    <a:srgbClr val="000000">
                      <a:alpha val="43137"/>
                    </a:srgbClr>
                  </a:outerShdw>
                </a:effectLst>
              </a:rPr>
              <a:t>Sekreteri (m.3/g), Büyükşehir belediye başkanları, il ve </a:t>
            </a:r>
            <a:r>
              <a:rPr lang="tr-TR" dirty="0" smtClean="0">
                <a:solidFill>
                  <a:srgbClr val="0070C0"/>
                </a:solidFill>
                <a:effectLst>
                  <a:outerShdw blurRad="38100" dist="38100" dir="2700000" algn="tl">
                    <a:srgbClr val="000000">
                      <a:alpha val="43137"/>
                    </a:srgbClr>
                  </a:outerShdw>
                </a:effectLst>
              </a:rPr>
              <a:t>ilçe belediye </a:t>
            </a:r>
            <a:r>
              <a:rPr lang="tr-TR" dirty="0">
                <a:solidFill>
                  <a:srgbClr val="0070C0"/>
                </a:solidFill>
                <a:effectLst>
                  <a:outerShdw blurRad="38100" dist="38100" dir="2700000" algn="tl">
                    <a:srgbClr val="000000">
                      <a:alpha val="43137"/>
                    </a:srgbClr>
                  </a:outerShdw>
                </a:effectLst>
              </a:rPr>
              <a:t>başkanları; büyükşehir, il ve ilçe belediye meclisi üyeleri ile il genel </a:t>
            </a:r>
            <a:r>
              <a:rPr lang="tr-TR" dirty="0" smtClean="0">
                <a:solidFill>
                  <a:srgbClr val="0070C0"/>
                </a:solidFill>
                <a:effectLst>
                  <a:outerShdw blurRad="38100" dist="38100" dir="2700000" algn="tl">
                    <a:srgbClr val="000000">
                      <a:alpha val="43137"/>
                    </a:srgbClr>
                  </a:outerShdw>
                </a:effectLst>
              </a:rPr>
              <a:t>meclisi üyeleri </a:t>
            </a:r>
            <a:r>
              <a:rPr lang="tr-TR" dirty="0">
                <a:solidFill>
                  <a:srgbClr val="0070C0"/>
                </a:solidFill>
                <a:effectLst>
                  <a:outerShdw blurRad="38100" dist="38100" dir="2700000" algn="tl">
                    <a:srgbClr val="000000">
                      <a:alpha val="43137"/>
                    </a:srgbClr>
                  </a:outerShdw>
                </a:effectLst>
              </a:rPr>
              <a:t>(m.3/h), İlçelerdeki belde belediye başkanları ve belde belediye meclisi üyeleri</a:t>
            </a:r>
            <a:r>
              <a:rPr lang="tr-TR" dirty="0" smtClean="0">
                <a:solidFill>
                  <a:srgbClr val="0070C0"/>
                </a:solidFill>
                <a:effectLst>
                  <a:outerShdw blurRad="38100" dist="38100" dir="2700000" algn="tl">
                    <a:srgbClr val="000000">
                      <a:alpha val="43137"/>
                    </a:srgbClr>
                  </a:outerShdw>
                </a:effectLst>
              </a:rPr>
              <a:t>, merkez </a:t>
            </a:r>
            <a:r>
              <a:rPr lang="tr-TR" dirty="0">
                <a:solidFill>
                  <a:srgbClr val="0070C0"/>
                </a:solidFill>
                <a:effectLst>
                  <a:outerShdw blurRad="38100" dist="38100" dir="2700000" algn="tl">
                    <a:srgbClr val="000000">
                      <a:alpha val="43137"/>
                    </a:srgbClr>
                  </a:outerShdw>
                </a:effectLst>
              </a:rPr>
              <a:t>ilçelerdeki belde belediye başkanları ve belde belediye meclisi üyeleri (m.3/i</a:t>
            </a:r>
            <a:r>
              <a:rPr lang="tr-TR" dirty="0" smtClean="0">
                <a:solidFill>
                  <a:srgbClr val="0070C0"/>
                </a:solidFill>
                <a:effectLst>
                  <a:outerShdw blurRad="38100" dist="38100" dir="2700000" algn="tl">
                    <a:srgbClr val="000000">
                      <a:alpha val="43137"/>
                    </a:srgbClr>
                  </a:outerShdw>
                </a:effectLst>
              </a:rPr>
              <a:t>), Köy </a:t>
            </a:r>
            <a:r>
              <a:rPr lang="tr-TR" dirty="0">
                <a:solidFill>
                  <a:srgbClr val="0070C0"/>
                </a:solidFill>
                <a:effectLst>
                  <a:outerShdw blurRad="38100" dist="38100" dir="2700000" algn="tl">
                    <a:srgbClr val="000000">
                      <a:alpha val="43137"/>
                    </a:srgbClr>
                  </a:outerShdw>
                </a:effectLst>
              </a:rPr>
              <a:t>ve mahalle muhtarları ile bu Kanun kapsamına giren diğer </a:t>
            </a:r>
            <a:r>
              <a:rPr lang="tr-TR" dirty="0" smtClean="0">
                <a:solidFill>
                  <a:srgbClr val="0070C0"/>
                </a:solidFill>
                <a:effectLst>
                  <a:outerShdw blurRad="38100" dist="38100" dir="2700000" algn="tl">
                    <a:srgbClr val="000000">
                      <a:alpha val="43137"/>
                    </a:srgbClr>
                  </a:outerShdw>
                </a:effectLst>
              </a:rPr>
              <a:t> memurlar </a:t>
            </a:r>
            <a:r>
              <a:rPr lang="tr-TR" dirty="0">
                <a:solidFill>
                  <a:srgbClr val="0070C0"/>
                </a:solidFill>
                <a:effectLst>
                  <a:outerShdw blurRad="38100" dist="38100" dir="2700000" algn="tl">
                    <a:srgbClr val="000000">
                      <a:alpha val="43137"/>
                    </a:srgbClr>
                  </a:outerShdw>
                </a:effectLst>
              </a:rPr>
              <a:t>ve </a:t>
            </a:r>
            <a:r>
              <a:rPr lang="tr-TR" dirty="0" smtClean="0">
                <a:solidFill>
                  <a:srgbClr val="0070C0"/>
                </a:solidFill>
                <a:effectLst>
                  <a:outerShdw blurRad="38100" dist="38100" dir="2700000" algn="tl">
                    <a:srgbClr val="000000">
                      <a:alpha val="43137"/>
                    </a:srgbClr>
                  </a:outerShdw>
                </a:effectLst>
              </a:rPr>
              <a:t>kamu görevlileri </a:t>
            </a:r>
            <a:r>
              <a:rPr lang="tr-TR" dirty="0">
                <a:solidFill>
                  <a:srgbClr val="0070C0"/>
                </a:solidFill>
                <a:effectLst>
                  <a:outerShdw blurRad="38100" dist="38100" dir="2700000" algn="tl">
                    <a:srgbClr val="000000">
                      <a:alpha val="43137"/>
                    </a:srgbClr>
                  </a:outerShdw>
                </a:effectLst>
              </a:rPr>
              <a:t>(m.3/j)”</a:t>
            </a:r>
            <a:r>
              <a:rPr lang="tr-TR" dirty="0"/>
              <a:t> hakkında bu Kanun hükümleri uygulanır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41549415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909637"/>
          </a:xfrm>
        </p:spPr>
        <p:txBody>
          <a:bodyPr>
            <a:normAutofit/>
          </a:bodyPr>
          <a:lstStyle/>
          <a:p>
            <a:r>
              <a:rPr lang="tr-TR" sz="2800" b="1" cap="none" dirty="0" smtClean="0">
                <a:solidFill>
                  <a:srgbClr val="00B050"/>
                </a:solidFill>
              </a:rPr>
              <a:t>4483 SAYILI KANUN İLE KAPSAMA ALINANLAR;-</a:t>
            </a:r>
            <a:r>
              <a:rPr lang="tr-TR" sz="2800" b="1" dirty="0" smtClean="0">
                <a:solidFill>
                  <a:srgbClr val="00B050"/>
                </a:solidFill>
              </a:rPr>
              <a:t>1-</a:t>
            </a:r>
            <a:endParaRPr lang="tr-TR" sz="2800" dirty="0">
              <a:solidFill>
                <a:srgbClr val="00B050"/>
              </a:solidFill>
            </a:endParaRPr>
          </a:p>
        </p:txBody>
      </p:sp>
      <p:sp>
        <p:nvSpPr>
          <p:cNvPr id="2" name="İçerik Yer Tutucusu 1"/>
          <p:cNvSpPr>
            <a:spLocks noGrp="1"/>
          </p:cNvSpPr>
          <p:nvPr>
            <p:ph idx="1"/>
          </p:nvPr>
        </p:nvSpPr>
        <p:spPr>
          <a:xfrm>
            <a:off x="457200" y="1371600"/>
            <a:ext cx="8229600" cy="4800600"/>
          </a:xfrm>
        </p:spPr>
        <p:txBody>
          <a:bodyPr>
            <a:normAutofit/>
          </a:bodyPr>
          <a:lstStyle/>
          <a:p>
            <a:pPr algn="just"/>
            <a:r>
              <a:rPr lang="tr-TR" dirty="0">
                <a:solidFill>
                  <a:srgbClr val="C00000"/>
                </a:solidFill>
              </a:rPr>
              <a:t>Öte yandan, Anayasa’nın 128. maddesinin 1. fıkrasında</a:t>
            </a:r>
            <a:r>
              <a:rPr lang="tr-TR" dirty="0"/>
              <a:t>; </a:t>
            </a:r>
            <a:r>
              <a:rPr lang="tr-TR" dirty="0">
                <a:solidFill>
                  <a:srgbClr val="00B050"/>
                </a:solidFill>
                <a:effectLst>
                  <a:outerShdw blurRad="38100" dist="38100" dir="2700000" algn="tl">
                    <a:srgbClr val="000000">
                      <a:alpha val="43137"/>
                    </a:srgbClr>
                  </a:outerShdw>
                </a:effectLst>
              </a:rPr>
              <a:t>“Devletin, </a:t>
            </a:r>
            <a:r>
              <a:rPr lang="tr-TR" dirty="0" smtClean="0">
                <a:solidFill>
                  <a:srgbClr val="00B050"/>
                </a:solidFill>
                <a:effectLst>
                  <a:outerShdw blurRad="38100" dist="38100" dir="2700000" algn="tl">
                    <a:srgbClr val="000000">
                      <a:alpha val="43137"/>
                    </a:srgbClr>
                  </a:outerShdw>
                </a:effectLst>
              </a:rPr>
              <a:t>kamu iktisadi </a:t>
            </a:r>
            <a:r>
              <a:rPr lang="tr-TR" dirty="0">
                <a:solidFill>
                  <a:srgbClr val="00B050"/>
                </a:solidFill>
                <a:effectLst>
                  <a:outerShdw blurRad="38100" dist="38100" dir="2700000" algn="tl">
                    <a:srgbClr val="000000">
                      <a:alpha val="43137"/>
                    </a:srgbClr>
                  </a:outerShdw>
                </a:effectLst>
              </a:rPr>
              <a:t>teşebbüsleri ve diğer kamu tüzelkişilerinin genel idare esaslarına </a:t>
            </a:r>
            <a:r>
              <a:rPr lang="tr-TR" dirty="0" smtClean="0">
                <a:solidFill>
                  <a:srgbClr val="00B050"/>
                </a:solidFill>
                <a:effectLst>
                  <a:outerShdw blurRad="38100" dist="38100" dir="2700000" algn="tl">
                    <a:srgbClr val="000000">
                      <a:alpha val="43137"/>
                    </a:srgbClr>
                  </a:outerShdw>
                </a:effectLst>
              </a:rPr>
              <a:t>göre yürütmekle </a:t>
            </a:r>
            <a:r>
              <a:rPr lang="tr-TR" dirty="0">
                <a:solidFill>
                  <a:srgbClr val="00B050"/>
                </a:solidFill>
                <a:effectLst>
                  <a:outerShdw blurRad="38100" dist="38100" dir="2700000" algn="tl">
                    <a:srgbClr val="000000">
                      <a:alpha val="43137"/>
                    </a:srgbClr>
                  </a:outerShdw>
                </a:effectLst>
              </a:rPr>
              <a:t>yükümlü oldukları kamu hizmetlerinin gerektirdiği asli ve </a:t>
            </a:r>
            <a:r>
              <a:rPr lang="tr-TR" dirty="0" smtClean="0">
                <a:solidFill>
                  <a:srgbClr val="00B050"/>
                </a:solidFill>
                <a:effectLst>
                  <a:outerShdw blurRad="38100" dist="38100" dir="2700000" algn="tl">
                    <a:srgbClr val="000000">
                      <a:alpha val="43137"/>
                    </a:srgbClr>
                  </a:outerShdw>
                </a:effectLst>
              </a:rPr>
              <a:t>sürekli görevlerin</a:t>
            </a:r>
            <a:r>
              <a:rPr lang="tr-TR" dirty="0">
                <a:solidFill>
                  <a:srgbClr val="00B050"/>
                </a:solidFill>
                <a:effectLst>
                  <a:outerShdw blurRad="38100" dist="38100" dir="2700000" algn="tl">
                    <a:srgbClr val="000000">
                      <a:alpha val="43137"/>
                    </a:srgbClr>
                  </a:outerShdw>
                </a:effectLst>
              </a:rPr>
              <a:t>, memurlar ve diğer </a:t>
            </a:r>
            <a:r>
              <a:rPr lang="tr-TR" dirty="0" smtClean="0">
                <a:solidFill>
                  <a:srgbClr val="00B050"/>
                </a:solidFill>
                <a:effectLst>
                  <a:outerShdw blurRad="38100" dist="38100" dir="2700000" algn="tl">
                    <a:srgbClr val="000000">
                      <a:alpha val="43137"/>
                    </a:srgbClr>
                  </a:outerShdw>
                </a:effectLst>
              </a:rPr>
              <a:t>kamu görevlileri </a:t>
            </a:r>
            <a:r>
              <a:rPr lang="tr-TR" dirty="0">
                <a:solidFill>
                  <a:srgbClr val="00B050"/>
                </a:solidFill>
                <a:effectLst>
                  <a:outerShdw blurRad="38100" dist="38100" dir="2700000" algn="tl">
                    <a:srgbClr val="000000">
                      <a:alpha val="43137"/>
                    </a:srgbClr>
                  </a:outerShdw>
                </a:effectLst>
              </a:rPr>
              <a:t>eliyle görüleceği”</a:t>
            </a:r>
            <a:r>
              <a:rPr lang="tr-TR" dirty="0"/>
              <a:t> hükmü, 4483 sayılı Kanun’un 2. maddesinde, </a:t>
            </a:r>
            <a:r>
              <a:rPr lang="tr-TR" dirty="0">
                <a:solidFill>
                  <a:srgbClr val="C00000"/>
                </a:solidFill>
              </a:rPr>
              <a:t>“</a:t>
            </a:r>
            <a:r>
              <a:rPr lang="tr-TR" dirty="0" smtClean="0">
                <a:solidFill>
                  <a:srgbClr val="C00000"/>
                </a:solidFill>
              </a:rPr>
              <a:t>Kamu İktisadi </a:t>
            </a:r>
            <a:r>
              <a:rPr lang="tr-TR" dirty="0">
                <a:solidFill>
                  <a:srgbClr val="C00000"/>
                </a:solidFill>
              </a:rPr>
              <a:t>Teşebbüsleri” </a:t>
            </a:r>
            <a:r>
              <a:rPr lang="tr-TR" dirty="0"/>
              <a:t>ibaresi çıkarılmak suretiyle, alınmış </a:t>
            </a:r>
            <a:r>
              <a:rPr lang="tr-TR" dirty="0" smtClean="0"/>
              <a:t> olduğundan</a:t>
            </a:r>
            <a:r>
              <a:rPr lang="tr-TR" dirty="0"/>
              <a:t>, </a:t>
            </a:r>
            <a:r>
              <a:rPr lang="tr-TR" dirty="0">
                <a:solidFill>
                  <a:srgbClr val="00B050"/>
                </a:solidFill>
                <a:effectLst>
                  <a:outerShdw blurRad="38100" dist="38100" dir="2700000" algn="tl">
                    <a:srgbClr val="000000">
                      <a:alpha val="43137"/>
                    </a:srgbClr>
                  </a:outerShdw>
                </a:effectLst>
              </a:rPr>
              <a:t>K.İ.T</a:t>
            </a:r>
            <a:r>
              <a:rPr lang="tr-TR" dirty="0" smtClean="0">
                <a:solidFill>
                  <a:srgbClr val="00B050"/>
                </a:solidFill>
                <a:effectLst>
                  <a:outerShdw blurRad="38100" dist="38100" dir="2700000" algn="tl">
                    <a:srgbClr val="000000">
                      <a:alpha val="43137"/>
                    </a:srgbClr>
                  </a:outerShdw>
                </a:effectLst>
              </a:rPr>
              <a:t>. </a:t>
            </a:r>
            <a:r>
              <a:rPr lang="da-DK" dirty="0" smtClean="0">
                <a:solidFill>
                  <a:srgbClr val="00B050"/>
                </a:solidFill>
                <a:effectLst>
                  <a:outerShdw blurRad="38100" dist="38100" dir="2700000" algn="tl">
                    <a:srgbClr val="000000">
                      <a:alpha val="43137"/>
                    </a:srgbClr>
                  </a:outerShdw>
                </a:effectLst>
              </a:rPr>
              <a:t>personeline </a:t>
            </a:r>
            <a:r>
              <a:rPr lang="da-DK" dirty="0">
                <a:solidFill>
                  <a:srgbClr val="00B050"/>
                </a:solidFill>
                <a:effectLst>
                  <a:outerShdw blurRad="38100" dist="38100" dir="2700000" algn="tl">
                    <a:srgbClr val="000000">
                      <a:alpha val="43137"/>
                    </a:srgbClr>
                  </a:outerShdw>
                </a:effectLst>
              </a:rPr>
              <a:t>4483 sayılı Kanun uygulanmayacaktır</a:t>
            </a:r>
            <a:endParaRPr lang="tr-TR" dirty="0">
              <a:solidFill>
                <a:srgbClr val="00B050"/>
              </a:solidFill>
              <a:effectLst>
                <a:outerShdw blurRad="38100" dist="38100" dir="2700000" algn="tl">
                  <a:srgbClr val="000000">
                    <a:alpha val="43137"/>
                  </a:srgbClr>
                </a:outerShdw>
              </a:effectLst>
            </a:endParaRP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41782895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704088"/>
            <a:ext cx="8229600" cy="796086"/>
          </a:xfrm>
        </p:spPr>
        <p:txBody>
          <a:bodyPr>
            <a:normAutofit/>
          </a:bodyPr>
          <a:lstStyle/>
          <a:p>
            <a:r>
              <a:rPr lang="tr-TR" sz="2800" b="1" cap="none" dirty="0" smtClean="0">
                <a:solidFill>
                  <a:srgbClr val="00B050"/>
                </a:solidFill>
              </a:rPr>
              <a:t>4483 SAYILI KANUN İLE KAPSAMA ALINANLAR</a:t>
            </a:r>
            <a:r>
              <a:rPr lang="tr-TR" sz="2800" b="1" dirty="0" smtClean="0">
                <a:solidFill>
                  <a:srgbClr val="00B050"/>
                </a:solidFill>
              </a:rPr>
              <a:t>;-2-</a:t>
            </a:r>
            <a:endParaRPr lang="tr-TR" sz="2800" dirty="0">
              <a:solidFill>
                <a:srgbClr val="00B050"/>
              </a:solidFill>
            </a:endParaRPr>
          </a:p>
        </p:txBody>
      </p:sp>
      <p:sp>
        <p:nvSpPr>
          <p:cNvPr id="2" name="İçerik Yer Tutucusu 1"/>
          <p:cNvSpPr>
            <a:spLocks noGrp="1"/>
          </p:cNvSpPr>
          <p:nvPr>
            <p:ph idx="1"/>
          </p:nvPr>
        </p:nvSpPr>
        <p:spPr/>
        <p:txBody>
          <a:bodyPr>
            <a:normAutofit fontScale="92500" lnSpcReduction="10000"/>
          </a:bodyPr>
          <a:lstStyle/>
          <a:p>
            <a:pPr algn="just"/>
            <a:r>
              <a:rPr lang="tr-TR" b="1" dirty="0">
                <a:solidFill>
                  <a:srgbClr val="C00000"/>
                </a:solidFill>
                <a:effectLst>
                  <a:outerShdw blurRad="38100" dist="38100" dir="2700000" algn="tl">
                    <a:srgbClr val="000000">
                      <a:alpha val="43137"/>
                    </a:srgbClr>
                  </a:outerShdw>
                </a:effectLst>
                <a:latin typeface="Arial Nova Light" pitchFamily="34" charset="0"/>
              </a:rPr>
              <a:t>4483 sayılı Kanunun 17. maddesiyle değişik 22.01.1990 tarih ve 399 </a:t>
            </a:r>
            <a:r>
              <a:rPr lang="tr-TR" b="1" dirty="0" smtClean="0">
                <a:solidFill>
                  <a:srgbClr val="C00000"/>
                </a:solidFill>
                <a:effectLst>
                  <a:outerShdw blurRad="38100" dist="38100" dir="2700000" algn="tl">
                    <a:srgbClr val="000000">
                      <a:alpha val="43137"/>
                    </a:srgbClr>
                  </a:outerShdw>
                </a:effectLst>
                <a:latin typeface="Arial Nova Light" pitchFamily="34" charset="0"/>
              </a:rPr>
              <a:t>sayılı </a:t>
            </a:r>
            <a:r>
              <a:rPr lang="nl-NL" b="1" dirty="0" smtClean="0">
                <a:solidFill>
                  <a:srgbClr val="C00000"/>
                </a:solidFill>
                <a:effectLst>
                  <a:outerShdw blurRad="38100" dist="38100" dir="2700000" algn="tl">
                    <a:srgbClr val="000000">
                      <a:alpha val="43137"/>
                    </a:srgbClr>
                  </a:outerShdw>
                </a:effectLst>
                <a:latin typeface="Arial Nova Light" pitchFamily="34" charset="0"/>
              </a:rPr>
              <a:t>Kanun </a:t>
            </a:r>
            <a:r>
              <a:rPr lang="nl-NL" b="1" dirty="0">
                <a:solidFill>
                  <a:srgbClr val="C00000"/>
                </a:solidFill>
                <a:effectLst>
                  <a:outerShdw blurRad="38100" dist="38100" dir="2700000" algn="tl">
                    <a:srgbClr val="000000">
                      <a:alpha val="43137"/>
                    </a:srgbClr>
                  </a:outerShdw>
                </a:effectLst>
                <a:latin typeface="Arial Nova Light" pitchFamily="34" charset="0"/>
              </a:rPr>
              <a:t>Hükmünde Kararnamenin 11. maddesinin “d” bendinde; </a:t>
            </a:r>
            <a:r>
              <a:rPr lang="nl-NL" b="1" dirty="0">
                <a:solidFill>
                  <a:srgbClr val="00B050"/>
                </a:solidFill>
                <a:effectLst>
                  <a:outerShdw blurRad="38100" dist="38100" dir="2700000" algn="tl">
                    <a:srgbClr val="000000">
                      <a:alpha val="43137"/>
                    </a:srgbClr>
                  </a:outerShdw>
                </a:effectLst>
                <a:latin typeface="Arial Nova Light" pitchFamily="34" charset="0"/>
              </a:rPr>
              <a:t>“Teşebbüs </a:t>
            </a:r>
            <a:r>
              <a:rPr lang="nl-NL" b="1" dirty="0" smtClean="0">
                <a:solidFill>
                  <a:srgbClr val="00B050"/>
                </a:solidFill>
                <a:effectLst>
                  <a:outerShdw blurRad="38100" dist="38100" dir="2700000" algn="tl">
                    <a:srgbClr val="000000">
                      <a:alpha val="43137"/>
                    </a:srgbClr>
                  </a:outerShdw>
                </a:effectLst>
                <a:latin typeface="Arial Nova Light" pitchFamily="34" charset="0"/>
              </a:rPr>
              <a:t>genel</a:t>
            </a:r>
            <a:r>
              <a:rPr lang="tr-TR" b="1" dirty="0" smtClean="0">
                <a:solidFill>
                  <a:srgbClr val="00B050"/>
                </a:solidFill>
                <a:effectLst>
                  <a:outerShdw blurRad="38100" dist="38100" dir="2700000" algn="tl">
                    <a:srgbClr val="000000">
                      <a:alpha val="43137"/>
                    </a:srgbClr>
                  </a:outerShdw>
                </a:effectLst>
                <a:latin typeface="Arial Nova Light" pitchFamily="34" charset="0"/>
              </a:rPr>
              <a:t> müdürü </a:t>
            </a:r>
            <a:r>
              <a:rPr lang="tr-TR" b="1" dirty="0">
                <a:solidFill>
                  <a:srgbClr val="00B050"/>
                </a:solidFill>
                <a:effectLst>
                  <a:outerShdw blurRad="38100" dist="38100" dir="2700000" algn="tl">
                    <a:srgbClr val="000000">
                      <a:alpha val="43137"/>
                    </a:srgbClr>
                  </a:outerShdw>
                </a:effectLst>
                <a:latin typeface="Arial Nova Light" pitchFamily="34" charset="0"/>
              </a:rPr>
              <a:t>ve yönetim kurulu üyelerinin görevlerini icra sırasında işledikleri </a:t>
            </a:r>
            <a:r>
              <a:rPr lang="tr-TR" b="1" dirty="0" smtClean="0">
                <a:solidFill>
                  <a:srgbClr val="00B050"/>
                </a:solidFill>
                <a:effectLst>
                  <a:outerShdw blurRad="38100" dist="38100" dir="2700000" algn="tl">
                    <a:srgbClr val="000000">
                      <a:alpha val="43137"/>
                    </a:srgbClr>
                  </a:outerShdw>
                </a:effectLst>
                <a:latin typeface="Arial Nova Light" pitchFamily="34" charset="0"/>
              </a:rPr>
              <a:t>suçlardan dolayı </a:t>
            </a:r>
            <a:r>
              <a:rPr lang="tr-TR" b="1" dirty="0">
                <a:solidFill>
                  <a:srgbClr val="00B050"/>
                </a:solidFill>
                <a:effectLst>
                  <a:outerShdw blurRad="38100" dist="38100" dir="2700000" algn="tl">
                    <a:srgbClr val="000000">
                      <a:alpha val="43137"/>
                    </a:srgbClr>
                  </a:outerShdw>
                </a:effectLst>
                <a:latin typeface="Arial Nova Light" pitchFamily="34" charset="0"/>
              </a:rPr>
              <a:t>yargılanmalarının, ilgili bakanın iznine bağlı olduğu ve bu konuda </a:t>
            </a:r>
            <a:r>
              <a:rPr lang="tr-TR" b="1" dirty="0" smtClean="0">
                <a:solidFill>
                  <a:srgbClr val="00B050"/>
                </a:solidFill>
                <a:effectLst>
                  <a:outerShdw blurRad="38100" dist="38100" dir="2700000" algn="tl">
                    <a:srgbClr val="000000">
                      <a:alpha val="43137"/>
                    </a:srgbClr>
                  </a:outerShdw>
                </a:effectLst>
                <a:latin typeface="Arial Nova Light" pitchFamily="34" charset="0"/>
              </a:rPr>
              <a:t> Memurlar ve Diğer </a:t>
            </a:r>
            <a:r>
              <a:rPr lang="tr-TR" b="1" dirty="0">
                <a:solidFill>
                  <a:srgbClr val="00B050"/>
                </a:solidFill>
                <a:effectLst>
                  <a:outerShdw blurRad="38100" dist="38100" dir="2700000" algn="tl">
                    <a:srgbClr val="000000">
                      <a:alpha val="43137"/>
                    </a:srgbClr>
                  </a:outerShdw>
                </a:effectLst>
                <a:latin typeface="Arial Nova Light" pitchFamily="34" charset="0"/>
              </a:rPr>
              <a:t>Kamu Görevlilerinin Yargılanması Hakkında Kanun hükümlerinin uygulanacağı</a:t>
            </a:r>
            <a:r>
              <a:rPr lang="tr-TR" b="1" dirty="0" smtClean="0">
                <a:solidFill>
                  <a:srgbClr val="00B050"/>
                </a:solidFill>
                <a:effectLst>
                  <a:outerShdw blurRad="38100" dist="38100" dir="2700000" algn="tl">
                    <a:srgbClr val="000000">
                      <a:alpha val="43137"/>
                    </a:srgbClr>
                  </a:outerShdw>
                </a:effectLst>
                <a:latin typeface="Arial Nova Light" pitchFamily="34" charset="0"/>
              </a:rPr>
              <a:t>” </a:t>
            </a:r>
            <a:r>
              <a:rPr lang="tr-TR" b="1" dirty="0" smtClean="0">
                <a:latin typeface="Arial Nova Light" pitchFamily="34" charset="0"/>
              </a:rPr>
              <a:t>hüküm </a:t>
            </a:r>
            <a:r>
              <a:rPr lang="tr-TR" b="1" dirty="0">
                <a:latin typeface="Arial Nova Light" pitchFamily="34" charset="0"/>
              </a:rPr>
              <a:t>altına alınmış olduğundan, </a:t>
            </a:r>
            <a:r>
              <a:rPr lang="tr-TR" b="1" dirty="0">
                <a:solidFill>
                  <a:srgbClr val="C00000"/>
                </a:solidFill>
                <a:effectLst>
                  <a:outerShdw blurRad="38100" dist="38100" dir="2700000" algn="tl">
                    <a:srgbClr val="000000">
                      <a:alpha val="43137"/>
                    </a:srgbClr>
                  </a:outerShdw>
                </a:effectLst>
                <a:latin typeface="Arial Nova Light" pitchFamily="34" charset="0"/>
              </a:rPr>
              <a:t>K.İ.T. genel müdürleri ile yönetim kurulu üyeleri</a:t>
            </a:r>
            <a:r>
              <a:rPr lang="tr-TR" b="1" dirty="0" smtClean="0">
                <a:solidFill>
                  <a:srgbClr val="C00000"/>
                </a:solidFill>
                <a:effectLst>
                  <a:outerShdw blurRad="38100" dist="38100" dir="2700000" algn="tl">
                    <a:srgbClr val="000000">
                      <a:alpha val="43137"/>
                    </a:srgbClr>
                  </a:outerShdw>
                </a:effectLst>
                <a:latin typeface="Arial Nova Light" pitchFamily="34" charset="0"/>
              </a:rPr>
              <a:t>, görevleri </a:t>
            </a:r>
            <a:r>
              <a:rPr lang="tr-TR" b="1" dirty="0">
                <a:solidFill>
                  <a:srgbClr val="C00000"/>
                </a:solidFill>
                <a:effectLst>
                  <a:outerShdw blurRad="38100" dist="38100" dir="2700000" algn="tl">
                    <a:srgbClr val="000000">
                      <a:alpha val="43137"/>
                    </a:srgbClr>
                  </a:outerShdw>
                </a:effectLst>
                <a:latin typeface="Arial Nova Light" pitchFamily="34" charset="0"/>
              </a:rPr>
              <a:t>sebebiyle işledikleri suçlardan dolayı 4483 sayılı Kanun kapsamında olup</a:t>
            </a:r>
            <a:r>
              <a:rPr lang="tr-TR" b="1" dirty="0" smtClean="0">
                <a:latin typeface="Arial Nova Light" pitchFamily="34" charset="0"/>
              </a:rPr>
              <a:t>, bunlar </a:t>
            </a:r>
            <a:r>
              <a:rPr lang="tr-TR" b="1" dirty="0">
                <a:latin typeface="Arial Nova Light" pitchFamily="34" charset="0"/>
              </a:rPr>
              <a:t>hakkında soruşturmaya başlanabilmesi </a:t>
            </a:r>
            <a:r>
              <a:rPr lang="tr-TR" b="1" dirty="0" smtClean="0">
                <a:latin typeface="Arial Nova Light" pitchFamily="34" charset="0"/>
              </a:rPr>
              <a:t>için, teşebbüsün </a:t>
            </a:r>
            <a:r>
              <a:rPr lang="tr-TR" b="1" dirty="0">
                <a:latin typeface="Arial Nova Light" pitchFamily="34" charset="0"/>
              </a:rPr>
              <a:t>bağlı olduğu </a:t>
            </a:r>
            <a:r>
              <a:rPr lang="tr-TR" b="1" dirty="0" smtClean="0">
                <a:solidFill>
                  <a:srgbClr val="FF0000"/>
                </a:solidFill>
                <a:effectLst>
                  <a:outerShdw blurRad="38100" dist="38100" dir="2700000" algn="tl">
                    <a:srgbClr val="000000">
                      <a:alpha val="43137"/>
                    </a:srgbClr>
                  </a:outerShdw>
                </a:effectLst>
                <a:latin typeface="Arial Nova Light" pitchFamily="34" charset="0"/>
              </a:rPr>
              <a:t>bakandan izin </a:t>
            </a:r>
            <a:r>
              <a:rPr lang="tr-TR" b="1" dirty="0">
                <a:solidFill>
                  <a:srgbClr val="FF0000"/>
                </a:solidFill>
                <a:effectLst>
                  <a:outerShdw blurRad="38100" dist="38100" dir="2700000" algn="tl">
                    <a:srgbClr val="000000">
                      <a:alpha val="43137"/>
                    </a:srgbClr>
                  </a:outerShdw>
                </a:effectLst>
                <a:latin typeface="Arial Nova Light" pitchFamily="34" charset="0"/>
              </a:rPr>
              <a:t>alınması </a:t>
            </a:r>
            <a:r>
              <a:rPr lang="tr-TR" b="1" dirty="0">
                <a:latin typeface="Arial Nova Light" pitchFamily="34" charset="0"/>
              </a:rPr>
              <a:t>gerekmektedir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40838897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571472" y="285728"/>
            <a:ext cx="8420128" cy="785818"/>
          </a:xfrm>
        </p:spPr>
        <p:txBody>
          <a:bodyPr>
            <a:normAutofit/>
          </a:bodyPr>
          <a:lstStyle/>
          <a:p>
            <a:r>
              <a:rPr lang="tr-TR" sz="2800" b="1" cap="none" dirty="0" smtClean="0">
                <a:solidFill>
                  <a:srgbClr val="00B050"/>
                </a:solidFill>
              </a:rPr>
              <a:t>ÖZEL HÜKÜM NEDENİYLE KAPSAMA ALINANLAR;</a:t>
            </a:r>
            <a:endParaRPr lang="tr-TR" sz="2800" cap="none" dirty="0">
              <a:solidFill>
                <a:srgbClr val="00B050"/>
              </a:solidFill>
            </a:endParaRPr>
          </a:p>
        </p:txBody>
      </p:sp>
      <p:sp>
        <p:nvSpPr>
          <p:cNvPr id="2" name="İçerik Yer Tutucusu 1"/>
          <p:cNvSpPr>
            <a:spLocks noGrp="1"/>
          </p:cNvSpPr>
          <p:nvPr>
            <p:ph idx="1"/>
          </p:nvPr>
        </p:nvSpPr>
        <p:spPr/>
        <p:txBody>
          <a:bodyPr>
            <a:normAutofit lnSpcReduction="10000"/>
          </a:bodyPr>
          <a:lstStyle/>
          <a:p>
            <a:pPr algn="just"/>
            <a:r>
              <a:rPr lang="tr-TR" dirty="0">
                <a:solidFill>
                  <a:srgbClr val="0070C0"/>
                </a:solidFill>
                <a:effectLst>
                  <a:outerShdw blurRad="38100" dist="38100" dir="2700000" algn="tl">
                    <a:srgbClr val="000000">
                      <a:alpha val="43137"/>
                    </a:srgbClr>
                  </a:outerShdw>
                </a:effectLst>
              </a:rPr>
              <a:t>Büyükşehir belediye başkanları, il, ilçe ve belde belediye başkanları ile </a:t>
            </a:r>
            <a:r>
              <a:rPr lang="tr-TR" dirty="0" smtClean="0">
                <a:solidFill>
                  <a:srgbClr val="0070C0"/>
                </a:solidFill>
                <a:effectLst>
                  <a:outerShdw blurRad="38100" dist="38100" dir="2700000" algn="tl">
                    <a:srgbClr val="000000">
                      <a:alpha val="43137"/>
                    </a:srgbClr>
                  </a:outerShdw>
                </a:effectLst>
              </a:rPr>
              <a:t>tüm belediye </a:t>
            </a:r>
            <a:r>
              <a:rPr lang="tr-TR" dirty="0">
                <a:solidFill>
                  <a:srgbClr val="0070C0"/>
                </a:solidFill>
                <a:effectLst>
                  <a:outerShdw blurRad="38100" dist="38100" dir="2700000" algn="tl">
                    <a:srgbClr val="000000">
                      <a:alpha val="43137"/>
                    </a:srgbClr>
                  </a:outerShdw>
                </a:effectLst>
              </a:rPr>
              <a:t>memurları, belediye meclis üyeleri ve belediye encümen üyeleri; il </a:t>
            </a:r>
            <a:r>
              <a:rPr lang="tr-TR" dirty="0" smtClean="0">
                <a:solidFill>
                  <a:srgbClr val="0070C0"/>
                </a:solidFill>
                <a:effectLst>
                  <a:outerShdw blurRad="38100" dist="38100" dir="2700000" algn="tl">
                    <a:srgbClr val="000000">
                      <a:alpha val="43137"/>
                    </a:srgbClr>
                  </a:outerShdw>
                </a:effectLst>
              </a:rPr>
              <a:t>genel meclis </a:t>
            </a:r>
            <a:r>
              <a:rPr lang="tr-TR" dirty="0">
                <a:solidFill>
                  <a:srgbClr val="0070C0"/>
                </a:solidFill>
                <a:effectLst>
                  <a:outerShdw blurRad="38100" dist="38100" dir="2700000" algn="tl">
                    <a:srgbClr val="000000">
                      <a:alpha val="43137"/>
                    </a:srgbClr>
                  </a:outerShdw>
                </a:effectLst>
              </a:rPr>
              <a:t>üyeleri; köy muhtarı ve ihtiyar heyeti üyeleri, mahalle muhtarları; </a:t>
            </a:r>
            <a:r>
              <a:rPr lang="tr-TR" dirty="0" smtClean="0">
                <a:solidFill>
                  <a:srgbClr val="0070C0"/>
                </a:solidFill>
                <a:effectLst>
                  <a:outerShdw blurRad="38100" dist="38100" dir="2700000" algn="tl">
                    <a:srgbClr val="000000">
                      <a:alpha val="43137"/>
                    </a:srgbClr>
                  </a:outerShdw>
                </a:effectLst>
              </a:rPr>
              <a:t>Jandarma personeli</a:t>
            </a:r>
            <a:r>
              <a:rPr lang="tr-TR" dirty="0">
                <a:solidFill>
                  <a:srgbClr val="0070C0"/>
                </a:solidFill>
                <a:effectLst>
                  <a:outerShdw blurRad="38100" dist="38100" dir="2700000" algn="tl">
                    <a:srgbClr val="000000">
                      <a:alpha val="43137"/>
                    </a:srgbClr>
                  </a:outerShdw>
                </a:effectLst>
              </a:rPr>
              <a:t>, Milli Piyango personeli, Özel idare personeli, Emniyet teşkilatı mensupları</a:t>
            </a:r>
            <a:r>
              <a:rPr lang="tr-TR" dirty="0" smtClean="0">
                <a:solidFill>
                  <a:srgbClr val="0070C0"/>
                </a:solidFill>
                <a:effectLst>
                  <a:outerShdw blurRad="38100" dist="38100" dir="2700000" algn="tl">
                    <a:srgbClr val="000000">
                      <a:alpha val="43137"/>
                    </a:srgbClr>
                  </a:outerShdw>
                </a:effectLst>
              </a:rPr>
              <a:t>, Çarsı </a:t>
            </a:r>
            <a:r>
              <a:rPr lang="tr-TR" dirty="0">
                <a:solidFill>
                  <a:srgbClr val="0070C0"/>
                </a:solidFill>
                <a:effectLst>
                  <a:outerShdw blurRad="38100" dist="38100" dir="2700000" algn="tl">
                    <a:srgbClr val="000000">
                      <a:alpha val="43137"/>
                    </a:srgbClr>
                  </a:outerShdw>
                </a:effectLst>
              </a:rPr>
              <a:t>ve mahalle bekçileri, Sahil Güvenlik Komutanlığı personeli, müftüler, KİT </a:t>
            </a:r>
            <a:r>
              <a:rPr lang="tr-TR" dirty="0" smtClean="0">
                <a:solidFill>
                  <a:srgbClr val="0070C0"/>
                </a:solidFill>
                <a:effectLst>
                  <a:outerShdw blurRad="38100" dist="38100" dir="2700000" algn="tl">
                    <a:srgbClr val="000000">
                      <a:alpha val="43137"/>
                    </a:srgbClr>
                  </a:outerShdw>
                </a:effectLst>
              </a:rPr>
              <a:t>genel müdür </a:t>
            </a:r>
            <a:r>
              <a:rPr lang="tr-TR" dirty="0">
                <a:solidFill>
                  <a:srgbClr val="0070C0"/>
                </a:solidFill>
                <a:effectLst>
                  <a:outerShdw blurRad="38100" dist="38100" dir="2700000" algn="tl">
                    <a:srgbClr val="000000">
                      <a:alpha val="43137"/>
                    </a:srgbClr>
                  </a:outerShdw>
                </a:effectLst>
              </a:rPr>
              <a:t>ve yönetim kurulu üyeleri görevleri sebebiyle isledikleri iddia edilen </a:t>
            </a:r>
            <a:r>
              <a:rPr lang="tr-TR" dirty="0" smtClean="0">
                <a:solidFill>
                  <a:srgbClr val="0070C0"/>
                </a:solidFill>
                <a:effectLst>
                  <a:outerShdw blurRad="38100" dist="38100" dir="2700000" algn="tl">
                    <a:srgbClr val="000000">
                      <a:alpha val="43137"/>
                    </a:srgbClr>
                  </a:outerShdw>
                </a:effectLst>
              </a:rPr>
              <a:t>suçlarının soruşturulması </a:t>
            </a:r>
            <a:r>
              <a:rPr lang="tr-TR" dirty="0">
                <a:solidFill>
                  <a:srgbClr val="0070C0"/>
                </a:solidFill>
                <a:effectLst>
                  <a:outerShdw blurRad="38100" dist="38100" dir="2700000" algn="tl">
                    <a:srgbClr val="000000">
                      <a:alpha val="43137"/>
                    </a:srgbClr>
                  </a:outerShdw>
                </a:effectLst>
              </a:rPr>
              <a:t>usulünde KGYHK hükümlerine </a:t>
            </a:r>
            <a:r>
              <a:rPr lang="tr-TR" dirty="0" smtClean="0">
                <a:solidFill>
                  <a:srgbClr val="0070C0"/>
                </a:solidFill>
                <a:effectLst>
                  <a:outerShdw blurRad="38100" dist="38100" dir="2700000" algn="tl">
                    <a:srgbClr val="000000">
                      <a:alpha val="43137"/>
                    </a:srgbClr>
                  </a:outerShdw>
                </a:effectLst>
              </a:rPr>
              <a:t>tabidirler.</a:t>
            </a:r>
            <a:endParaRPr lang="tr-TR" dirty="0">
              <a:solidFill>
                <a:srgbClr val="0070C0"/>
              </a:solidFill>
              <a:effectLst>
                <a:outerShdw blurRad="38100" dist="38100" dir="2700000" algn="tl">
                  <a:srgbClr val="000000">
                    <a:alpha val="43137"/>
                  </a:srgbClr>
                </a:outerShdw>
              </a:effectLst>
            </a:endParaRP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19500034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p:spPr>
        <p:txBody>
          <a:bodyPr>
            <a:normAutofit/>
          </a:bodyPr>
          <a:lstStyle/>
          <a:p>
            <a:r>
              <a:rPr lang="tr-TR" sz="2800" b="1" dirty="0" smtClean="0">
                <a:solidFill>
                  <a:srgbClr val="00B050"/>
                </a:solidFill>
              </a:rPr>
              <a:t>Anayasa </a:t>
            </a:r>
            <a:r>
              <a:rPr lang="tr-TR" sz="2800" b="1" dirty="0">
                <a:solidFill>
                  <a:srgbClr val="00B050"/>
                </a:solidFill>
              </a:rPr>
              <a:t>Hukukunda Memur ve Kamu </a:t>
            </a:r>
            <a:r>
              <a:rPr lang="tr-TR" sz="2800" b="1" dirty="0" smtClean="0">
                <a:solidFill>
                  <a:srgbClr val="00B050"/>
                </a:solidFill>
              </a:rPr>
              <a:t>Görevlisi:</a:t>
            </a:r>
            <a:endParaRPr lang="tr-TR" sz="2800" dirty="0">
              <a:solidFill>
                <a:srgbClr val="00B050"/>
              </a:solidFill>
            </a:endParaRPr>
          </a:p>
        </p:txBody>
      </p:sp>
      <p:sp>
        <p:nvSpPr>
          <p:cNvPr id="3" name="Content Placeholder 2"/>
          <p:cNvSpPr>
            <a:spLocks noGrp="1"/>
          </p:cNvSpPr>
          <p:nvPr>
            <p:ph idx="1"/>
          </p:nvPr>
        </p:nvSpPr>
        <p:spPr>
          <a:xfrm>
            <a:off x="457200" y="1371600"/>
            <a:ext cx="8229600" cy="5009728"/>
          </a:xfrm>
        </p:spPr>
        <p:txBody>
          <a:bodyPr>
            <a:noAutofit/>
          </a:bodyPr>
          <a:lstStyle/>
          <a:p>
            <a:pPr algn="just"/>
            <a:r>
              <a:rPr lang="tr-TR" sz="2400" dirty="0" smtClean="0">
                <a:solidFill>
                  <a:srgbClr val="C00000"/>
                </a:solidFill>
                <a:effectLst>
                  <a:outerShdw blurRad="38100" dist="38100" dir="2700000" algn="tl">
                    <a:srgbClr val="000000">
                      <a:alpha val="43137"/>
                    </a:srgbClr>
                  </a:outerShdw>
                </a:effectLst>
              </a:rPr>
              <a:t>1982 Anayasa’nın </a:t>
            </a:r>
            <a:r>
              <a:rPr lang="tr-TR" sz="2400" dirty="0">
                <a:solidFill>
                  <a:srgbClr val="C00000"/>
                </a:solidFill>
                <a:effectLst>
                  <a:outerShdw blurRad="38100" dist="38100" dir="2700000" algn="tl">
                    <a:srgbClr val="000000">
                      <a:alpha val="43137"/>
                    </a:srgbClr>
                  </a:outerShdw>
                </a:effectLst>
              </a:rPr>
              <a:t>128. maddesinin 1. fıkrasında</a:t>
            </a:r>
            <a:r>
              <a:rPr lang="tr-TR" sz="2400" dirty="0"/>
              <a:t>; </a:t>
            </a:r>
            <a:r>
              <a:rPr lang="tr-TR" sz="2400" dirty="0">
                <a:solidFill>
                  <a:srgbClr val="0070C0"/>
                </a:solidFill>
                <a:effectLst>
                  <a:outerShdw blurRad="38100" dist="38100" dir="2700000" algn="tl">
                    <a:srgbClr val="000000">
                      <a:alpha val="43137"/>
                    </a:srgbClr>
                  </a:outerShdw>
                </a:effectLst>
              </a:rPr>
              <a:t>“Devletin, kamu iktisadi teşebbüsleri </a:t>
            </a:r>
            <a:r>
              <a:rPr lang="tr-TR" sz="2400" dirty="0" smtClean="0">
                <a:solidFill>
                  <a:srgbClr val="0070C0"/>
                </a:solidFill>
                <a:effectLst>
                  <a:outerShdw blurRad="38100" dist="38100" dir="2700000" algn="tl">
                    <a:srgbClr val="000000">
                      <a:alpha val="43137"/>
                    </a:srgbClr>
                  </a:outerShdw>
                </a:effectLst>
              </a:rPr>
              <a:t>ve diğer </a:t>
            </a:r>
            <a:r>
              <a:rPr lang="tr-TR" sz="2400" dirty="0">
                <a:solidFill>
                  <a:srgbClr val="0070C0"/>
                </a:solidFill>
                <a:effectLst>
                  <a:outerShdw blurRad="38100" dist="38100" dir="2700000" algn="tl">
                    <a:srgbClr val="000000">
                      <a:alpha val="43137"/>
                    </a:srgbClr>
                  </a:outerShdw>
                </a:effectLst>
              </a:rPr>
              <a:t>kamu tüzelkişilerinin genel idare esaslarına göre yürütmekle yükümlü </a:t>
            </a:r>
            <a:r>
              <a:rPr lang="tr-TR" sz="2400" dirty="0" smtClean="0">
                <a:solidFill>
                  <a:srgbClr val="0070C0"/>
                </a:solidFill>
                <a:effectLst>
                  <a:outerShdw blurRad="38100" dist="38100" dir="2700000" algn="tl">
                    <a:srgbClr val="000000">
                      <a:alpha val="43137"/>
                    </a:srgbClr>
                  </a:outerShdw>
                </a:effectLst>
              </a:rPr>
              <a:t>oldukları kamu </a:t>
            </a:r>
            <a:r>
              <a:rPr lang="tr-TR" sz="2400" dirty="0">
                <a:solidFill>
                  <a:srgbClr val="0070C0"/>
                </a:solidFill>
                <a:effectLst>
                  <a:outerShdw blurRad="38100" dist="38100" dir="2700000" algn="tl">
                    <a:srgbClr val="000000">
                      <a:alpha val="43137"/>
                    </a:srgbClr>
                  </a:outerShdw>
                </a:effectLst>
              </a:rPr>
              <a:t>hizmetlerinin gerektirdiği asli ve sürekli görevlerin, memurlar ve diğer </a:t>
            </a:r>
            <a:r>
              <a:rPr lang="tr-TR" sz="2400" dirty="0" smtClean="0">
                <a:solidFill>
                  <a:srgbClr val="0070C0"/>
                </a:solidFill>
                <a:effectLst>
                  <a:outerShdw blurRad="38100" dist="38100" dir="2700000" algn="tl">
                    <a:srgbClr val="000000">
                      <a:alpha val="43137"/>
                    </a:srgbClr>
                  </a:outerShdw>
                </a:effectLst>
              </a:rPr>
              <a:t>kamu görevlileri </a:t>
            </a:r>
            <a:r>
              <a:rPr lang="tr-TR" sz="2400" dirty="0">
                <a:solidFill>
                  <a:srgbClr val="0070C0"/>
                </a:solidFill>
                <a:effectLst>
                  <a:outerShdw blurRad="38100" dist="38100" dir="2700000" algn="tl">
                    <a:srgbClr val="000000">
                      <a:alpha val="43137"/>
                    </a:srgbClr>
                  </a:outerShdw>
                </a:effectLst>
              </a:rPr>
              <a:t>eliyle görüleceği” </a:t>
            </a:r>
            <a:r>
              <a:rPr lang="tr-TR" sz="2400" dirty="0"/>
              <a:t>hükme bağlanmıştır. </a:t>
            </a:r>
            <a:endParaRPr lang="tr-TR" sz="2400" dirty="0" smtClean="0"/>
          </a:p>
          <a:p>
            <a:pPr algn="just"/>
            <a:r>
              <a:rPr lang="tr-TR" sz="2400" dirty="0" smtClean="0"/>
              <a:t>1982 </a:t>
            </a:r>
            <a:r>
              <a:rPr lang="tr-TR" sz="2400" dirty="0"/>
              <a:t>Anayasası’nda dikkati </a:t>
            </a:r>
            <a:r>
              <a:rPr lang="tr-TR" sz="2400" dirty="0" smtClean="0"/>
              <a:t>çeken nokta</a:t>
            </a:r>
            <a:r>
              <a:rPr lang="tr-TR" sz="2400" dirty="0"/>
              <a:t>, genel idare esaslarına göre yürütülmesi gereken asli ve </a:t>
            </a:r>
            <a:r>
              <a:rPr lang="tr-TR" sz="2400" dirty="0" smtClean="0"/>
              <a:t>sürekli görevlerin</a:t>
            </a:r>
            <a:r>
              <a:rPr lang="tr-TR" sz="2400" dirty="0"/>
              <a:t>, memurlar dışında diğer kamu görevlileri eliyle de </a:t>
            </a:r>
            <a:r>
              <a:rPr lang="tr-TR" sz="2400" dirty="0" smtClean="0"/>
              <a:t>görüleceğinin belirtmesidir.</a:t>
            </a:r>
            <a:endParaRPr lang="tr-TR" sz="2400" dirty="0"/>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nodeType="afterEffect">
                                  <p:stCondLst>
                                    <p:cond delay="0"/>
                                  </p:stCondLst>
                                  <p:childTnLst>
                                    <p:animClr clrSpc="rgb" dir="cw">
                                      <p:cBhvr override="childStyle">
                                        <p:cTn id="6" dur="250" autoRev="1" fill="remove"/>
                                        <p:tgtEl>
                                          <p:spTgt spid="3">
                                            <p:txEl>
                                              <p:pRg st="0" end="0"/>
                                            </p:txEl>
                                          </p:spTgt>
                                        </p:tgtEl>
                                        <p:attrNameLst>
                                          <p:attrName>style.color</p:attrName>
                                        </p:attrNameLst>
                                      </p:cBhvr>
                                      <p:to>
                                        <a:schemeClr val="bg1"/>
                                      </p:to>
                                    </p:animClr>
                                    <p:animClr clrSpc="rgb" dir="cw">
                                      <p:cBhvr>
                                        <p:cTn id="7" dur="250" autoRev="1" fill="remove"/>
                                        <p:tgtEl>
                                          <p:spTgt spid="3">
                                            <p:txEl>
                                              <p:pRg st="0" end="0"/>
                                            </p:txEl>
                                          </p:spTgt>
                                        </p:tgtEl>
                                        <p:attrNameLst>
                                          <p:attrName>fillcolor</p:attrName>
                                        </p:attrNameLst>
                                      </p:cBhvr>
                                      <p:to>
                                        <a:schemeClr val="bg1"/>
                                      </p:to>
                                    </p:animClr>
                                    <p:set>
                                      <p:cBhvr>
                                        <p:cTn id="8" dur="250" autoRev="1" fill="remove"/>
                                        <p:tgtEl>
                                          <p:spTgt spid="3">
                                            <p:txEl>
                                              <p:pRg st="0" end="0"/>
                                            </p:txEl>
                                          </p:spTgt>
                                        </p:tgtEl>
                                        <p:attrNameLst>
                                          <p:attrName>fill.type</p:attrName>
                                        </p:attrNameLst>
                                      </p:cBhvr>
                                      <p:to>
                                        <p:strVal val="solid"/>
                                      </p:to>
                                    </p:set>
                                    <p:set>
                                      <p:cBhvr>
                                        <p:cTn id="9" dur="250" autoRev="1" fill="remove"/>
                                        <p:tgtEl>
                                          <p:spTgt spid="3">
                                            <p:txEl>
                                              <p:pRg st="0" end="0"/>
                                            </p:txEl>
                                          </p:spTgt>
                                        </p:tgtEl>
                                        <p:attrNameLst>
                                          <p:attrName>fill.on</p:attrName>
                                        </p:attrNameLst>
                                      </p:cBhvr>
                                      <p:to>
                                        <p:strVal val="true"/>
                                      </p:to>
                                    </p:set>
                                  </p:childTnLst>
                                </p:cTn>
                              </p:par>
                            </p:childTnLst>
                          </p:cTn>
                        </p:par>
                        <p:par>
                          <p:cTn id="10" fill="hold">
                            <p:stCondLst>
                              <p:cond delay="500"/>
                            </p:stCondLst>
                            <p:childTnLst>
                              <p:par>
                                <p:cTn id="11" presetID="27" presetClass="emph" presetSubtype="0" fill="remove" nodeType="afterEffect">
                                  <p:stCondLst>
                                    <p:cond delay="0"/>
                                  </p:stCondLst>
                                  <p:childTnLst>
                                    <p:animClr clrSpc="rgb" dir="cw">
                                      <p:cBhvr override="childStyle">
                                        <p:cTn id="12" dur="250" autoRev="1" fill="remove"/>
                                        <p:tgtEl>
                                          <p:spTgt spid="3">
                                            <p:txEl>
                                              <p:pRg st="1" end="1"/>
                                            </p:txEl>
                                          </p:spTgt>
                                        </p:tgtEl>
                                        <p:attrNameLst>
                                          <p:attrName>style.color</p:attrName>
                                        </p:attrNameLst>
                                      </p:cBhvr>
                                      <p:to>
                                        <a:schemeClr val="bg1"/>
                                      </p:to>
                                    </p:animClr>
                                    <p:animClr clrSpc="rgb" dir="cw">
                                      <p:cBhvr>
                                        <p:cTn id="13" dur="250" autoRev="1" fill="remove"/>
                                        <p:tgtEl>
                                          <p:spTgt spid="3">
                                            <p:txEl>
                                              <p:pRg st="1" end="1"/>
                                            </p:txEl>
                                          </p:spTgt>
                                        </p:tgtEl>
                                        <p:attrNameLst>
                                          <p:attrName>fillcolor</p:attrName>
                                        </p:attrNameLst>
                                      </p:cBhvr>
                                      <p:to>
                                        <a:schemeClr val="bg1"/>
                                      </p:to>
                                    </p:animClr>
                                    <p:set>
                                      <p:cBhvr>
                                        <p:cTn id="14" dur="250" autoRev="1" fill="remove"/>
                                        <p:tgtEl>
                                          <p:spTgt spid="3">
                                            <p:txEl>
                                              <p:pRg st="1" end="1"/>
                                            </p:txEl>
                                          </p:spTgt>
                                        </p:tgtEl>
                                        <p:attrNameLst>
                                          <p:attrName>fill.type</p:attrName>
                                        </p:attrNameLst>
                                      </p:cBhvr>
                                      <p:to>
                                        <p:strVal val="solid"/>
                                      </p:to>
                                    </p:set>
                                    <p:set>
                                      <p:cBhvr>
                                        <p:cTn id="15"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713234"/>
          </a:xfrm>
        </p:spPr>
        <p:txBody>
          <a:bodyPr>
            <a:normAutofit fontScale="90000"/>
          </a:bodyPr>
          <a:lstStyle/>
          <a:p>
            <a:r>
              <a:rPr lang="tr-TR" b="1" dirty="0">
                <a:solidFill>
                  <a:srgbClr val="00B050"/>
                </a:solidFill>
              </a:rPr>
              <a:t>Diğer Kamu </a:t>
            </a:r>
            <a:r>
              <a:rPr lang="tr-TR" b="1" dirty="0" smtClean="0">
                <a:solidFill>
                  <a:srgbClr val="00B050"/>
                </a:solidFill>
              </a:rPr>
              <a:t>Görevlileri;</a:t>
            </a:r>
            <a:endParaRPr lang="tr-TR" b="1" dirty="0">
              <a:solidFill>
                <a:srgbClr val="00B050"/>
              </a:solidFill>
            </a:endParaRPr>
          </a:p>
        </p:txBody>
      </p:sp>
      <p:sp>
        <p:nvSpPr>
          <p:cNvPr id="2" name="İçerik Yer Tutucusu 1"/>
          <p:cNvSpPr>
            <a:spLocks noGrp="1"/>
          </p:cNvSpPr>
          <p:nvPr>
            <p:ph idx="1"/>
          </p:nvPr>
        </p:nvSpPr>
        <p:spPr>
          <a:xfrm>
            <a:off x="457200" y="1052736"/>
            <a:ext cx="8229600" cy="5119464"/>
          </a:xfrm>
        </p:spPr>
        <p:txBody>
          <a:bodyPr>
            <a:normAutofit fontScale="92500" lnSpcReduction="20000"/>
          </a:bodyPr>
          <a:lstStyle/>
          <a:p>
            <a:pPr algn="just"/>
            <a:r>
              <a:rPr lang="tr-TR" dirty="0">
                <a:solidFill>
                  <a:srgbClr val="C00000"/>
                </a:solidFill>
                <a:effectLst>
                  <a:outerShdw blurRad="38100" dist="38100" dir="2700000" algn="tl">
                    <a:srgbClr val="000000">
                      <a:alpha val="43137"/>
                    </a:srgbClr>
                  </a:outerShdw>
                </a:effectLst>
              </a:rPr>
              <a:t>4483 sayılı Kanun’un 2. maddesinde</a:t>
            </a:r>
            <a:r>
              <a:rPr lang="tr-TR" dirty="0"/>
              <a:t>; “</a:t>
            </a:r>
            <a:r>
              <a:rPr lang="tr-TR" dirty="0">
                <a:solidFill>
                  <a:srgbClr val="0070C0"/>
                </a:solidFill>
                <a:effectLst>
                  <a:outerShdw blurRad="38100" dist="38100" dir="2700000" algn="tl">
                    <a:srgbClr val="000000">
                      <a:alpha val="43137"/>
                    </a:srgbClr>
                  </a:outerShdw>
                </a:effectLst>
              </a:rPr>
              <a:t>Bu Kanun’un, memurlar ve diğer </a:t>
            </a:r>
            <a:r>
              <a:rPr lang="tr-TR" dirty="0" smtClean="0">
                <a:solidFill>
                  <a:srgbClr val="0070C0"/>
                </a:solidFill>
                <a:effectLst>
                  <a:outerShdw blurRad="38100" dist="38100" dir="2700000" algn="tl">
                    <a:srgbClr val="000000">
                      <a:alpha val="43137"/>
                    </a:srgbClr>
                  </a:outerShdw>
                </a:effectLst>
              </a:rPr>
              <a:t>kamu görevlileri </a:t>
            </a:r>
            <a:r>
              <a:rPr lang="tr-TR" dirty="0">
                <a:solidFill>
                  <a:srgbClr val="0070C0"/>
                </a:solidFill>
                <a:effectLst>
                  <a:outerShdw blurRad="38100" dist="38100" dir="2700000" algn="tl">
                    <a:srgbClr val="000000">
                      <a:alpha val="43137"/>
                    </a:srgbClr>
                  </a:outerShdw>
                </a:effectLst>
              </a:rPr>
              <a:t>hakkında uygulanacağı” </a:t>
            </a:r>
            <a:r>
              <a:rPr lang="tr-TR" dirty="0"/>
              <a:t>hüküm altına alınarak, diğer kamu görevlileri de </a:t>
            </a:r>
            <a:r>
              <a:rPr lang="tr-TR" dirty="0" smtClean="0"/>
              <a:t>bu Kanun </a:t>
            </a:r>
            <a:r>
              <a:rPr lang="tr-TR" dirty="0"/>
              <a:t>kapsamına dahil edilmiştir</a:t>
            </a:r>
            <a:r>
              <a:rPr lang="tr-TR" dirty="0" smtClean="0"/>
              <a:t>.</a:t>
            </a:r>
          </a:p>
          <a:p>
            <a:pPr algn="just"/>
            <a:endParaRPr lang="tr-TR" dirty="0"/>
          </a:p>
          <a:p>
            <a:pPr algn="just"/>
            <a:r>
              <a:rPr lang="tr-TR" dirty="0" smtClean="0">
                <a:solidFill>
                  <a:srgbClr val="C00000"/>
                </a:solidFill>
                <a:effectLst>
                  <a:outerShdw blurRad="38100" dist="38100" dir="2700000" algn="tl">
                    <a:srgbClr val="000000">
                      <a:alpha val="43137"/>
                    </a:srgbClr>
                  </a:outerShdw>
                </a:effectLst>
              </a:rPr>
              <a:t>Diğer </a:t>
            </a:r>
            <a:r>
              <a:rPr lang="tr-TR" dirty="0">
                <a:solidFill>
                  <a:srgbClr val="C00000"/>
                </a:solidFill>
                <a:effectLst>
                  <a:outerShdw blurRad="38100" dist="38100" dir="2700000" algn="tl">
                    <a:srgbClr val="000000">
                      <a:alpha val="43137"/>
                    </a:srgbClr>
                  </a:outerShdw>
                </a:effectLst>
              </a:rPr>
              <a:t>kamu görevlileri ifadesi</a:t>
            </a:r>
            <a:r>
              <a:rPr lang="tr-TR" dirty="0"/>
              <a:t> hukukumuza </a:t>
            </a:r>
            <a:r>
              <a:rPr lang="tr-TR" dirty="0" smtClean="0"/>
              <a:t>1982 Anayasası </a:t>
            </a:r>
            <a:r>
              <a:rPr lang="tr-TR" dirty="0"/>
              <a:t>ile girmiş olup, bu ifadeyi tanımlayan herhangi bir yasal </a:t>
            </a:r>
            <a:r>
              <a:rPr lang="tr-TR" dirty="0" smtClean="0"/>
              <a:t>düzenleme bulunmamaktadır</a:t>
            </a:r>
            <a:r>
              <a:rPr lang="tr-TR" dirty="0"/>
              <a:t>. </a:t>
            </a:r>
            <a:r>
              <a:rPr lang="tr-TR" dirty="0">
                <a:solidFill>
                  <a:srgbClr val="C00000"/>
                </a:solidFill>
                <a:effectLst>
                  <a:outerShdw blurRad="38100" dist="38100" dir="2700000" algn="tl">
                    <a:srgbClr val="000000">
                      <a:alpha val="43137"/>
                    </a:srgbClr>
                  </a:outerShdw>
                </a:effectLst>
              </a:rPr>
              <a:t>Anayasa Mahkemesi, bir kararında;</a:t>
            </a:r>
            <a:r>
              <a:rPr lang="tr-TR" dirty="0"/>
              <a:t> </a:t>
            </a:r>
            <a:r>
              <a:rPr lang="tr-TR" dirty="0">
                <a:solidFill>
                  <a:srgbClr val="0070C0"/>
                </a:solidFill>
                <a:effectLst>
                  <a:outerShdw blurRad="38100" dist="38100" dir="2700000" algn="tl">
                    <a:srgbClr val="000000">
                      <a:alpha val="43137"/>
                    </a:srgbClr>
                  </a:outerShdw>
                </a:effectLst>
              </a:rPr>
              <a:t>“Diğer kamu </a:t>
            </a:r>
            <a:r>
              <a:rPr lang="tr-TR" dirty="0" smtClean="0">
                <a:solidFill>
                  <a:srgbClr val="0070C0"/>
                </a:solidFill>
                <a:effectLst>
                  <a:outerShdw blurRad="38100" dist="38100" dir="2700000" algn="tl">
                    <a:srgbClr val="000000">
                      <a:alpha val="43137"/>
                    </a:srgbClr>
                  </a:outerShdw>
                </a:effectLst>
              </a:rPr>
              <a:t>görevlilerinin memurlar </a:t>
            </a:r>
            <a:r>
              <a:rPr lang="tr-TR" dirty="0">
                <a:solidFill>
                  <a:srgbClr val="0070C0"/>
                </a:solidFill>
                <a:effectLst>
                  <a:outerShdw blurRad="38100" dist="38100" dir="2700000" algn="tl">
                    <a:srgbClr val="000000">
                      <a:alpha val="43137"/>
                    </a:srgbClr>
                  </a:outerShdw>
                </a:effectLst>
              </a:rPr>
              <a:t>ve işçiler dışında kamu hizmetinin gerektirdiği asli ve sürekli </a:t>
            </a:r>
            <a:r>
              <a:rPr lang="tr-TR" dirty="0" smtClean="0">
                <a:solidFill>
                  <a:srgbClr val="0070C0"/>
                </a:solidFill>
                <a:effectLst>
                  <a:outerShdw blurRad="38100" dist="38100" dir="2700000" algn="tl">
                    <a:srgbClr val="000000">
                      <a:alpha val="43137"/>
                    </a:srgbClr>
                  </a:outerShdw>
                </a:effectLst>
              </a:rPr>
              <a:t>görevlerde çalışanlar </a:t>
            </a:r>
            <a:r>
              <a:rPr lang="tr-TR" dirty="0">
                <a:solidFill>
                  <a:srgbClr val="0070C0"/>
                </a:solidFill>
                <a:effectLst>
                  <a:outerShdw blurRad="38100" dist="38100" dir="2700000" algn="tl">
                    <a:srgbClr val="000000">
                      <a:alpha val="43137"/>
                    </a:srgbClr>
                  </a:outerShdw>
                </a:effectLst>
              </a:rPr>
              <a:t>olduğunu”</a:t>
            </a:r>
            <a:r>
              <a:rPr lang="tr-TR" dirty="0"/>
              <a:t>, </a:t>
            </a:r>
            <a:r>
              <a:rPr lang="tr-TR" dirty="0">
                <a:solidFill>
                  <a:srgbClr val="C00000"/>
                </a:solidFill>
              </a:rPr>
              <a:t>diğer bir kararında</a:t>
            </a:r>
            <a:r>
              <a:rPr lang="tr-TR" dirty="0"/>
              <a:t>; </a:t>
            </a:r>
            <a:r>
              <a:rPr lang="tr-TR" b="1" dirty="0">
                <a:solidFill>
                  <a:srgbClr val="FFC000"/>
                </a:solidFill>
                <a:effectLst>
                  <a:outerShdw blurRad="38100" dist="38100" dir="2700000" algn="tl">
                    <a:srgbClr val="000000">
                      <a:alpha val="43137"/>
                    </a:srgbClr>
                  </a:outerShdw>
                </a:effectLst>
              </a:rPr>
              <a:t>“Diğer kamu görevlilerinin, yönetime </a:t>
            </a:r>
            <a:r>
              <a:rPr lang="tr-TR" b="1" dirty="0" smtClean="0">
                <a:solidFill>
                  <a:srgbClr val="FFC000"/>
                </a:solidFill>
                <a:effectLst>
                  <a:outerShdw blurRad="38100" dist="38100" dir="2700000" algn="tl">
                    <a:srgbClr val="000000">
                      <a:alpha val="43137"/>
                    </a:srgbClr>
                  </a:outerShdw>
                </a:effectLst>
              </a:rPr>
              <a:t>kamu hukuku </a:t>
            </a:r>
            <a:r>
              <a:rPr lang="tr-TR" b="1" dirty="0">
                <a:solidFill>
                  <a:srgbClr val="FFC000"/>
                </a:solidFill>
                <a:effectLst>
                  <a:outerShdw blurRad="38100" dist="38100" dir="2700000" algn="tl">
                    <a:srgbClr val="000000">
                      <a:alpha val="43137"/>
                    </a:srgbClr>
                  </a:outerShdw>
                </a:effectLst>
              </a:rPr>
              <a:t>ilkeleriyle bağlı olması gerektiğini”</a:t>
            </a:r>
            <a:r>
              <a:rPr lang="tr-TR" dirty="0"/>
              <a:t>, </a:t>
            </a:r>
            <a:r>
              <a:rPr lang="tr-TR" dirty="0">
                <a:solidFill>
                  <a:srgbClr val="C00000"/>
                </a:solidFill>
                <a:effectLst>
                  <a:outerShdw blurRad="38100" dist="38100" dir="2700000" algn="tl">
                    <a:srgbClr val="000000">
                      <a:alpha val="43137"/>
                    </a:srgbClr>
                  </a:outerShdw>
                </a:effectLst>
              </a:rPr>
              <a:t>bir başka kararında ise</a:t>
            </a:r>
            <a:r>
              <a:rPr lang="tr-TR" dirty="0"/>
              <a:t>; </a:t>
            </a:r>
            <a:r>
              <a:rPr lang="tr-TR" dirty="0">
                <a:solidFill>
                  <a:srgbClr val="7030A0"/>
                </a:solidFill>
                <a:effectLst>
                  <a:outerShdw blurRad="38100" dist="38100" dir="2700000" algn="tl">
                    <a:srgbClr val="000000">
                      <a:alpha val="43137"/>
                    </a:srgbClr>
                  </a:outerShdw>
                </a:effectLst>
              </a:rPr>
              <a:t>“Memurlar </a:t>
            </a:r>
            <a:r>
              <a:rPr lang="tr-TR" dirty="0" smtClean="0">
                <a:solidFill>
                  <a:srgbClr val="7030A0"/>
                </a:solidFill>
                <a:effectLst>
                  <a:outerShdw blurRad="38100" dist="38100" dir="2700000" algn="tl">
                    <a:srgbClr val="000000">
                      <a:alpha val="43137"/>
                    </a:srgbClr>
                  </a:outerShdw>
                </a:effectLst>
              </a:rPr>
              <a:t>gibi diğer </a:t>
            </a:r>
            <a:r>
              <a:rPr lang="tr-TR" dirty="0">
                <a:solidFill>
                  <a:srgbClr val="7030A0"/>
                </a:solidFill>
                <a:effectLst>
                  <a:outerShdw blurRad="38100" dist="38100" dir="2700000" algn="tl">
                    <a:srgbClr val="000000">
                      <a:alpha val="43137"/>
                    </a:srgbClr>
                  </a:outerShdw>
                </a:effectLst>
              </a:rPr>
              <a:t>kamu görevlileri için de atama koşulunun geçerli olduğunu</a:t>
            </a:r>
            <a:r>
              <a:rPr lang="tr-TR" dirty="0"/>
              <a:t>” belirtmiştir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33048568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571472" y="571480"/>
            <a:ext cx="8072494" cy="1000132"/>
          </a:xfrm>
        </p:spPr>
        <p:txBody>
          <a:bodyPr>
            <a:noAutofit/>
          </a:bodyPr>
          <a:lstStyle/>
          <a:p>
            <a:pPr algn="ctr"/>
            <a:r>
              <a:rPr lang="tr-TR" sz="2800" b="1" dirty="0">
                <a:solidFill>
                  <a:srgbClr val="00B050"/>
                </a:solidFill>
              </a:rPr>
              <a:t>Çeşitli yargı kararlarına göre, </a:t>
            </a:r>
            <a:r>
              <a:rPr lang="tr-TR" sz="2800" b="1" dirty="0" smtClean="0">
                <a:solidFill>
                  <a:srgbClr val="00B050"/>
                </a:solidFill>
              </a:rPr>
              <a:t/>
            </a:r>
            <a:br>
              <a:rPr lang="tr-TR" sz="2800" b="1" dirty="0" smtClean="0">
                <a:solidFill>
                  <a:srgbClr val="00B050"/>
                </a:solidFill>
              </a:rPr>
            </a:br>
            <a:r>
              <a:rPr lang="tr-TR" sz="2800" b="1" dirty="0" smtClean="0">
                <a:solidFill>
                  <a:srgbClr val="00B050"/>
                </a:solidFill>
              </a:rPr>
              <a:t>diğer </a:t>
            </a:r>
            <a:r>
              <a:rPr lang="tr-TR" sz="2800" b="1" dirty="0">
                <a:solidFill>
                  <a:srgbClr val="00B050"/>
                </a:solidFill>
              </a:rPr>
              <a:t>kamu </a:t>
            </a:r>
            <a:r>
              <a:rPr lang="tr-TR" sz="2800" b="1" dirty="0" smtClean="0">
                <a:solidFill>
                  <a:srgbClr val="00B050"/>
                </a:solidFill>
              </a:rPr>
              <a:t>görevlileri;</a:t>
            </a:r>
            <a:endParaRPr lang="tr-TR" sz="2800" b="1" dirty="0">
              <a:solidFill>
                <a:srgbClr val="00B050"/>
              </a:solidFill>
            </a:endParaRPr>
          </a:p>
        </p:txBody>
      </p:sp>
      <p:sp>
        <p:nvSpPr>
          <p:cNvPr id="2" name="İçerik Yer Tutucusu 1"/>
          <p:cNvSpPr>
            <a:spLocks noGrp="1"/>
          </p:cNvSpPr>
          <p:nvPr>
            <p:ph idx="1"/>
          </p:nvPr>
        </p:nvSpPr>
        <p:spPr/>
        <p:txBody>
          <a:bodyPr>
            <a:normAutofit lnSpcReduction="10000"/>
          </a:bodyPr>
          <a:lstStyle/>
          <a:p>
            <a:pPr algn="just"/>
            <a:r>
              <a:rPr lang="tr-TR" dirty="0">
                <a:solidFill>
                  <a:srgbClr val="C00000"/>
                </a:solidFill>
                <a:effectLst>
                  <a:outerShdw blurRad="38100" dist="38100" dir="2700000" algn="tl">
                    <a:srgbClr val="000000">
                      <a:alpha val="43137"/>
                    </a:srgbClr>
                  </a:outerShdw>
                </a:effectLst>
              </a:rPr>
              <a:t>Çeşitli yargı kararlarına göre</a:t>
            </a:r>
            <a:r>
              <a:rPr lang="tr-TR" dirty="0"/>
              <a:t>, diğer kamu görevlileri denildiğinde, </a:t>
            </a:r>
            <a:r>
              <a:rPr lang="tr-TR" dirty="0" smtClean="0"/>
              <a:t>memurlar dışında </a:t>
            </a:r>
            <a:r>
              <a:rPr lang="tr-TR" dirty="0"/>
              <a:t>kalan kamu görevlileri anlaşılmaktadır. Memurlar dışında kalan diğer </a:t>
            </a:r>
            <a:r>
              <a:rPr lang="tr-TR" dirty="0" smtClean="0"/>
              <a:t>kamu görevlileri </a:t>
            </a:r>
            <a:r>
              <a:rPr lang="tr-TR" dirty="0"/>
              <a:t>kapsamına ise, ayrı personel rejime tabi olan kamu görevlileri ile </a:t>
            </a:r>
            <a:r>
              <a:rPr lang="tr-TR" dirty="0" smtClean="0"/>
              <a:t>Anayasanın 127</a:t>
            </a:r>
            <a:r>
              <a:rPr lang="tr-TR" dirty="0"/>
              <a:t>. maddesi ile düzenlenen mahalli idareler personelleri girmektedir. </a:t>
            </a:r>
            <a:endParaRPr lang="tr-TR" dirty="0" smtClean="0"/>
          </a:p>
          <a:p>
            <a:pPr algn="just"/>
            <a:r>
              <a:rPr lang="tr-TR" dirty="0" smtClean="0">
                <a:solidFill>
                  <a:srgbClr val="C00000"/>
                </a:solidFill>
                <a:effectLst>
                  <a:outerShdw blurRad="38100" dist="38100" dir="2700000" algn="tl">
                    <a:srgbClr val="000000">
                      <a:alpha val="43137"/>
                    </a:srgbClr>
                  </a:outerShdw>
                </a:effectLst>
              </a:rPr>
              <a:t>Dolayısıyla, diğer </a:t>
            </a:r>
            <a:r>
              <a:rPr lang="tr-TR" dirty="0">
                <a:solidFill>
                  <a:srgbClr val="C00000"/>
                </a:solidFill>
                <a:effectLst>
                  <a:outerShdw blurRad="38100" dist="38100" dir="2700000" algn="tl">
                    <a:srgbClr val="000000">
                      <a:alpha val="43137"/>
                    </a:srgbClr>
                  </a:outerShdw>
                </a:effectLst>
              </a:rPr>
              <a:t>kamu görevlilerini; </a:t>
            </a:r>
            <a:r>
              <a:rPr lang="tr-TR" dirty="0">
                <a:solidFill>
                  <a:srgbClr val="0070C0"/>
                </a:solidFill>
                <a:effectLst>
                  <a:outerShdw blurRad="38100" dist="38100" dir="2700000" algn="tl">
                    <a:srgbClr val="000000">
                      <a:alpha val="43137"/>
                    </a:srgbClr>
                  </a:outerShdw>
                </a:effectLst>
              </a:rPr>
              <a:t>“Devlet memuru statüsüne girmeyen özel kanunlara </a:t>
            </a:r>
            <a:r>
              <a:rPr lang="tr-TR" dirty="0" smtClean="0">
                <a:solidFill>
                  <a:srgbClr val="0070C0"/>
                </a:solidFill>
                <a:effectLst>
                  <a:outerShdw blurRad="38100" dist="38100" dir="2700000" algn="tl">
                    <a:srgbClr val="000000">
                      <a:alpha val="43137"/>
                    </a:srgbClr>
                  </a:outerShdw>
                </a:effectLst>
              </a:rPr>
              <a:t>bağlı kamu </a:t>
            </a:r>
            <a:r>
              <a:rPr lang="tr-TR" dirty="0">
                <a:solidFill>
                  <a:srgbClr val="0070C0"/>
                </a:solidFill>
                <a:effectLst>
                  <a:outerShdw blurRad="38100" dist="38100" dir="2700000" algn="tl">
                    <a:srgbClr val="000000">
                      <a:alpha val="43137"/>
                    </a:srgbClr>
                  </a:outerShdw>
                </a:effectLst>
              </a:rPr>
              <a:t>personeli” </a:t>
            </a:r>
            <a:r>
              <a:rPr lang="tr-TR" dirty="0"/>
              <a:t>ile “</a:t>
            </a:r>
            <a:r>
              <a:rPr lang="tr-TR" dirty="0">
                <a:solidFill>
                  <a:srgbClr val="7030A0"/>
                </a:solidFill>
                <a:effectLst>
                  <a:outerShdw blurRad="38100" dist="38100" dir="2700000" algn="tl">
                    <a:srgbClr val="000000">
                      <a:alpha val="43137"/>
                    </a:srgbClr>
                  </a:outerShdw>
                </a:effectLst>
              </a:rPr>
              <a:t>kamu görevlerine atama dışı yollarla gelen (seçimle) </a:t>
            </a:r>
            <a:r>
              <a:rPr lang="tr-TR" dirty="0" smtClean="0">
                <a:solidFill>
                  <a:srgbClr val="7030A0"/>
                </a:solidFill>
                <a:effectLst>
                  <a:outerShdw blurRad="38100" dist="38100" dir="2700000" algn="tl">
                    <a:srgbClr val="000000">
                      <a:alpha val="43137"/>
                    </a:srgbClr>
                  </a:outerShdw>
                </a:effectLst>
              </a:rPr>
              <a:t>kamu görevlileri</a:t>
            </a:r>
            <a:r>
              <a:rPr lang="tr-TR" dirty="0">
                <a:solidFill>
                  <a:srgbClr val="7030A0"/>
                </a:solidFill>
                <a:effectLst>
                  <a:outerShdw blurRad="38100" dist="38100" dir="2700000" algn="tl">
                    <a:srgbClr val="000000">
                      <a:alpha val="43137"/>
                    </a:srgbClr>
                  </a:outerShdw>
                </a:effectLst>
              </a:rPr>
              <a:t>” </a:t>
            </a:r>
            <a:r>
              <a:rPr lang="tr-TR" dirty="0"/>
              <a:t>olarak, ikili bir ayrıma tabi tutarak incelemek uygun olacaktır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205832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857250"/>
          </a:xfrm>
        </p:spPr>
        <p:txBody>
          <a:bodyPr/>
          <a:lstStyle/>
          <a:p>
            <a:r>
              <a:rPr lang="tr-TR" b="1" dirty="0">
                <a:solidFill>
                  <a:srgbClr val="00B050"/>
                </a:solidFill>
              </a:rPr>
              <a:t>Konu Yönünden </a:t>
            </a:r>
            <a:r>
              <a:rPr lang="tr-TR" b="1" dirty="0" smtClean="0">
                <a:solidFill>
                  <a:srgbClr val="00B050"/>
                </a:solidFill>
              </a:rPr>
              <a:t>Kapsamı;</a:t>
            </a:r>
            <a:endParaRPr lang="tr-TR" dirty="0">
              <a:solidFill>
                <a:srgbClr val="00B050"/>
              </a:solidFill>
            </a:endParaRPr>
          </a:p>
        </p:txBody>
      </p:sp>
      <p:sp>
        <p:nvSpPr>
          <p:cNvPr id="2" name="İçerik Yer Tutucusu 1"/>
          <p:cNvSpPr>
            <a:spLocks noGrp="1"/>
          </p:cNvSpPr>
          <p:nvPr>
            <p:ph idx="1"/>
          </p:nvPr>
        </p:nvSpPr>
        <p:spPr>
          <a:xfrm>
            <a:off x="457200" y="1268760"/>
            <a:ext cx="8229600" cy="4903440"/>
          </a:xfrm>
        </p:spPr>
        <p:txBody>
          <a:bodyPr>
            <a:normAutofit lnSpcReduction="10000"/>
          </a:bodyPr>
          <a:lstStyle/>
          <a:p>
            <a:pPr algn="just"/>
            <a:r>
              <a:rPr lang="tr-TR" dirty="0">
                <a:solidFill>
                  <a:srgbClr val="C00000"/>
                </a:solidFill>
                <a:effectLst>
                  <a:outerShdw blurRad="38100" dist="38100" dir="2700000" algn="tl">
                    <a:srgbClr val="000000">
                      <a:alpha val="43137"/>
                    </a:srgbClr>
                  </a:outerShdw>
                </a:effectLst>
                <a:latin typeface="Arial Nova Light" pitchFamily="34" charset="0"/>
              </a:rPr>
              <a:t>4483 sayılı Kanunun 2. maddesinde</a:t>
            </a:r>
            <a:r>
              <a:rPr lang="tr-TR" dirty="0">
                <a:latin typeface="Arial Nova Light" pitchFamily="34" charset="0"/>
              </a:rPr>
              <a:t>; </a:t>
            </a:r>
            <a:r>
              <a:rPr lang="tr-TR" dirty="0">
                <a:solidFill>
                  <a:srgbClr val="0070C0"/>
                </a:solidFill>
                <a:effectLst>
                  <a:outerShdw blurRad="38100" dist="38100" dir="2700000" algn="tl">
                    <a:srgbClr val="000000">
                      <a:alpha val="43137"/>
                    </a:srgbClr>
                  </a:outerShdw>
                </a:effectLst>
                <a:latin typeface="Arial Nova Light" pitchFamily="34" charset="0"/>
              </a:rPr>
              <a:t>“Bu Kanunun memurlar ve diğer </a:t>
            </a:r>
            <a:r>
              <a:rPr lang="tr-TR" dirty="0" smtClean="0">
                <a:solidFill>
                  <a:srgbClr val="0070C0"/>
                </a:solidFill>
                <a:effectLst>
                  <a:outerShdw blurRad="38100" dist="38100" dir="2700000" algn="tl">
                    <a:srgbClr val="000000">
                      <a:alpha val="43137"/>
                    </a:srgbClr>
                  </a:outerShdw>
                </a:effectLst>
                <a:latin typeface="Arial Nova Light" pitchFamily="34" charset="0"/>
              </a:rPr>
              <a:t>kamu görevlilerinin </a:t>
            </a:r>
            <a:r>
              <a:rPr lang="tr-TR" dirty="0">
                <a:solidFill>
                  <a:srgbClr val="0070C0"/>
                </a:solidFill>
                <a:effectLst>
                  <a:outerShdw blurRad="38100" dist="38100" dir="2700000" algn="tl">
                    <a:srgbClr val="000000">
                      <a:alpha val="43137"/>
                    </a:srgbClr>
                  </a:outerShdw>
                </a:effectLst>
                <a:latin typeface="Arial Nova Light" pitchFamily="34" charset="0"/>
              </a:rPr>
              <a:t>görevleri sebebiyle işledikleri suçlar hakkında uygulanacağı” </a:t>
            </a:r>
            <a:r>
              <a:rPr lang="tr-TR" dirty="0" smtClean="0">
                <a:latin typeface="Arial Nova Light" pitchFamily="34" charset="0"/>
              </a:rPr>
              <a:t>hüküm altına </a:t>
            </a:r>
            <a:r>
              <a:rPr lang="tr-TR" dirty="0">
                <a:latin typeface="Arial Nova Light" pitchFamily="34" charset="0"/>
              </a:rPr>
              <a:t>alınmıştır. Buna göre, memur veya kamu görevlisine isnat edilen eylemin, </a:t>
            </a:r>
            <a:r>
              <a:rPr lang="tr-TR" dirty="0" smtClean="0">
                <a:latin typeface="Arial Nova Light" pitchFamily="34" charset="0"/>
              </a:rPr>
              <a:t>Türk Ceza </a:t>
            </a:r>
            <a:r>
              <a:rPr lang="tr-TR" dirty="0">
                <a:latin typeface="Arial Nova Light" pitchFamily="34" charset="0"/>
              </a:rPr>
              <a:t>Kanunu veya diğer cezai müeyyide öngören kanunlara göre suç teşkil etmiş </a:t>
            </a:r>
            <a:r>
              <a:rPr lang="tr-TR" dirty="0" smtClean="0">
                <a:latin typeface="Arial Nova Light" pitchFamily="34" charset="0"/>
              </a:rPr>
              <a:t>olması gerekir</a:t>
            </a:r>
            <a:r>
              <a:rPr lang="tr-TR" dirty="0">
                <a:latin typeface="Arial Nova Light" pitchFamily="34" charset="0"/>
              </a:rPr>
              <a:t>. </a:t>
            </a:r>
            <a:endParaRPr lang="tr-TR" dirty="0" smtClean="0">
              <a:latin typeface="Arial Nova Light" pitchFamily="34" charset="0"/>
            </a:endParaRPr>
          </a:p>
          <a:p>
            <a:pPr algn="just"/>
            <a:r>
              <a:rPr lang="tr-TR" dirty="0" smtClean="0">
                <a:latin typeface="Arial Nova Light" pitchFamily="34" charset="0"/>
              </a:rPr>
              <a:t>Bir </a:t>
            </a:r>
            <a:r>
              <a:rPr lang="tr-TR" dirty="0">
                <a:latin typeface="Arial Nova Light" pitchFamily="34" charset="0"/>
              </a:rPr>
              <a:t>eylemin suç olabilmesi için ise, o eylemin kanunla suç sayılmış olması </a:t>
            </a:r>
            <a:r>
              <a:rPr lang="tr-TR" dirty="0" smtClean="0">
                <a:latin typeface="Arial Nova Light" pitchFamily="34" charset="0"/>
              </a:rPr>
              <a:t>ve bu </a:t>
            </a:r>
            <a:r>
              <a:rPr lang="tr-TR" dirty="0">
                <a:latin typeface="Arial Nova Light" pitchFamily="34" charset="0"/>
              </a:rPr>
              <a:t>eylemin cezasının da kanunda gösterilmesi gereklidir. Dolayısıyla, suç </a:t>
            </a:r>
            <a:r>
              <a:rPr lang="tr-TR" dirty="0" smtClean="0">
                <a:latin typeface="Arial Nova Light" pitchFamily="34" charset="0"/>
              </a:rPr>
              <a:t>sayılan eylemler </a:t>
            </a:r>
            <a:r>
              <a:rPr lang="tr-TR" dirty="0">
                <a:latin typeface="Arial Nova Light" pitchFamily="34" charset="0"/>
              </a:rPr>
              <a:t>kanunda açık bir şekilde gösterilmezse, </a:t>
            </a:r>
            <a:r>
              <a:rPr lang="tr-TR" dirty="0">
                <a:solidFill>
                  <a:srgbClr val="C00000"/>
                </a:solidFill>
                <a:effectLst>
                  <a:outerShdw blurRad="38100" dist="38100" dir="2700000" algn="tl">
                    <a:srgbClr val="000000">
                      <a:alpha val="43137"/>
                    </a:srgbClr>
                  </a:outerShdw>
                </a:effectLst>
                <a:latin typeface="Arial Nova Light" pitchFamily="34" charset="0"/>
              </a:rPr>
              <a:t>“kanunsuz suç olmaz kuralı” </a:t>
            </a:r>
            <a:r>
              <a:rPr lang="tr-TR" dirty="0" smtClean="0">
                <a:latin typeface="Arial Nova Light" pitchFamily="34" charset="0"/>
              </a:rPr>
              <a:t>ihlal edilmiş </a:t>
            </a:r>
            <a:r>
              <a:rPr lang="tr-TR" dirty="0">
                <a:latin typeface="Arial Nova Light" pitchFamily="34" charset="0"/>
              </a:rPr>
              <a:t>olur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16205018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857250"/>
          </a:xfrm>
        </p:spPr>
        <p:txBody>
          <a:bodyPr/>
          <a:lstStyle/>
          <a:p>
            <a:pPr marL="179388"/>
            <a:r>
              <a:rPr lang="tr-TR" b="1" dirty="0">
                <a:solidFill>
                  <a:srgbClr val="00B050"/>
                </a:solidFill>
              </a:rPr>
              <a:t>Görev Sebebiyle İşlenen </a:t>
            </a:r>
            <a:r>
              <a:rPr lang="tr-TR" b="1" dirty="0" smtClean="0">
                <a:solidFill>
                  <a:srgbClr val="00B050"/>
                </a:solidFill>
              </a:rPr>
              <a:t>Suç;</a:t>
            </a:r>
            <a:endParaRPr lang="tr-TR" dirty="0">
              <a:solidFill>
                <a:srgbClr val="00B050"/>
              </a:solidFill>
            </a:endParaRPr>
          </a:p>
        </p:txBody>
      </p:sp>
      <p:sp>
        <p:nvSpPr>
          <p:cNvPr id="2" name="İçerik Yer Tutucusu 1"/>
          <p:cNvSpPr>
            <a:spLocks noGrp="1"/>
          </p:cNvSpPr>
          <p:nvPr>
            <p:ph idx="1"/>
          </p:nvPr>
        </p:nvSpPr>
        <p:spPr>
          <a:xfrm>
            <a:off x="457200" y="1340768"/>
            <a:ext cx="8229600" cy="4831432"/>
          </a:xfrm>
        </p:spPr>
        <p:txBody>
          <a:bodyPr>
            <a:normAutofit fontScale="92500" lnSpcReduction="10000"/>
          </a:bodyPr>
          <a:lstStyle/>
          <a:p>
            <a:pPr algn="just"/>
            <a:r>
              <a:rPr lang="tr-TR" dirty="0">
                <a:solidFill>
                  <a:srgbClr val="C00000"/>
                </a:solidFill>
                <a:effectLst>
                  <a:outerShdw blurRad="38100" dist="38100" dir="2700000" algn="tl">
                    <a:srgbClr val="000000">
                      <a:alpha val="43137"/>
                    </a:srgbClr>
                  </a:outerShdw>
                </a:effectLst>
                <a:latin typeface="Arial Nova Light" pitchFamily="34" charset="0"/>
              </a:rPr>
              <a:t>4483 sayılı Kanunun 2. maddesinin ilk fıkrasında: </a:t>
            </a:r>
            <a:r>
              <a:rPr lang="tr-TR" dirty="0">
                <a:solidFill>
                  <a:srgbClr val="0070C0"/>
                </a:solidFill>
                <a:effectLst>
                  <a:outerShdw blurRad="38100" dist="38100" dir="2700000" algn="tl">
                    <a:srgbClr val="000000">
                      <a:alpha val="43137"/>
                    </a:srgbClr>
                  </a:outerShdw>
                </a:effectLst>
                <a:latin typeface="Arial Nova Light" pitchFamily="34" charset="0"/>
              </a:rPr>
              <a:t>“ Bu Kanunun, </a:t>
            </a:r>
            <a:r>
              <a:rPr lang="tr-TR" dirty="0" smtClean="0">
                <a:solidFill>
                  <a:srgbClr val="0070C0"/>
                </a:solidFill>
                <a:effectLst>
                  <a:outerShdw blurRad="38100" dist="38100" dir="2700000" algn="tl">
                    <a:srgbClr val="000000">
                      <a:alpha val="43137"/>
                    </a:srgbClr>
                  </a:outerShdw>
                </a:effectLst>
                <a:latin typeface="Arial Nova Light" pitchFamily="34" charset="0"/>
              </a:rPr>
              <a:t>memurların ve </a:t>
            </a:r>
            <a:r>
              <a:rPr lang="tr-TR" dirty="0">
                <a:solidFill>
                  <a:srgbClr val="0070C0"/>
                </a:solidFill>
                <a:effectLst>
                  <a:outerShdw blurRad="38100" dist="38100" dir="2700000" algn="tl">
                    <a:srgbClr val="000000">
                      <a:alpha val="43137"/>
                    </a:srgbClr>
                  </a:outerShdw>
                </a:effectLst>
                <a:latin typeface="Arial Nova Light" pitchFamily="34" charset="0"/>
              </a:rPr>
              <a:t>diğer kamu görevlilerinin görevleri sebebiyle işledikleri suçları kapsadığı” </a:t>
            </a:r>
            <a:r>
              <a:rPr lang="tr-TR" dirty="0" smtClean="0">
                <a:latin typeface="Arial Nova Light" pitchFamily="34" charset="0"/>
              </a:rPr>
              <a:t>hüküm altına </a:t>
            </a:r>
            <a:r>
              <a:rPr lang="tr-TR" dirty="0">
                <a:latin typeface="Arial Nova Light" pitchFamily="34" charset="0"/>
              </a:rPr>
              <a:t>alınmış olup, </a:t>
            </a:r>
            <a:r>
              <a:rPr lang="tr-TR" dirty="0" err="1">
                <a:latin typeface="Arial Nova Light" pitchFamily="34" charset="0"/>
              </a:rPr>
              <a:t>M.M.H.K.’dan</a:t>
            </a:r>
            <a:r>
              <a:rPr lang="tr-TR" dirty="0">
                <a:latin typeface="Arial Nova Light" pitchFamily="34" charset="0"/>
              </a:rPr>
              <a:t> farklı olarak, </a:t>
            </a:r>
            <a:r>
              <a:rPr lang="tr-TR" dirty="0">
                <a:solidFill>
                  <a:srgbClr val="0070C0"/>
                </a:solidFill>
                <a:effectLst>
                  <a:outerShdw blurRad="38100" dist="38100" dir="2700000" algn="tl">
                    <a:srgbClr val="000000">
                      <a:alpha val="43137"/>
                    </a:srgbClr>
                  </a:outerShdw>
                </a:effectLst>
                <a:latin typeface="Arial Nova Light" pitchFamily="34" charset="0"/>
              </a:rPr>
              <a:t>“görev sırasında işlenen suçlar</a:t>
            </a:r>
            <a:r>
              <a:rPr lang="tr-TR" dirty="0" smtClean="0">
                <a:solidFill>
                  <a:srgbClr val="0070C0"/>
                </a:solidFill>
                <a:effectLst>
                  <a:outerShdw blurRad="38100" dist="38100" dir="2700000" algn="tl">
                    <a:srgbClr val="000000">
                      <a:alpha val="43137"/>
                    </a:srgbClr>
                  </a:outerShdw>
                </a:effectLst>
                <a:latin typeface="Arial Nova Light" pitchFamily="34" charset="0"/>
              </a:rPr>
              <a:t>”</a:t>
            </a:r>
            <a:r>
              <a:rPr lang="tr-TR" dirty="0" smtClean="0">
                <a:latin typeface="Arial Nova Light" pitchFamily="34" charset="0"/>
              </a:rPr>
              <a:t> kapsam </a:t>
            </a:r>
            <a:r>
              <a:rPr lang="tr-TR" dirty="0">
                <a:latin typeface="Arial Nova Light" pitchFamily="34" charset="0"/>
              </a:rPr>
              <a:t>dışına çıkarılmıştır. Böylelikle, kovuşturmanın daha sağlıklı ve daha </a:t>
            </a:r>
            <a:r>
              <a:rPr lang="tr-TR" dirty="0" smtClean="0">
                <a:latin typeface="Arial Nova Light" pitchFamily="34" charset="0"/>
              </a:rPr>
              <a:t>çabuk yapılması </a:t>
            </a:r>
            <a:r>
              <a:rPr lang="tr-TR" dirty="0">
                <a:latin typeface="Arial Nova Light" pitchFamily="34" charset="0"/>
              </a:rPr>
              <a:t>sağlanmak </a:t>
            </a:r>
            <a:r>
              <a:rPr lang="tr-TR" dirty="0" smtClean="0">
                <a:latin typeface="Arial Nova Light" pitchFamily="34" charset="0"/>
              </a:rPr>
              <a:t>istenmiştir. </a:t>
            </a:r>
          </a:p>
          <a:p>
            <a:pPr algn="just"/>
            <a:r>
              <a:rPr lang="tr-TR" dirty="0" smtClean="0">
                <a:solidFill>
                  <a:srgbClr val="0070C0"/>
                </a:solidFill>
                <a:effectLst>
                  <a:outerShdw blurRad="38100" dist="38100" dir="2700000" algn="tl">
                    <a:srgbClr val="000000">
                      <a:alpha val="43137"/>
                    </a:srgbClr>
                  </a:outerShdw>
                </a:effectLst>
                <a:latin typeface="Arial Nova Light" pitchFamily="34" charset="0"/>
              </a:rPr>
              <a:t>Kanunun </a:t>
            </a:r>
            <a:r>
              <a:rPr lang="tr-TR" dirty="0">
                <a:solidFill>
                  <a:srgbClr val="0070C0"/>
                </a:solidFill>
                <a:effectLst>
                  <a:outerShdw blurRad="38100" dist="38100" dir="2700000" algn="tl">
                    <a:srgbClr val="000000">
                      <a:alpha val="43137"/>
                    </a:srgbClr>
                  </a:outerShdw>
                </a:effectLst>
                <a:latin typeface="Arial Nova Light" pitchFamily="34" charset="0"/>
              </a:rPr>
              <a:t>memurlar ve diğer kamu görevlileri hakkında uygulanabilmesi </a:t>
            </a:r>
            <a:r>
              <a:rPr lang="tr-TR" dirty="0" smtClean="0">
                <a:solidFill>
                  <a:srgbClr val="0070C0"/>
                </a:solidFill>
                <a:effectLst>
                  <a:outerShdw blurRad="38100" dist="38100" dir="2700000" algn="tl">
                    <a:srgbClr val="000000">
                      <a:alpha val="43137"/>
                    </a:srgbClr>
                  </a:outerShdw>
                </a:effectLst>
                <a:latin typeface="Arial Nova Light" pitchFamily="34" charset="0"/>
              </a:rPr>
              <a:t>için suçun</a:t>
            </a:r>
            <a:r>
              <a:rPr lang="tr-TR" dirty="0">
                <a:solidFill>
                  <a:srgbClr val="0070C0"/>
                </a:solidFill>
                <a:effectLst>
                  <a:outerShdw blurRad="38100" dist="38100" dir="2700000" algn="tl">
                    <a:srgbClr val="000000">
                      <a:alpha val="43137"/>
                    </a:srgbClr>
                  </a:outerShdw>
                </a:effectLst>
                <a:latin typeface="Arial Nova Light" pitchFamily="34" charset="0"/>
              </a:rPr>
              <a:t>, görev sebebiyle işlemesi gerekir. Görevleri sebebiyle olmayıp, </a:t>
            </a:r>
            <a:r>
              <a:rPr lang="tr-TR" dirty="0" smtClean="0">
                <a:solidFill>
                  <a:srgbClr val="0070C0"/>
                </a:solidFill>
                <a:effectLst>
                  <a:outerShdw blurRad="38100" dist="38100" dir="2700000" algn="tl">
                    <a:srgbClr val="000000">
                      <a:alpha val="43137"/>
                    </a:srgbClr>
                  </a:outerShdw>
                </a:effectLst>
                <a:latin typeface="Arial Nova Light" pitchFamily="34" charset="0"/>
              </a:rPr>
              <a:t>görevlerini yaptıkları </a:t>
            </a:r>
            <a:r>
              <a:rPr lang="tr-TR" dirty="0">
                <a:solidFill>
                  <a:srgbClr val="0070C0"/>
                </a:solidFill>
                <a:effectLst>
                  <a:outerShdw blurRad="38100" dist="38100" dir="2700000" algn="tl">
                    <a:srgbClr val="000000">
                      <a:alpha val="43137"/>
                    </a:srgbClr>
                  </a:outerShdw>
                </a:effectLst>
                <a:latin typeface="Arial Nova Light" pitchFamily="34" charset="0"/>
              </a:rPr>
              <a:t>sırada işledikleri suçlarda memur ve diğer kamu görevlileri</a:t>
            </a:r>
            <a:r>
              <a:rPr lang="tr-TR" dirty="0">
                <a:latin typeface="Arial Nova Light" pitchFamily="34" charset="0"/>
              </a:rPr>
              <a:t>, </a:t>
            </a:r>
            <a:r>
              <a:rPr lang="tr-TR" dirty="0">
                <a:solidFill>
                  <a:srgbClr val="7030A0"/>
                </a:solidFill>
                <a:effectLst>
                  <a:outerShdw blurRad="38100" dist="38100" dir="2700000" algn="tl">
                    <a:srgbClr val="000000">
                      <a:alpha val="43137"/>
                    </a:srgbClr>
                  </a:outerShdw>
                </a:effectLst>
                <a:latin typeface="Arial Nova Light" pitchFamily="34" charset="0"/>
              </a:rPr>
              <a:t>4483’ün </a:t>
            </a:r>
            <a:r>
              <a:rPr lang="tr-TR" dirty="0" smtClean="0">
                <a:solidFill>
                  <a:srgbClr val="7030A0"/>
                </a:solidFill>
                <a:effectLst>
                  <a:outerShdw blurRad="38100" dist="38100" dir="2700000" algn="tl">
                    <a:srgbClr val="000000">
                      <a:alpha val="43137"/>
                    </a:srgbClr>
                  </a:outerShdw>
                </a:effectLst>
                <a:latin typeface="Arial Nova Light" pitchFamily="34" charset="0"/>
              </a:rPr>
              <a:t>getirdiği izin </a:t>
            </a:r>
            <a:r>
              <a:rPr lang="tr-TR" dirty="0">
                <a:solidFill>
                  <a:srgbClr val="7030A0"/>
                </a:solidFill>
                <a:effectLst>
                  <a:outerShdw blurRad="38100" dist="38100" dir="2700000" algn="tl">
                    <a:srgbClr val="000000">
                      <a:alpha val="43137"/>
                    </a:srgbClr>
                  </a:outerShdw>
                </a:effectLst>
                <a:latin typeface="Arial Nova Light" pitchFamily="34" charset="0"/>
              </a:rPr>
              <a:t>sisteminden istifade edemeyeceklerdir</a:t>
            </a:r>
            <a:r>
              <a:rPr lang="tr-TR" dirty="0">
                <a:latin typeface="Arial Nova Light" pitchFamily="34" charset="0"/>
              </a:rPr>
              <a:t>. Böylece görev sırasında görev </a:t>
            </a:r>
            <a:r>
              <a:rPr lang="tr-TR" dirty="0" smtClean="0">
                <a:latin typeface="Arial Nova Light" pitchFamily="34" charset="0"/>
              </a:rPr>
              <a:t>sebebi  dışında </a:t>
            </a:r>
            <a:r>
              <a:rPr lang="tr-TR" dirty="0">
                <a:latin typeface="Arial Nova Light" pitchFamily="34" charset="0"/>
              </a:rPr>
              <a:t>bir nedenle işlenen suçlar genel hükümlere tabi olacaktır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9996757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857250"/>
          </a:xfrm>
        </p:spPr>
        <p:txBody>
          <a:bodyPr/>
          <a:lstStyle/>
          <a:p>
            <a:r>
              <a:rPr lang="tr-TR" b="1" dirty="0">
                <a:solidFill>
                  <a:srgbClr val="00B050"/>
                </a:solidFill>
              </a:rPr>
              <a:t>Görev Sebebiyle İşlenen Suç;</a:t>
            </a:r>
            <a:endParaRPr lang="tr-TR" dirty="0">
              <a:solidFill>
                <a:srgbClr val="00B050"/>
              </a:solidFill>
            </a:endParaRPr>
          </a:p>
        </p:txBody>
      </p:sp>
      <p:sp>
        <p:nvSpPr>
          <p:cNvPr id="2" name="İçerik Yer Tutucusu 1"/>
          <p:cNvSpPr>
            <a:spLocks noGrp="1"/>
          </p:cNvSpPr>
          <p:nvPr>
            <p:ph idx="1"/>
          </p:nvPr>
        </p:nvSpPr>
        <p:spPr>
          <a:xfrm>
            <a:off x="457200" y="1268760"/>
            <a:ext cx="8229600" cy="4903440"/>
          </a:xfrm>
        </p:spPr>
        <p:txBody>
          <a:bodyPr>
            <a:normAutofit/>
          </a:bodyPr>
          <a:lstStyle/>
          <a:p>
            <a:pPr algn="just"/>
            <a:r>
              <a:rPr lang="tr-TR" dirty="0">
                <a:solidFill>
                  <a:srgbClr val="C00000"/>
                </a:solidFill>
                <a:effectLst>
                  <a:outerShdw blurRad="38100" dist="38100" dir="2700000" algn="tl">
                    <a:srgbClr val="000000">
                      <a:alpha val="43137"/>
                    </a:srgbClr>
                  </a:outerShdw>
                </a:effectLst>
              </a:rPr>
              <a:t>Görev sebebiyle işlenen suç,</a:t>
            </a:r>
            <a:r>
              <a:rPr lang="tr-TR" dirty="0"/>
              <a:t> </a:t>
            </a:r>
            <a:r>
              <a:rPr lang="tr-TR" dirty="0">
                <a:solidFill>
                  <a:srgbClr val="0070C0"/>
                </a:solidFill>
                <a:effectLst>
                  <a:outerShdw blurRad="38100" dist="38100" dir="2700000" algn="tl">
                    <a:srgbClr val="000000">
                      <a:alpha val="43137"/>
                    </a:srgbClr>
                  </a:outerShdw>
                </a:effectLst>
              </a:rPr>
              <a:t>kamu görevlisinin ilgili yasa ve mevzuat </a:t>
            </a:r>
            <a:r>
              <a:rPr lang="tr-TR" dirty="0" smtClean="0">
                <a:solidFill>
                  <a:srgbClr val="0070C0"/>
                </a:solidFill>
                <a:effectLst>
                  <a:outerShdw blurRad="38100" dist="38100" dir="2700000" algn="tl">
                    <a:srgbClr val="000000">
                      <a:alpha val="43137"/>
                    </a:srgbClr>
                  </a:outerShdw>
                </a:effectLst>
              </a:rPr>
              <a:t>uyarınca yerine </a:t>
            </a:r>
            <a:r>
              <a:rPr lang="tr-TR" dirty="0">
                <a:solidFill>
                  <a:srgbClr val="0070C0"/>
                </a:solidFill>
                <a:effectLst>
                  <a:outerShdw blurRad="38100" dist="38100" dir="2700000" algn="tl">
                    <a:srgbClr val="000000">
                      <a:alpha val="43137"/>
                    </a:srgbClr>
                  </a:outerShdw>
                </a:effectLst>
              </a:rPr>
              <a:t>getirmekte olduğu, doğrudan görevin içeriği veya biçimsel koşulları ile </a:t>
            </a:r>
            <a:r>
              <a:rPr lang="tr-TR" dirty="0" smtClean="0">
                <a:solidFill>
                  <a:srgbClr val="0070C0"/>
                </a:solidFill>
                <a:effectLst>
                  <a:outerShdw blurRad="38100" dist="38100" dir="2700000" algn="tl">
                    <a:srgbClr val="000000">
                      <a:alpha val="43137"/>
                    </a:srgbClr>
                  </a:outerShdw>
                </a:effectLst>
              </a:rPr>
              <a:t>ilgili olan</a:t>
            </a:r>
            <a:r>
              <a:rPr lang="tr-TR" dirty="0">
                <a:solidFill>
                  <a:srgbClr val="0070C0"/>
                </a:solidFill>
                <a:effectLst>
                  <a:outerShdw blurRad="38100" dist="38100" dir="2700000" algn="tl">
                    <a:srgbClr val="000000">
                      <a:alpha val="43137"/>
                    </a:srgbClr>
                  </a:outerShdw>
                </a:effectLst>
              </a:rPr>
              <a:t>, yapılan görevle illi bağı bulunan, görevin yerine getirilmemesi veya geç </a:t>
            </a:r>
            <a:r>
              <a:rPr lang="tr-TR" dirty="0" smtClean="0">
                <a:solidFill>
                  <a:srgbClr val="0070C0"/>
                </a:solidFill>
                <a:effectLst>
                  <a:outerShdw blurRad="38100" dist="38100" dir="2700000" algn="tl">
                    <a:srgbClr val="000000">
                      <a:alpha val="43137"/>
                    </a:srgbClr>
                  </a:outerShdw>
                </a:effectLst>
              </a:rPr>
              <a:t>yerine getirilmesi </a:t>
            </a:r>
            <a:r>
              <a:rPr lang="tr-TR" dirty="0">
                <a:solidFill>
                  <a:srgbClr val="0070C0"/>
                </a:solidFill>
                <a:effectLst>
                  <a:outerShdw blurRad="38100" dist="38100" dir="2700000" algn="tl">
                    <a:srgbClr val="000000">
                      <a:alpha val="43137"/>
                    </a:srgbClr>
                  </a:outerShdw>
                </a:effectLst>
              </a:rPr>
              <a:t>suretiyle ya da görevin sağladığı yetki veya nüfuz kötüye </a:t>
            </a:r>
            <a:r>
              <a:rPr lang="tr-TR" dirty="0" smtClean="0">
                <a:solidFill>
                  <a:srgbClr val="0070C0"/>
                </a:solidFill>
                <a:effectLst>
                  <a:outerShdw blurRad="38100" dist="38100" dir="2700000" algn="tl">
                    <a:srgbClr val="000000">
                      <a:alpha val="43137"/>
                    </a:srgbClr>
                  </a:outerShdw>
                </a:effectLst>
              </a:rPr>
              <a:t>kullanılarak işlenebilen </a:t>
            </a:r>
            <a:r>
              <a:rPr lang="tr-TR" dirty="0">
                <a:solidFill>
                  <a:srgbClr val="0070C0"/>
                </a:solidFill>
                <a:effectLst>
                  <a:outerShdw blurRad="38100" dist="38100" dir="2700000" algn="tl">
                    <a:srgbClr val="000000">
                      <a:alpha val="43137"/>
                    </a:srgbClr>
                  </a:outerShdw>
                </a:effectLst>
              </a:rPr>
              <a:t>ve bu nedenle de çoğu kez görevin yapılması veya yapılmamasının </a:t>
            </a:r>
            <a:r>
              <a:rPr lang="tr-TR" dirty="0" smtClean="0">
                <a:solidFill>
                  <a:srgbClr val="0070C0"/>
                </a:solidFill>
                <a:effectLst>
                  <a:outerShdw blurRad="38100" dist="38100" dir="2700000" algn="tl">
                    <a:srgbClr val="000000">
                      <a:alpha val="43137"/>
                    </a:srgbClr>
                  </a:outerShdw>
                </a:effectLst>
              </a:rPr>
              <a:t>doğal sonucu </a:t>
            </a:r>
            <a:r>
              <a:rPr lang="tr-TR" dirty="0">
                <a:solidFill>
                  <a:srgbClr val="0070C0"/>
                </a:solidFill>
                <a:effectLst>
                  <a:outerShdw blurRad="38100" dist="38100" dir="2700000" algn="tl">
                    <a:srgbClr val="000000">
                      <a:alpha val="43137"/>
                    </a:srgbClr>
                  </a:outerShdw>
                </a:effectLst>
              </a:rPr>
              <a:t>olan suçtur. </a:t>
            </a:r>
            <a:r>
              <a:rPr lang="tr-TR" b="1" dirty="0">
                <a:solidFill>
                  <a:srgbClr val="00B050"/>
                </a:solidFill>
                <a:effectLst>
                  <a:outerShdw blurRad="38100" dist="38100" dir="2700000" algn="tl">
                    <a:srgbClr val="000000">
                      <a:alpha val="43137"/>
                    </a:srgbClr>
                  </a:outerShdw>
                </a:effectLst>
              </a:rPr>
              <a:t>Bir başka ifadeyle, memuriyet görevinden doğan, görevle </a:t>
            </a:r>
            <a:r>
              <a:rPr lang="tr-TR" b="1" dirty="0" smtClean="0">
                <a:solidFill>
                  <a:srgbClr val="00B050"/>
                </a:solidFill>
                <a:effectLst>
                  <a:outerShdw blurRad="38100" dist="38100" dir="2700000" algn="tl">
                    <a:srgbClr val="000000">
                      <a:alpha val="43137"/>
                    </a:srgbClr>
                  </a:outerShdw>
                </a:effectLst>
              </a:rPr>
              <a:t>bağlantılı ve </a:t>
            </a:r>
            <a:r>
              <a:rPr lang="tr-TR" b="1" dirty="0">
                <a:solidFill>
                  <a:srgbClr val="00B050"/>
                </a:solidFill>
                <a:effectLst>
                  <a:outerShdw blurRad="38100" dist="38100" dir="2700000" algn="tl">
                    <a:srgbClr val="000000">
                      <a:alpha val="43137"/>
                    </a:srgbClr>
                  </a:outerShdw>
                </a:effectLst>
              </a:rPr>
              <a:t>görevden yararlanılarak işlenebilen suçlardır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25738203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500042"/>
            <a:ext cx="8229600" cy="928694"/>
          </a:xfrm>
        </p:spPr>
        <p:txBody>
          <a:bodyPr>
            <a:normAutofit/>
          </a:bodyPr>
          <a:lstStyle/>
          <a:p>
            <a:r>
              <a:rPr lang="tr-TR" b="1" dirty="0">
                <a:solidFill>
                  <a:srgbClr val="00B050"/>
                </a:solidFill>
              </a:rPr>
              <a:t>Görev Sebebiyle İşlenen Suç;</a:t>
            </a:r>
            <a:endParaRPr lang="tr-TR" dirty="0">
              <a:solidFill>
                <a:srgbClr val="00B050"/>
              </a:solidFill>
            </a:endParaRPr>
          </a:p>
        </p:txBody>
      </p:sp>
      <p:sp>
        <p:nvSpPr>
          <p:cNvPr id="2" name="İçerik Yer Tutucusu 1"/>
          <p:cNvSpPr>
            <a:spLocks noGrp="1"/>
          </p:cNvSpPr>
          <p:nvPr>
            <p:ph idx="1"/>
          </p:nvPr>
        </p:nvSpPr>
        <p:spPr>
          <a:xfrm>
            <a:off x="457200" y="1714488"/>
            <a:ext cx="8229600" cy="4610112"/>
          </a:xfrm>
        </p:spPr>
        <p:txBody>
          <a:bodyPr>
            <a:normAutofit fontScale="85000" lnSpcReduction="20000"/>
          </a:bodyPr>
          <a:lstStyle/>
          <a:p>
            <a:pPr algn="just"/>
            <a:r>
              <a:rPr lang="tr-TR" dirty="0">
                <a:solidFill>
                  <a:srgbClr val="C00000"/>
                </a:solidFill>
                <a:effectLst>
                  <a:outerShdw blurRad="38100" dist="38100" dir="2700000" algn="tl">
                    <a:srgbClr val="000000">
                      <a:alpha val="43137"/>
                    </a:srgbClr>
                  </a:outerShdw>
                </a:effectLst>
              </a:rPr>
              <a:t>KGYHK ile memurlar ve diğer kamu görevlileri suçun niteliği </a:t>
            </a:r>
            <a:r>
              <a:rPr lang="tr-TR" dirty="0" smtClean="0">
                <a:solidFill>
                  <a:srgbClr val="C00000"/>
                </a:solidFill>
                <a:effectLst>
                  <a:outerShdw blurRad="38100" dist="38100" dir="2700000" algn="tl">
                    <a:srgbClr val="000000">
                      <a:alpha val="43137"/>
                    </a:srgbClr>
                  </a:outerShdw>
                </a:effectLst>
              </a:rPr>
              <a:t>yönünden görevleri </a:t>
            </a:r>
            <a:r>
              <a:rPr lang="tr-TR" dirty="0">
                <a:solidFill>
                  <a:srgbClr val="C00000"/>
                </a:solidFill>
                <a:effectLst>
                  <a:outerShdw blurRad="38100" dist="38100" dir="2700000" algn="tl">
                    <a:srgbClr val="000000">
                      <a:alpha val="43137"/>
                    </a:srgbClr>
                  </a:outerShdw>
                </a:effectLst>
              </a:rPr>
              <a:t>sebebiyle isledikleri suçlar nedeniyle özel soruşturma yöntemine tabi olurken</a:t>
            </a:r>
            <a:r>
              <a:rPr lang="tr-TR" dirty="0" smtClean="0">
                <a:solidFill>
                  <a:srgbClr val="C00000"/>
                </a:solidFill>
                <a:effectLst>
                  <a:outerShdw blurRad="38100" dist="38100" dir="2700000" algn="tl">
                    <a:srgbClr val="000000">
                      <a:alpha val="43137"/>
                    </a:srgbClr>
                  </a:outerShdw>
                </a:effectLst>
              </a:rPr>
              <a:t>, 657 </a:t>
            </a:r>
            <a:r>
              <a:rPr lang="tr-TR" dirty="0">
                <a:solidFill>
                  <a:srgbClr val="C00000"/>
                </a:solidFill>
                <a:effectLst>
                  <a:outerShdw blurRad="38100" dist="38100" dir="2700000" algn="tl">
                    <a:srgbClr val="000000">
                      <a:alpha val="43137"/>
                    </a:srgbClr>
                  </a:outerShdw>
                </a:effectLst>
              </a:rPr>
              <a:t>sayılı Devlet Memurları Kanunu(DMK)’ un 24. maddesi gözden kaçırılmamalıdır</a:t>
            </a:r>
            <a:r>
              <a:rPr lang="tr-TR" dirty="0" smtClean="0">
                <a:solidFill>
                  <a:srgbClr val="C00000"/>
                </a:solidFill>
                <a:effectLst>
                  <a:outerShdw blurRad="38100" dist="38100" dir="2700000" algn="tl">
                    <a:srgbClr val="000000">
                      <a:alpha val="43137"/>
                    </a:srgbClr>
                  </a:outerShdw>
                </a:effectLst>
              </a:rPr>
              <a:t>. Bu </a:t>
            </a:r>
            <a:r>
              <a:rPr lang="tr-TR" dirty="0">
                <a:solidFill>
                  <a:srgbClr val="C00000"/>
                </a:solidFill>
                <a:effectLst>
                  <a:outerShdw blurRad="38100" dist="38100" dir="2700000" algn="tl">
                    <a:srgbClr val="000000">
                      <a:alpha val="43137"/>
                    </a:srgbClr>
                  </a:outerShdw>
                </a:effectLst>
              </a:rPr>
              <a:t>maddede, memurların görevleri ile ilgili veya görevleri sırasında </a:t>
            </a:r>
            <a:r>
              <a:rPr lang="tr-TR" dirty="0" smtClean="0">
                <a:solidFill>
                  <a:srgbClr val="C00000"/>
                </a:solidFill>
                <a:effectLst>
                  <a:outerShdw blurRad="38100" dist="38100" dir="2700000" algn="tl">
                    <a:srgbClr val="000000">
                      <a:alpha val="43137"/>
                    </a:srgbClr>
                  </a:outerShdw>
                </a:effectLst>
              </a:rPr>
              <a:t>isledikleri suçlardan </a:t>
            </a:r>
            <a:r>
              <a:rPr lang="tr-TR" dirty="0">
                <a:solidFill>
                  <a:srgbClr val="C00000"/>
                </a:solidFill>
                <a:effectLst>
                  <a:outerShdw blurRad="38100" dist="38100" dir="2700000" algn="tl">
                    <a:srgbClr val="000000">
                      <a:alpha val="43137"/>
                    </a:srgbClr>
                  </a:outerShdw>
                </a:effectLst>
              </a:rPr>
              <a:t>ötürü soruşturma yapılmasının ve dava açılmasının özel hükümlere </a:t>
            </a:r>
            <a:r>
              <a:rPr lang="tr-TR" dirty="0" smtClean="0">
                <a:solidFill>
                  <a:srgbClr val="C00000"/>
                </a:solidFill>
                <a:effectLst>
                  <a:outerShdw blurRad="38100" dist="38100" dir="2700000" algn="tl">
                    <a:srgbClr val="000000">
                      <a:alpha val="43137"/>
                    </a:srgbClr>
                  </a:outerShdw>
                </a:effectLst>
              </a:rPr>
              <a:t>tabi olduğu </a:t>
            </a:r>
            <a:r>
              <a:rPr lang="tr-TR" dirty="0">
                <a:solidFill>
                  <a:srgbClr val="C00000"/>
                </a:solidFill>
                <a:effectLst>
                  <a:outerShdw blurRad="38100" dist="38100" dir="2700000" algn="tl">
                    <a:srgbClr val="000000">
                      <a:alpha val="43137"/>
                    </a:srgbClr>
                  </a:outerShdw>
                </a:effectLst>
              </a:rPr>
              <a:t>belirtilmektedir. </a:t>
            </a:r>
            <a:endParaRPr lang="tr-TR" dirty="0" smtClean="0">
              <a:solidFill>
                <a:srgbClr val="C00000"/>
              </a:solidFill>
              <a:effectLst>
                <a:outerShdw blurRad="38100" dist="38100" dir="2700000" algn="tl">
                  <a:srgbClr val="000000">
                    <a:alpha val="43137"/>
                  </a:srgbClr>
                </a:outerShdw>
              </a:effectLst>
            </a:endParaRPr>
          </a:p>
          <a:p>
            <a:pPr algn="just"/>
            <a:r>
              <a:rPr lang="tr-TR" dirty="0" smtClean="0">
                <a:solidFill>
                  <a:srgbClr val="00B050"/>
                </a:solidFill>
                <a:effectLst>
                  <a:outerShdw blurRad="38100" dist="38100" dir="2700000" algn="tl">
                    <a:srgbClr val="000000">
                      <a:alpha val="43137"/>
                    </a:srgbClr>
                  </a:outerShdw>
                </a:effectLst>
              </a:rPr>
              <a:t>Suçun </a:t>
            </a:r>
            <a:r>
              <a:rPr lang="tr-TR" dirty="0">
                <a:solidFill>
                  <a:srgbClr val="00B050"/>
                </a:solidFill>
                <a:effectLst>
                  <a:outerShdw blurRad="38100" dist="38100" dir="2700000" algn="tl">
                    <a:srgbClr val="000000">
                      <a:alpha val="43137"/>
                    </a:srgbClr>
                  </a:outerShdw>
                </a:effectLst>
              </a:rPr>
              <a:t>niteliği bakımından DMK, MMHK’ ya uygun </a:t>
            </a:r>
            <a:r>
              <a:rPr lang="tr-TR" dirty="0" smtClean="0">
                <a:solidFill>
                  <a:srgbClr val="00B050"/>
                </a:solidFill>
                <a:effectLst>
                  <a:outerShdw blurRad="38100" dist="38100" dir="2700000" algn="tl">
                    <a:srgbClr val="000000">
                      <a:alpha val="43137"/>
                    </a:srgbClr>
                  </a:outerShdw>
                </a:effectLst>
              </a:rPr>
              <a:t>tanım yapmakta </a:t>
            </a:r>
            <a:r>
              <a:rPr lang="tr-TR" dirty="0">
                <a:solidFill>
                  <a:srgbClr val="00B050"/>
                </a:solidFill>
                <a:effectLst>
                  <a:outerShdw blurRad="38100" dist="38100" dir="2700000" algn="tl">
                    <a:srgbClr val="000000">
                      <a:alpha val="43137"/>
                    </a:srgbClr>
                  </a:outerShdw>
                </a:effectLst>
              </a:rPr>
              <a:t>ancak KGYHK’ nen 1. maddesi ile çelişmektedir. KGYHK’ da, DMK’ </a:t>
            </a:r>
            <a:r>
              <a:rPr lang="tr-TR" dirty="0" smtClean="0">
                <a:solidFill>
                  <a:srgbClr val="00B050"/>
                </a:solidFill>
                <a:effectLst>
                  <a:outerShdw blurRad="38100" dist="38100" dir="2700000" algn="tl">
                    <a:srgbClr val="000000">
                      <a:alpha val="43137"/>
                    </a:srgbClr>
                  </a:outerShdw>
                </a:effectLst>
              </a:rPr>
              <a:t>nen 24</a:t>
            </a:r>
            <a:r>
              <a:rPr lang="tr-TR" dirty="0">
                <a:solidFill>
                  <a:srgbClr val="00B050"/>
                </a:solidFill>
                <a:effectLst>
                  <a:outerShdw blurRad="38100" dist="38100" dir="2700000" algn="tl">
                    <a:srgbClr val="000000">
                      <a:alpha val="43137"/>
                    </a:srgbClr>
                  </a:outerShdw>
                </a:effectLst>
              </a:rPr>
              <a:t>. maddesini değiştiren bir hüküm bulunmadığı için kanun çatışması durumu </a:t>
            </a:r>
            <a:r>
              <a:rPr lang="tr-TR" dirty="0" smtClean="0">
                <a:solidFill>
                  <a:srgbClr val="00B050"/>
                </a:solidFill>
                <a:effectLst>
                  <a:outerShdw blurRad="38100" dist="38100" dir="2700000" algn="tl">
                    <a:srgbClr val="000000">
                      <a:alpha val="43137"/>
                    </a:srgbClr>
                  </a:outerShdw>
                </a:effectLst>
              </a:rPr>
              <a:t>söz konusudur</a:t>
            </a:r>
            <a:r>
              <a:rPr lang="tr-TR" dirty="0">
                <a:solidFill>
                  <a:srgbClr val="00B050"/>
                </a:solidFill>
                <a:effectLst>
                  <a:outerShdw blurRad="38100" dist="38100" dir="2700000" algn="tl">
                    <a:srgbClr val="000000">
                      <a:alpha val="43137"/>
                    </a:srgbClr>
                  </a:outerShdw>
                </a:effectLst>
              </a:rPr>
              <a:t>. Çünkü DMK, görev sırasında islenen ama görevle ilgisi olmayan suçlar </a:t>
            </a:r>
            <a:r>
              <a:rPr lang="tr-TR" dirty="0" smtClean="0">
                <a:solidFill>
                  <a:srgbClr val="00B050"/>
                </a:solidFill>
                <a:effectLst>
                  <a:outerShdw blurRad="38100" dist="38100" dir="2700000" algn="tl">
                    <a:srgbClr val="000000">
                      <a:alpha val="43137"/>
                    </a:srgbClr>
                  </a:outerShdw>
                </a:effectLst>
              </a:rPr>
              <a:t>için de </a:t>
            </a:r>
            <a:r>
              <a:rPr lang="tr-TR" dirty="0">
                <a:solidFill>
                  <a:srgbClr val="00B050"/>
                </a:solidFill>
                <a:effectLst>
                  <a:outerShdw blurRad="38100" dist="38100" dir="2700000" algn="tl">
                    <a:srgbClr val="000000">
                      <a:alpha val="43137"/>
                    </a:srgbClr>
                  </a:outerShdw>
                </a:effectLst>
              </a:rPr>
              <a:t>özel hükümlere tabi olunacağını söylemektedir. </a:t>
            </a:r>
            <a:endParaRPr lang="tr-TR" dirty="0" smtClean="0">
              <a:solidFill>
                <a:srgbClr val="00B050"/>
              </a:solidFill>
              <a:effectLst>
                <a:outerShdw blurRad="38100" dist="38100" dir="2700000" algn="tl">
                  <a:srgbClr val="000000">
                    <a:alpha val="43137"/>
                  </a:srgbClr>
                </a:outerShdw>
              </a:effectLst>
            </a:endParaRPr>
          </a:p>
          <a:p>
            <a:pPr algn="just"/>
            <a:r>
              <a:rPr lang="tr-TR" dirty="0" smtClean="0">
                <a:solidFill>
                  <a:srgbClr val="C00000"/>
                </a:solidFill>
                <a:effectLst>
                  <a:outerShdw blurRad="38100" dist="38100" dir="2700000" algn="tl">
                    <a:srgbClr val="000000">
                      <a:alpha val="43137"/>
                    </a:srgbClr>
                  </a:outerShdw>
                </a:effectLst>
              </a:rPr>
              <a:t>Ancak: </a:t>
            </a:r>
            <a:r>
              <a:rPr lang="tr-TR" dirty="0">
                <a:solidFill>
                  <a:srgbClr val="7030A0"/>
                </a:solidFill>
                <a:effectLst>
                  <a:outerShdw blurRad="38100" dist="38100" dir="2700000" algn="tl">
                    <a:srgbClr val="000000">
                      <a:alpha val="43137"/>
                    </a:srgbClr>
                  </a:outerShdw>
                </a:effectLst>
              </a:rPr>
              <a:t>KGYHK, DMK’ ya göre </a:t>
            </a:r>
            <a:r>
              <a:rPr lang="tr-TR" dirty="0" smtClean="0">
                <a:solidFill>
                  <a:srgbClr val="7030A0"/>
                </a:solidFill>
                <a:effectLst>
                  <a:outerShdw blurRad="38100" dist="38100" dir="2700000" algn="tl">
                    <a:srgbClr val="000000">
                      <a:alpha val="43137"/>
                    </a:srgbClr>
                  </a:outerShdw>
                </a:effectLst>
              </a:rPr>
              <a:t>özel kanun </a:t>
            </a:r>
            <a:r>
              <a:rPr lang="tr-TR" dirty="0">
                <a:solidFill>
                  <a:srgbClr val="7030A0"/>
                </a:solidFill>
                <a:effectLst>
                  <a:outerShdw blurRad="38100" dist="38100" dir="2700000" algn="tl">
                    <a:srgbClr val="000000">
                      <a:alpha val="43137"/>
                    </a:srgbClr>
                  </a:outerShdw>
                </a:effectLst>
              </a:rPr>
              <a:t>niteliği taşıdığından KGYHK hükümleri uygulanacaktır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28553444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571480"/>
            <a:ext cx="8229600" cy="714380"/>
          </a:xfrm>
        </p:spPr>
        <p:txBody>
          <a:bodyPr>
            <a:normAutofit fontScale="90000"/>
          </a:bodyPr>
          <a:lstStyle/>
          <a:p>
            <a:r>
              <a:rPr lang="tr-TR" b="1" dirty="0">
                <a:solidFill>
                  <a:srgbClr val="00B050"/>
                </a:solidFill>
              </a:rPr>
              <a:t>Görev Sebebiyle İşlenen </a:t>
            </a:r>
            <a:r>
              <a:rPr lang="tr-TR" b="1" dirty="0" smtClean="0">
                <a:solidFill>
                  <a:srgbClr val="00B050"/>
                </a:solidFill>
              </a:rPr>
              <a:t>Suç:-1-</a:t>
            </a:r>
            <a:endParaRPr lang="tr-TR" dirty="0"/>
          </a:p>
        </p:txBody>
      </p:sp>
      <p:sp>
        <p:nvSpPr>
          <p:cNvPr id="2" name="İçerik Yer Tutucusu 1"/>
          <p:cNvSpPr>
            <a:spLocks noGrp="1"/>
          </p:cNvSpPr>
          <p:nvPr>
            <p:ph idx="1"/>
          </p:nvPr>
        </p:nvSpPr>
        <p:spPr/>
        <p:txBody>
          <a:bodyPr>
            <a:normAutofit fontScale="92500" lnSpcReduction="10000"/>
          </a:bodyPr>
          <a:lstStyle/>
          <a:p>
            <a:pPr algn="just"/>
            <a:r>
              <a:rPr lang="tr-TR" b="1" dirty="0">
                <a:solidFill>
                  <a:srgbClr val="C00000"/>
                </a:solidFill>
                <a:effectLst>
                  <a:outerShdw blurRad="38100" dist="38100" dir="2700000" algn="tl">
                    <a:srgbClr val="000000">
                      <a:alpha val="43137"/>
                    </a:srgbClr>
                  </a:outerShdw>
                </a:effectLst>
              </a:rPr>
              <a:t>Görev suçları </a:t>
            </a:r>
            <a:r>
              <a:rPr lang="tr-TR" b="1" dirty="0">
                <a:solidFill>
                  <a:srgbClr val="00B050"/>
                </a:solidFill>
                <a:effectLst>
                  <a:outerShdw blurRad="38100" dist="38100" dir="2700000" algn="tl">
                    <a:srgbClr val="000000">
                      <a:alpha val="43137"/>
                    </a:srgbClr>
                  </a:outerShdw>
                </a:effectLst>
              </a:rPr>
              <a:t>4483 sayılı Kanun kapsamında olmakla beraber, bazıları </a:t>
            </a:r>
            <a:r>
              <a:rPr lang="tr-TR" b="1" dirty="0" smtClean="0">
                <a:solidFill>
                  <a:srgbClr val="00B050"/>
                </a:solidFill>
                <a:effectLst>
                  <a:outerShdw blurRad="38100" dist="38100" dir="2700000" algn="tl">
                    <a:srgbClr val="000000">
                      <a:alpha val="43137"/>
                    </a:srgbClr>
                  </a:outerShdw>
                </a:effectLst>
              </a:rPr>
              <a:t>özel hüküm </a:t>
            </a:r>
            <a:r>
              <a:rPr lang="tr-TR" b="1" dirty="0">
                <a:solidFill>
                  <a:srgbClr val="00B050"/>
                </a:solidFill>
                <a:effectLst>
                  <a:outerShdw blurRad="38100" dist="38100" dir="2700000" algn="tl">
                    <a:srgbClr val="000000">
                      <a:alpha val="43137"/>
                    </a:srgbClr>
                  </a:outerShdw>
                </a:effectLst>
              </a:rPr>
              <a:t>gereği bazıları ise, nitelikleri gereği 4483 sayılı Kanun kapsamı dışındadır.</a:t>
            </a:r>
          </a:p>
          <a:p>
            <a:pPr algn="just"/>
            <a:r>
              <a:rPr lang="tr-TR" b="1" dirty="0">
                <a:solidFill>
                  <a:srgbClr val="C00000"/>
                </a:solidFill>
                <a:effectLst>
                  <a:outerShdw blurRad="38100" dist="38100" dir="2700000" algn="tl">
                    <a:srgbClr val="000000">
                      <a:alpha val="43137"/>
                    </a:srgbClr>
                  </a:outerShdw>
                </a:effectLst>
              </a:rPr>
              <a:t>Örneğin; </a:t>
            </a:r>
            <a:r>
              <a:rPr lang="tr-TR" b="1" dirty="0">
                <a:solidFill>
                  <a:srgbClr val="0070C0"/>
                </a:solidFill>
                <a:effectLst>
                  <a:outerShdw blurRad="38100" dist="38100" dir="2700000" algn="tl">
                    <a:srgbClr val="000000">
                      <a:alpha val="43137"/>
                    </a:srgbClr>
                  </a:outerShdw>
                </a:effectLst>
              </a:rPr>
              <a:t>Zimmet, irtikap, rüşvet suçları 3628 sayılı Kanun kapsamında </a:t>
            </a:r>
            <a:r>
              <a:rPr lang="tr-TR" b="1" dirty="0" smtClean="0">
                <a:solidFill>
                  <a:srgbClr val="0070C0"/>
                </a:solidFill>
                <a:effectLst>
                  <a:outerShdw blurRad="38100" dist="38100" dir="2700000" algn="tl">
                    <a:srgbClr val="000000">
                      <a:alpha val="43137"/>
                    </a:srgbClr>
                  </a:outerShdw>
                </a:effectLst>
              </a:rPr>
              <a:t>olmaları nedeniyle</a:t>
            </a:r>
            <a:r>
              <a:rPr lang="tr-TR" b="1" dirty="0">
                <a:solidFill>
                  <a:srgbClr val="0070C0"/>
                </a:solidFill>
                <a:effectLst>
                  <a:outerShdw blurRad="38100" dist="38100" dir="2700000" algn="tl">
                    <a:srgbClr val="000000">
                      <a:alpha val="43137"/>
                    </a:srgbClr>
                  </a:outerShdw>
                </a:effectLst>
              </a:rPr>
              <a:t>, kamu görevlisinin suçu bildirmemesi suçu (T.C.K. m.279) adli görev </a:t>
            </a:r>
            <a:r>
              <a:rPr lang="tr-TR" b="1" dirty="0" smtClean="0">
                <a:solidFill>
                  <a:srgbClr val="0070C0"/>
                </a:solidFill>
                <a:effectLst>
                  <a:outerShdw blurRad="38100" dist="38100" dir="2700000" algn="tl">
                    <a:srgbClr val="000000">
                      <a:alpha val="43137"/>
                    </a:srgbClr>
                  </a:outerShdw>
                </a:effectLst>
              </a:rPr>
              <a:t>olması nedeniyle</a:t>
            </a:r>
            <a:r>
              <a:rPr lang="tr-TR" b="1" dirty="0">
                <a:solidFill>
                  <a:srgbClr val="0070C0"/>
                </a:solidFill>
                <a:effectLst>
                  <a:outerShdw blurRad="38100" dist="38100" dir="2700000" algn="tl">
                    <a:srgbClr val="000000">
                      <a:alpha val="43137"/>
                    </a:srgbClr>
                  </a:outerShdw>
                </a:effectLst>
              </a:rPr>
              <a:t>, işkence (T.C.K. m.94) ile kamu görevlisinin zor kullanma yetkisine </a:t>
            </a:r>
            <a:r>
              <a:rPr lang="tr-TR" b="1" dirty="0" smtClean="0">
                <a:solidFill>
                  <a:srgbClr val="0070C0"/>
                </a:solidFill>
                <a:effectLst>
                  <a:outerShdw blurRad="38100" dist="38100" dir="2700000" algn="tl">
                    <a:srgbClr val="000000">
                      <a:alpha val="43137"/>
                    </a:srgbClr>
                  </a:outerShdw>
                </a:effectLst>
              </a:rPr>
              <a:t>ilişkin sınırın </a:t>
            </a:r>
            <a:r>
              <a:rPr lang="tr-TR" b="1" dirty="0">
                <a:solidFill>
                  <a:srgbClr val="0070C0"/>
                </a:solidFill>
                <a:effectLst>
                  <a:outerShdw blurRad="38100" dist="38100" dir="2700000" algn="tl">
                    <a:srgbClr val="000000">
                      <a:alpha val="43137"/>
                    </a:srgbClr>
                  </a:outerShdw>
                </a:effectLst>
              </a:rPr>
              <a:t>aşılması suçları ise, 4483 sayılı Kanun’un 2/5. maddesi gereği 4483 sayılı </a:t>
            </a:r>
            <a:r>
              <a:rPr lang="tr-TR" b="1" dirty="0" smtClean="0">
                <a:solidFill>
                  <a:srgbClr val="0070C0"/>
                </a:solidFill>
                <a:effectLst>
                  <a:outerShdw blurRad="38100" dist="38100" dir="2700000" algn="tl">
                    <a:srgbClr val="000000">
                      <a:alpha val="43137"/>
                    </a:srgbClr>
                  </a:outerShdw>
                </a:effectLst>
              </a:rPr>
              <a:t>Kanun kapsamında değildir.</a:t>
            </a:r>
            <a:endParaRPr lang="tr-TR" b="1" dirty="0">
              <a:solidFill>
                <a:srgbClr val="0070C0"/>
              </a:solidFill>
              <a:effectLst>
                <a:outerShdw blurRad="38100" dist="38100" dir="2700000" algn="tl">
                  <a:srgbClr val="000000">
                    <a:alpha val="43137"/>
                  </a:srgbClr>
                </a:outerShdw>
              </a:effectLst>
            </a:endParaRP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26192304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785242"/>
          </a:xfrm>
        </p:spPr>
        <p:txBody>
          <a:bodyPr>
            <a:normAutofit/>
          </a:bodyPr>
          <a:lstStyle/>
          <a:p>
            <a:pPr marL="84138"/>
            <a:r>
              <a:rPr lang="tr-TR" sz="3600" b="1" cap="none" dirty="0" smtClean="0">
                <a:solidFill>
                  <a:srgbClr val="00B050"/>
                </a:solidFill>
              </a:rPr>
              <a:t>GÖREV SIRASINDA İŞLENEN SUÇ;</a:t>
            </a:r>
            <a:endParaRPr lang="tr-TR" sz="3600" cap="none" dirty="0">
              <a:solidFill>
                <a:srgbClr val="00B050"/>
              </a:solidFill>
            </a:endParaRPr>
          </a:p>
        </p:txBody>
      </p:sp>
      <p:sp>
        <p:nvSpPr>
          <p:cNvPr id="2" name="İçerik Yer Tutucusu 1"/>
          <p:cNvSpPr>
            <a:spLocks noGrp="1"/>
          </p:cNvSpPr>
          <p:nvPr>
            <p:ph idx="1"/>
          </p:nvPr>
        </p:nvSpPr>
        <p:spPr>
          <a:xfrm>
            <a:off x="457200" y="1052736"/>
            <a:ext cx="8229600" cy="5119464"/>
          </a:xfrm>
        </p:spPr>
        <p:txBody>
          <a:bodyPr>
            <a:normAutofit fontScale="77500" lnSpcReduction="20000"/>
          </a:bodyPr>
          <a:lstStyle/>
          <a:p>
            <a:pPr algn="just"/>
            <a:r>
              <a:rPr lang="tr-TR" b="1" dirty="0"/>
              <a:t>Memurların veya diğer kamu görevlilerinin görevleri sırasında </a:t>
            </a:r>
            <a:r>
              <a:rPr lang="tr-TR" b="1" dirty="0" smtClean="0"/>
              <a:t>işledikleri dövme</a:t>
            </a:r>
            <a:r>
              <a:rPr lang="tr-TR" b="1" dirty="0"/>
              <a:t>, yaralama, tehdit, hakaret gibi suçlar bu grupta değerlendirildiğinden, 4483 </a:t>
            </a:r>
            <a:r>
              <a:rPr lang="tr-TR" b="1" dirty="0" smtClean="0"/>
              <a:t>sayılı Kanun’a </a:t>
            </a:r>
            <a:r>
              <a:rPr lang="tr-TR" b="1" dirty="0"/>
              <a:t>göre </a:t>
            </a:r>
            <a:r>
              <a:rPr lang="tr-TR" b="1" dirty="0" smtClean="0"/>
              <a:t>değil, </a:t>
            </a:r>
            <a:r>
              <a:rPr lang="tr-TR" b="1" dirty="0"/>
              <a:t>genel hükümlere göre Cumhuriyet </a:t>
            </a:r>
            <a:r>
              <a:rPr lang="tr-TR" b="1" dirty="0" smtClean="0"/>
              <a:t>savcısı tarafından </a:t>
            </a:r>
            <a:r>
              <a:rPr lang="tr-TR" b="1" dirty="0"/>
              <a:t>soruşturulur. </a:t>
            </a:r>
            <a:r>
              <a:rPr lang="tr-TR" b="1" dirty="0">
                <a:solidFill>
                  <a:srgbClr val="00B050"/>
                </a:solidFill>
                <a:effectLst>
                  <a:outerShdw blurRad="38100" dist="38100" dir="2700000" algn="tl">
                    <a:srgbClr val="000000">
                      <a:alpha val="43137"/>
                    </a:srgbClr>
                  </a:outerShdw>
                </a:effectLst>
              </a:rPr>
              <a:t>Danıştay da bir kararında </a:t>
            </a:r>
            <a:r>
              <a:rPr lang="tr-TR" b="1" dirty="0">
                <a:solidFill>
                  <a:srgbClr val="C00000"/>
                </a:solidFill>
                <a:effectLst>
                  <a:outerShdw blurRad="38100" dist="38100" dir="2700000" algn="tl">
                    <a:srgbClr val="000000">
                      <a:alpha val="43137"/>
                    </a:srgbClr>
                  </a:outerShdw>
                </a:effectLst>
              </a:rPr>
              <a:t>“Belediye başkanının adliye </a:t>
            </a:r>
            <a:r>
              <a:rPr lang="tr-TR" b="1" dirty="0" smtClean="0">
                <a:solidFill>
                  <a:srgbClr val="C00000"/>
                </a:solidFill>
                <a:effectLst>
                  <a:outerShdw blurRad="38100" dist="38100" dir="2700000" algn="tl">
                    <a:srgbClr val="000000">
                      <a:alpha val="43137"/>
                    </a:srgbClr>
                  </a:outerShdw>
                </a:effectLst>
              </a:rPr>
              <a:t>yazı işleri </a:t>
            </a:r>
            <a:r>
              <a:rPr lang="tr-TR" b="1" dirty="0">
                <a:solidFill>
                  <a:srgbClr val="C00000"/>
                </a:solidFill>
                <a:effectLst>
                  <a:outerShdw blurRad="38100" dist="38100" dir="2700000" algn="tl">
                    <a:srgbClr val="000000">
                      <a:alpha val="43137"/>
                    </a:srgbClr>
                  </a:outerShdw>
                </a:effectLst>
              </a:rPr>
              <a:t>müdürüne hakaret etmesinin, görev sebebiyle işlenmiş bir suç </a:t>
            </a:r>
            <a:r>
              <a:rPr lang="tr-TR" b="1" dirty="0" smtClean="0">
                <a:solidFill>
                  <a:srgbClr val="C00000"/>
                </a:solidFill>
                <a:effectLst>
                  <a:outerShdw blurRad="38100" dist="38100" dir="2700000" algn="tl">
                    <a:srgbClr val="000000">
                      <a:alpha val="43137"/>
                    </a:srgbClr>
                  </a:outerShdw>
                </a:effectLst>
              </a:rPr>
              <a:t>niteliğinde  olmadığına</a:t>
            </a:r>
            <a:r>
              <a:rPr lang="tr-TR" b="1" dirty="0"/>
              <a:t>” karar </a:t>
            </a:r>
            <a:r>
              <a:rPr lang="tr-TR" b="1" dirty="0" smtClean="0"/>
              <a:t>vermiştir.</a:t>
            </a:r>
          </a:p>
          <a:p>
            <a:pPr algn="just"/>
            <a:endParaRPr lang="tr-TR" b="1" dirty="0" smtClean="0"/>
          </a:p>
          <a:p>
            <a:pPr algn="just"/>
            <a:r>
              <a:rPr lang="tr-TR" b="1" dirty="0" smtClean="0">
                <a:solidFill>
                  <a:srgbClr val="C00000"/>
                </a:solidFill>
                <a:effectLst>
                  <a:outerShdw blurRad="38100" dist="38100" dir="2700000" algn="tl">
                    <a:srgbClr val="000000">
                      <a:alpha val="43137"/>
                    </a:srgbClr>
                  </a:outerShdw>
                </a:effectLst>
              </a:rPr>
              <a:t>Dolayısıyla</a:t>
            </a:r>
            <a:r>
              <a:rPr lang="tr-TR" b="1" dirty="0"/>
              <a:t>, </a:t>
            </a:r>
            <a:r>
              <a:rPr lang="tr-TR" b="1" dirty="0">
                <a:solidFill>
                  <a:srgbClr val="0070C0"/>
                </a:solidFill>
                <a:effectLst>
                  <a:outerShdw blurRad="38100" dist="38100" dir="2700000" algn="tl">
                    <a:srgbClr val="000000">
                      <a:alpha val="43137"/>
                    </a:srgbClr>
                  </a:outerShdw>
                </a:effectLst>
              </a:rPr>
              <a:t>bu tür </a:t>
            </a:r>
            <a:r>
              <a:rPr lang="tr-TR" b="1" dirty="0" smtClean="0">
                <a:solidFill>
                  <a:srgbClr val="0070C0"/>
                </a:solidFill>
                <a:effectLst>
                  <a:outerShdw blurRad="38100" dist="38100" dir="2700000" algn="tl">
                    <a:srgbClr val="000000">
                      <a:alpha val="43137"/>
                    </a:srgbClr>
                  </a:outerShdw>
                </a:effectLst>
              </a:rPr>
              <a:t>suçlarda 4483 </a:t>
            </a:r>
            <a:r>
              <a:rPr lang="tr-TR" b="1" dirty="0">
                <a:solidFill>
                  <a:srgbClr val="0070C0"/>
                </a:solidFill>
                <a:effectLst>
                  <a:outerShdw blurRad="38100" dist="38100" dir="2700000" algn="tl">
                    <a:srgbClr val="000000">
                      <a:alpha val="43137"/>
                    </a:srgbClr>
                  </a:outerShdw>
                </a:effectLst>
              </a:rPr>
              <a:t>sayılı Kanun uygulama alanı </a:t>
            </a:r>
            <a:r>
              <a:rPr lang="tr-TR" b="1" dirty="0" smtClean="0">
                <a:solidFill>
                  <a:srgbClr val="0070C0"/>
                </a:solidFill>
                <a:effectLst>
                  <a:outerShdw blurRad="38100" dist="38100" dir="2700000" algn="tl">
                    <a:srgbClr val="000000">
                      <a:alpha val="43137"/>
                    </a:srgbClr>
                  </a:outerShdw>
                </a:effectLst>
              </a:rPr>
              <a:t>bulmayacaktır. </a:t>
            </a:r>
            <a:r>
              <a:rPr lang="tr-TR" b="1" dirty="0">
                <a:solidFill>
                  <a:srgbClr val="0070C0"/>
                </a:solidFill>
                <a:effectLst>
                  <a:outerShdw blurRad="38100" dist="38100" dir="2700000" algn="tl">
                    <a:srgbClr val="000000">
                      <a:alpha val="43137"/>
                    </a:srgbClr>
                  </a:outerShdw>
                </a:effectLst>
              </a:rPr>
              <a:t>Ancak, </a:t>
            </a:r>
            <a:r>
              <a:rPr lang="tr-TR" b="1" dirty="0" smtClean="0">
                <a:solidFill>
                  <a:srgbClr val="0070C0"/>
                </a:solidFill>
                <a:effectLst>
                  <a:outerShdw blurRad="38100" dist="38100" dir="2700000" algn="tl">
                    <a:srgbClr val="000000">
                      <a:alpha val="43137"/>
                    </a:srgbClr>
                  </a:outerShdw>
                </a:effectLst>
              </a:rPr>
              <a:t>kolluk görevlilerinin </a:t>
            </a:r>
            <a:r>
              <a:rPr lang="tr-TR" b="1" dirty="0">
                <a:solidFill>
                  <a:srgbClr val="0070C0"/>
                </a:solidFill>
                <a:effectLst>
                  <a:outerShdw blurRad="38100" dist="38100" dir="2700000" algn="tl">
                    <a:srgbClr val="000000">
                      <a:alpha val="43137"/>
                    </a:srgbClr>
                  </a:outerShdw>
                </a:effectLst>
              </a:rPr>
              <a:t>idari kolluk görevlerini yerine getirdikleri sırada silah </a:t>
            </a:r>
            <a:r>
              <a:rPr lang="tr-TR" b="1" dirty="0" smtClean="0">
                <a:solidFill>
                  <a:srgbClr val="0070C0"/>
                </a:solidFill>
                <a:effectLst>
                  <a:outerShdw blurRad="38100" dist="38100" dir="2700000" algn="tl">
                    <a:srgbClr val="000000">
                      <a:alpha val="43137"/>
                    </a:srgbClr>
                  </a:outerShdw>
                </a:effectLst>
              </a:rPr>
              <a:t>kullanmaları nedeniyle </a:t>
            </a:r>
            <a:r>
              <a:rPr lang="tr-TR" b="1" dirty="0">
                <a:solidFill>
                  <a:srgbClr val="0070C0"/>
                </a:solidFill>
                <a:effectLst>
                  <a:outerShdw blurRad="38100" dist="38100" dir="2700000" algn="tl">
                    <a:srgbClr val="000000">
                      <a:alpha val="43137"/>
                    </a:srgbClr>
                  </a:outerShdw>
                </a:effectLst>
              </a:rPr>
              <a:t>meydana gelen ölüm, yaralama gibi eylemleri görev sebebiyle işlenen suçtur</a:t>
            </a:r>
            <a:r>
              <a:rPr lang="tr-TR" b="1" dirty="0" smtClean="0">
                <a:solidFill>
                  <a:srgbClr val="0070C0"/>
                </a:solidFill>
                <a:effectLst>
                  <a:outerShdw blurRad="38100" dist="38100" dir="2700000" algn="tl">
                    <a:srgbClr val="000000">
                      <a:alpha val="43137"/>
                    </a:srgbClr>
                  </a:outerShdw>
                </a:effectLst>
              </a:rPr>
              <a:t>. </a:t>
            </a:r>
          </a:p>
          <a:p>
            <a:pPr algn="just"/>
            <a:endParaRPr lang="tr-TR" b="1" dirty="0" smtClean="0"/>
          </a:p>
          <a:p>
            <a:pPr algn="just"/>
            <a:r>
              <a:rPr lang="tr-TR" b="1" dirty="0" smtClean="0">
                <a:solidFill>
                  <a:srgbClr val="C00000"/>
                </a:solidFill>
                <a:effectLst>
                  <a:outerShdw blurRad="38100" dist="38100" dir="2700000" algn="tl">
                    <a:srgbClr val="000000">
                      <a:alpha val="43137"/>
                    </a:srgbClr>
                  </a:outerShdw>
                </a:effectLst>
              </a:rPr>
              <a:t>Ayrıca</a:t>
            </a:r>
            <a:r>
              <a:rPr lang="tr-TR" b="1" dirty="0">
                <a:solidFill>
                  <a:srgbClr val="C00000"/>
                </a:solidFill>
                <a:effectLst>
                  <a:outerShdw blurRad="38100" dist="38100" dir="2700000" algn="tl">
                    <a:srgbClr val="000000">
                      <a:alpha val="43137"/>
                    </a:srgbClr>
                  </a:outerShdw>
                </a:effectLst>
              </a:rPr>
              <a:t>,</a:t>
            </a:r>
            <a:r>
              <a:rPr lang="tr-TR" b="1" dirty="0"/>
              <a:t> memur veya diğer kamu görevlilerinin görev suçları dışında kişisel </a:t>
            </a:r>
            <a:r>
              <a:rPr lang="tr-TR" b="1" dirty="0" smtClean="0"/>
              <a:t>suç </a:t>
            </a:r>
            <a:r>
              <a:rPr lang="nn-NO" b="1" dirty="0" smtClean="0"/>
              <a:t>işlemeleri </a:t>
            </a:r>
            <a:r>
              <a:rPr lang="nn-NO" b="1" dirty="0"/>
              <a:t>durumunda da diğer </a:t>
            </a:r>
            <a:r>
              <a:rPr lang="tr-TR" b="1" dirty="0" smtClean="0"/>
              <a:t>  v</a:t>
            </a:r>
            <a:r>
              <a:rPr lang="nn-NO" b="1" dirty="0" smtClean="0"/>
              <a:t>atandaşlardan </a:t>
            </a:r>
            <a:r>
              <a:rPr lang="nn-NO" b="1" dirty="0"/>
              <a:t>farklı bir muameleye tabi </a:t>
            </a:r>
            <a:r>
              <a:rPr lang="nn-NO" b="1" dirty="0" smtClean="0"/>
              <a:t>tutul</a:t>
            </a:r>
            <a:r>
              <a:rPr lang="tr-TR" b="1" dirty="0" smtClean="0"/>
              <a:t>ur.</a:t>
            </a:r>
            <a:endParaRPr lang="tr-TR" b="1" dirty="0"/>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16820230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304800" y="285728"/>
            <a:ext cx="8686800" cy="1071570"/>
          </a:xfrm>
        </p:spPr>
        <p:txBody>
          <a:bodyPr>
            <a:normAutofit fontScale="90000"/>
          </a:bodyPr>
          <a:lstStyle/>
          <a:p>
            <a:pPr marL="84138"/>
            <a:r>
              <a:rPr lang="tr-TR" b="1" cap="none" dirty="0" smtClean="0">
                <a:solidFill>
                  <a:srgbClr val="00B050"/>
                </a:solidFill>
              </a:rPr>
              <a:t>4483 SAYILI KANUNUN İSTİSNALARI</a:t>
            </a:r>
            <a:r>
              <a:rPr lang="tr-TR" b="1" dirty="0" smtClean="0">
                <a:solidFill>
                  <a:srgbClr val="00B050"/>
                </a:solidFill>
              </a:rPr>
              <a:t>;</a:t>
            </a:r>
            <a:endParaRPr lang="tr-TR" dirty="0">
              <a:solidFill>
                <a:srgbClr val="00B050"/>
              </a:solidFill>
            </a:endParaRPr>
          </a:p>
        </p:txBody>
      </p:sp>
      <p:sp>
        <p:nvSpPr>
          <p:cNvPr id="2" name="İçerik Yer Tutucusu 1"/>
          <p:cNvSpPr>
            <a:spLocks noGrp="1"/>
          </p:cNvSpPr>
          <p:nvPr>
            <p:ph idx="1"/>
          </p:nvPr>
        </p:nvSpPr>
        <p:spPr>
          <a:xfrm>
            <a:off x="457200" y="1571612"/>
            <a:ext cx="8229600" cy="4752988"/>
          </a:xfrm>
        </p:spPr>
        <p:txBody>
          <a:bodyPr>
            <a:normAutofit fontScale="92500"/>
          </a:bodyPr>
          <a:lstStyle/>
          <a:p>
            <a:pPr algn="just"/>
            <a:r>
              <a:rPr lang="tr-TR" dirty="0">
                <a:solidFill>
                  <a:srgbClr val="C00000"/>
                </a:solidFill>
                <a:effectLst>
                  <a:outerShdw blurRad="38100" dist="38100" dir="2700000" algn="tl">
                    <a:srgbClr val="000000">
                      <a:alpha val="43137"/>
                    </a:srgbClr>
                  </a:outerShdw>
                </a:effectLst>
              </a:rPr>
              <a:t>4483 sayılı Kanun’un 2. maddesinin 2. fıkrasında</a:t>
            </a:r>
            <a:r>
              <a:rPr lang="tr-TR" dirty="0"/>
              <a:t>; </a:t>
            </a:r>
            <a:r>
              <a:rPr lang="tr-TR" b="1" dirty="0">
                <a:solidFill>
                  <a:srgbClr val="00B050"/>
                </a:solidFill>
                <a:effectLst>
                  <a:outerShdw blurRad="38100" dist="38100" dir="2700000" algn="tl">
                    <a:srgbClr val="000000">
                      <a:alpha val="43137"/>
                    </a:srgbClr>
                  </a:outerShdw>
                </a:effectLst>
              </a:rPr>
              <a:t>“Görevleri ve </a:t>
            </a:r>
            <a:r>
              <a:rPr lang="tr-TR" b="1" dirty="0" smtClean="0">
                <a:solidFill>
                  <a:srgbClr val="00B050"/>
                </a:solidFill>
                <a:effectLst>
                  <a:outerShdw blurRad="38100" dist="38100" dir="2700000" algn="tl">
                    <a:srgbClr val="000000">
                      <a:alpha val="43137"/>
                    </a:srgbClr>
                  </a:outerShdw>
                </a:effectLst>
              </a:rPr>
              <a:t>sıfatları sebebiyle </a:t>
            </a:r>
            <a:r>
              <a:rPr lang="tr-TR" b="1" dirty="0">
                <a:solidFill>
                  <a:srgbClr val="00B050"/>
                </a:solidFill>
                <a:effectLst>
                  <a:outerShdw blurRad="38100" dist="38100" dir="2700000" algn="tl">
                    <a:srgbClr val="000000">
                      <a:alpha val="43137"/>
                    </a:srgbClr>
                  </a:outerShdw>
                </a:effectLst>
              </a:rPr>
              <a:t>özel soruşturma ve kovuşturma usullerine tabi olanlar ile suçun </a:t>
            </a:r>
            <a:r>
              <a:rPr lang="tr-TR" b="1" dirty="0" smtClean="0">
                <a:solidFill>
                  <a:srgbClr val="00B050"/>
                </a:solidFill>
                <a:effectLst>
                  <a:outerShdw blurRad="38100" dist="38100" dir="2700000" algn="tl">
                    <a:srgbClr val="000000">
                      <a:alpha val="43137"/>
                    </a:srgbClr>
                  </a:outerShdw>
                </a:effectLst>
              </a:rPr>
              <a:t>niteliği yönünden kanunlarda </a:t>
            </a:r>
            <a:r>
              <a:rPr lang="tr-TR" b="1" dirty="0">
                <a:solidFill>
                  <a:srgbClr val="00B050"/>
                </a:solidFill>
                <a:effectLst>
                  <a:outerShdw blurRad="38100" dist="38100" dir="2700000" algn="tl">
                    <a:srgbClr val="000000">
                      <a:alpha val="43137"/>
                    </a:srgbClr>
                  </a:outerShdw>
                </a:effectLst>
              </a:rPr>
              <a:t>gösterilen soruşturma ve kovuşturma usullerinin bu Kanun’a </a:t>
            </a:r>
            <a:r>
              <a:rPr lang="tr-TR" b="1" dirty="0" smtClean="0">
                <a:solidFill>
                  <a:srgbClr val="00B050"/>
                </a:solidFill>
                <a:effectLst>
                  <a:outerShdw blurRad="38100" dist="38100" dir="2700000" algn="tl">
                    <a:srgbClr val="000000">
                      <a:alpha val="43137"/>
                    </a:srgbClr>
                  </a:outerShdw>
                </a:effectLst>
              </a:rPr>
              <a:t>tabi olmadığı</a:t>
            </a:r>
            <a:r>
              <a:rPr lang="tr-TR" b="1" dirty="0">
                <a:solidFill>
                  <a:srgbClr val="00B050"/>
                </a:solidFill>
                <a:effectLst>
                  <a:outerShdw blurRad="38100" dist="38100" dir="2700000" algn="tl">
                    <a:srgbClr val="000000">
                      <a:alpha val="43137"/>
                    </a:srgbClr>
                  </a:outerShdw>
                </a:effectLst>
              </a:rPr>
              <a:t>” </a:t>
            </a:r>
            <a:r>
              <a:rPr lang="tr-TR" dirty="0"/>
              <a:t>belirtilmiştir. </a:t>
            </a:r>
            <a:endParaRPr lang="tr-TR" dirty="0" smtClean="0"/>
          </a:p>
          <a:p>
            <a:pPr algn="just"/>
            <a:r>
              <a:rPr lang="tr-TR" b="1" dirty="0" smtClean="0">
                <a:solidFill>
                  <a:srgbClr val="C00000"/>
                </a:solidFill>
                <a:effectLst>
                  <a:outerShdw blurRad="38100" dist="38100" dir="2700000" algn="tl">
                    <a:srgbClr val="000000">
                      <a:alpha val="43137"/>
                    </a:srgbClr>
                  </a:outerShdw>
                </a:effectLst>
              </a:rPr>
              <a:t>Dolayısıyla</a:t>
            </a:r>
            <a:r>
              <a:rPr lang="tr-TR" dirty="0"/>
              <a:t>, bazı durumlarda suçun faili memur veya </a:t>
            </a:r>
            <a:r>
              <a:rPr lang="tr-TR" dirty="0" smtClean="0"/>
              <a:t>diğer kamu </a:t>
            </a:r>
            <a:r>
              <a:rPr lang="tr-TR" dirty="0"/>
              <a:t>görevlisi ve işlenen suç da görev suçu olduğu halde, 4483 sayılı Kanun </a:t>
            </a:r>
            <a:r>
              <a:rPr lang="tr-TR" dirty="0" smtClean="0"/>
              <a:t>hükümleri uygulanmaz</a:t>
            </a:r>
            <a:r>
              <a:rPr lang="tr-TR" dirty="0"/>
              <a:t>. </a:t>
            </a:r>
            <a:endParaRPr lang="tr-TR" dirty="0" smtClean="0"/>
          </a:p>
          <a:p>
            <a:pPr algn="just"/>
            <a:r>
              <a:rPr lang="tr-TR" b="1" dirty="0" smtClean="0">
                <a:solidFill>
                  <a:srgbClr val="0070C0"/>
                </a:solidFill>
                <a:effectLst>
                  <a:outerShdw blurRad="38100" dist="38100" dir="2700000" algn="tl">
                    <a:srgbClr val="000000">
                      <a:alpha val="43137"/>
                    </a:srgbClr>
                  </a:outerShdw>
                </a:effectLst>
              </a:rPr>
              <a:t>Bu </a:t>
            </a:r>
            <a:r>
              <a:rPr lang="tr-TR" b="1" dirty="0">
                <a:solidFill>
                  <a:srgbClr val="0070C0"/>
                </a:solidFill>
                <a:effectLst>
                  <a:outerShdw blurRad="38100" dist="38100" dir="2700000" algn="tl">
                    <a:srgbClr val="000000">
                      <a:alpha val="43137"/>
                    </a:srgbClr>
                  </a:outerShdw>
                </a:effectLst>
              </a:rPr>
              <a:t>durum özel yasal düzenlemelerden kaynaklanmaktadır. Bu </a:t>
            </a:r>
            <a:r>
              <a:rPr lang="tr-TR" b="1" dirty="0" smtClean="0">
                <a:solidFill>
                  <a:srgbClr val="0070C0"/>
                </a:solidFill>
                <a:effectLst>
                  <a:outerShdw blurRad="38100" dist="38100" dir="2700000" algn="tl">
                    <a:srgbClr val="000000">
                      <a:alpha val="43137"/>
                    </a:srgbClr>
                  </a:outerShdw>
                </a:effectLst>
              </a:rPr>
              <a:t>istisnalar kişiler </a:t>
            </a:r>
            <a:r>
              <a:rPr lang="tr-TR" b="1" dirty="0">
                <a:solidFill>
                  <a:srgbClr val="0070C0"/>
                </a:solidFill>
                <a:effectLst>
                  <a:outerShdw blurRad="38100" dist="38100" dir="2700000" algn="tl">
                    <a:srgbClr val="000000">
                      <a:alpha val="43137"/>
                    </a:srgbClr>
                  </a:outerShdw>
                </a:effectLst>
              </a:rPr>
              <a:t>ve suçlar açısından ayrı ele </a:t>
            </a:r>
            <a:r>
              <a:rPr lang="tr-TR" b="1" dirty="0" smtClean="0">
                <a:solidFill>
                  <a:srgbClr val="0070C0"/>
                </a:solidFill>
                <a:effectLst>
                  <a:outerShdw blurRad="38100" dist="38100" dir="2700000" algn="tl">
                    <a:srgbClr val="000000">
                      <a:alpha val="43137"/>
                    </a:srgbClr>
                  </a:outerShdw>
                </a:effectLst>
              </a:rPr>
              <a:t>alınabilir.</a:t>
            </a:r>
            <a:endParaRPr lang="tr-TR" b="1" dirty="0">
              <a:solidFill>
                <a:srgbClr val="0070C0"/>
              </a:solidFill>
              <a:effectLst>
                <a:outerShdw blurRad="38100" dist="38100" dir="2700000" algn="tl">
                  <a:srgbClr val="000000">
                    <a:alpha val="43137"/>
                  </a:srgbClr>
                </a:outerShdw>
              </a:effectLst>
            </a:endParaRP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22698169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785242"/>
          </a:xfrm>
        </p:spPr>
        <p:txBody>
          <a:bodyPr>
            <a:normAutofit fontScale="90000"/>
          </a:bodyPr>
          <a:lstStyle/>
          <a:p>
            <a:r>
              <a:rPr lang="tr-TR" b="1" dirty="0">
                <a:solidFill>
                  <a:srgbClr val="00B050"/>
                </a:solidFill>
              </a:rPr>
              <a:t>Failin Sıfatına İlişkin </a:t>
            </a:r>
            <a:r>
              <a:rPr lang="tr-TR" b="1" dirty="0" smtClean="0">
                <a:solidFill>
                  <a:srgbClr val="00B050"/>
                </a:solidFill>
              </a:rPr>
              <a:t>İstisnalar;</a:t>
            </a:r>
            <a:endParaRPr lang="tr-TR" dirty="0">
              <a:solidFill>
                <a:srgbClr val="00B050"/>
              </a:solidFill>
            </a:endParaRPr>
          </a:p>
        </p:txBody>
      </p:sp>
      <p:sp>
        <p:nvSpPr>
          <p:cNvPr id="2" name="İçerik Yer Tutucusu 1"/>
          <p:cNvSpPr>
            <a:spLocks noGrp="1"/>
          </p:cNvSpPr>
          <p:nvPr>
            <p:ph idx="1"/>
          </p:nvPr>
        </p:nvSpPr>
        <p:spPr>
          <a:xfrm>
            <a:off x="457200" y="1268760"/>
            <a:ext cx="8229600" cy="4903440"/>
          </a:xfrm>
        </p:spPr>
        <p:txBody>
          <a:bodyPr>
            <a:normAutofit/>
          </a:bodyPr>
          <a:lstStyle/>
          <a:p>
            <a:pPr algn="just"/>
            <a:r>
              <a:rPr lang="tr-TR" sz="2400" dirty="0">
                <a:solidFill>
                  <a:srgbClr val="C00000"/>
                </a:solidFill>
                <a:effectLst>
                  <a:outerShdw blurRad="38100" dist="38100" dir="2700000" algn="tl">
                    <a:srgbClr val="000000">
                      <a:alpha val="43137"/>
                    </a:srgbClr>
                  </a:outerShdw>
                </a:effectLst>
              </a:rPr>
              <a:t>Anayasa’nın 105. maddesi </a:t>
            </a:r>
            <a:r>
              <a:rPr lang="tr-TR" sz="2400" dirty="0" smtClean="0">
                <a:solidFill>
                  <a:srgbClr val="C00000"/>
                </a:solidFill>
                <a:effectLst>
                  <a:outerShdw blurRad="38100" dist="38100" dir="2700000" algn="tl">
                    <a:srgbClr val="000000">
                      <a:alpha val="43137"/>
                    </a:srgbClr>
                  </a:outerShdw>
                </a:effectLst>
              </a:rPr>
              <a:t> uyarınca</a:t>
            </a:r>
            <a:r>
              <a:rPr lang="tr-TR" sz="2400" dirty="0" smtClean="0"/>
              <a:t>, </a:t>
            </a:r>
            <a:r>
              <a:rPr lang="tr-TR" sz="2400" b="1" dirty="0" smtClean="0">
                <a:solidFill>
                  <a:srgbClr val="0070C0"/>
                </a:solidFill>
                <a:effectLst>
                  <a:outerShdw blurRad="38100" dist="38100" dir="2700000" algn="tl">
                    <a:srgbClr val="000000">
                      <a:alpha val="43137"/>
                    </a:srgbClr>
                  </a:outerShdw>
                </a:effectLst>
              </a:rPr>
              <a:t>“</a:t>
            </a:r>
            <a:r>
              <a:rPr lang="tr-TR" sz="2400" b="1" dirty="0">
                <a:solidFill>
                  <a:srgbClr val="0070C0"/>
                </a:solidFill>
                <a:effectLst>
                  <a:outerShdw blurRad="38100" dist="38100" dir="2700000" algn="tl">
                    <a:srgbClr val="000000">
                      <a:alpha val="43137"/>
                    </a:srgbClr>
                  </a:outerShdw>
                </a:effectLst>
              </a:rPr>
              <a:t>Cumhurbaşkanı’nın görevi </a:t>
            </a:r>
            <a:r>
              <a:rPr lang="tr-TR" sz="2400" b="1" dirty="0" smtClean="0">
                <a:solidFill>
                  <a:srgbClr val="0070C0"/>
                </a:solidFill>
                <a:effectLst>
                  <a:outerShdw blurRad="38100" dist="38100" dir="2700000" algn="tl">
                    <a:srgbClr val="000000">
                      <a:alpha val="43137"/>
                    </a:srgbClr>
                  </a:outerShdw>
                </a:effectLst>
              </a:rPr>
              <a:t>nedeniyle işlediği </a:t>
            </a:r>
            <a:r>
              <a:rPr lang="tr-TR" sz="2400" b="1" dirty="0">
                <a:solidFill>
                  <a:srgbClr val="0070C0"/>
                </a:solidFill>
                <a:effectLst>
                  <a:outerShdw blurRad="38100" dist="38100" dir="2700000" algn="tl">
                    <a:srgbClr val="000000">
                      <a:alpha val="43137"/>
                    </a:srgbClr>
                  </a:outerShdw>
                </a:effectLst>
              </a:rPr>
              <a:t>suçlardan dolayı herhangi bir sorumluluğu bulunmamakta olup, sadece </a:t>
            </a:r>
            <a:r>
              <a:rPr lang="tr-TR" sz="2400" b="1" dirty="0" smtClean="0">
                <a:solidFill>
                  <a:srgbClr val="0070C0"/>
                </a:solidFill>
                <a:effectLst>
                  <a:outerShdw blurRad="38100" dist="38100" dir="2700000" algn="tl">
                    <a:srgbClr val="000000">
                      <a:alpha val="43137"/>
                    </a:srgbClr>
                  </a:outerShdw>
                </a:effectLst>
              </a:rPr>
              <a:t>vatana ihanetten </a:t>
            </a:r>
            <a:r>
              <a:rPr lang="tr-TR" sz="2400" b="1" dirty="0">
                <a:solidFill>
                  <a:srgbClr val="0070C0"/>
                </a:solidFill>
                <a:effectLst>
                  <a:outerShdw blurRad="38100" dist="38100" dir="2700000" algn="tl">
                    <a:srgbClr val="000000">
                      <a:alpha val="43137"/>
                    </a:srgbClr>
                  </a:outerShdw>
                </a:effectLst>
              </a:rPr>
              <a:t>sorumluluğu bulunmaktadır. </a:t>
            </a:r>
            <a:r>
              <a:rPr lang="tr-TR" sz="2400" b="1" dirty="0" smtClean="0">
                <a:solidFill>
                  <a:srgbClr val="0070C0"/>
                </a:solidFill>
                <a:effectLst>
                  <a:outerShdw blurRad="38100" dist="38100" dir="2700000" algn="tl">
                    <a:srgbClr val="000000">
                      <a:alpha val="43137"/>
                    </a:srgbClr>
                  </a:outerShdw>
                </a:effectLst>
              </a:rPr>
              <a:t>Bunun </a:t>
            </a:r>
            <a:r>
              <a:rPr lang="tr-TR" sz="2400" b="1" dirty="0">
                <a:solidFill>
                  <a:srgbClr val="0070C0"/>
                </a:solidFill>
                <a:effectLst>
                  <a:outerShdw blurRad="38100" dist="38100" dir="2700000" algn="tl">
                    <a:srgbClr val="000000">
                      <a:alpha val="43137"/>
                    </a:srgbClr>
                  </a:outerShdw>
                </a:effectLst>
              </a:rPr>
              <a:t>için de Meclis kararı gereklidir</a:t>
            </a:r>
            <a:r>
              <a:rPr lang="tr-TR" sz="2400" b="1" dirty="0" smtClean="0">
                <a:solidFill>
                  <a:srgbClr val="0070C0"/>
                </a:solidFill>
                <a:effectLst>
                  <a:outerShdw blurRad="38100" dist="38100" dir="2700000" algn="tl">
                    <a:srgbClr val="000000">
                      <a:alpha val="43137"/>
                    </a:srgbClr>
                  </a:outerShdw>
                </a:effectLst>
              </a:rPr>
              <a:t>”</a:t>
            </a:r>
          </a:p>
          <a:p>
            <a:pPr algn="just"/>
            <a:r>
              <a:rPr lang="tr-TR" sz="2400" b="1" dirty="0">
                <a:solidFill>
                  <a:srgbClr val="C00000"/>
                </a:solidFill>
                <a:effectLst>
                  <a:outerShdw blurRad="38100" dist="38100" dir="2700000" algn="tl">
                    <a:srgbClr val="000000">
                      <a:alpha val="43137"/>
                    </a:srgbClr>
                  </a:outerShdw>
                </a:effectLst>
              </a:rPr>
              <a:t>Anayasa’nın 101. maddesi uyarınca; </a:t>
            </a:r>
            <a:r>
              <a:rPr lang="tr-TR" sz="2400" b="1" dirty="0">
                <a:solidFill>
                  <a:srgbClr val="0070C0"/>
                </a:solidFill>
                <a:effectLst>
                  <a:outerShdw blurRad="38100" dist="38100" dir="2700000" algn="tl">
                    <a:srgbClr val="000000">
                      <a:alpha val="43137"/>
                    </a:srgbClr>
                  </a:outerShdw>
                </a:effectLst>
              </a:rPr>
              <a:t>“Başbakan ve bakanlar hakkında görevlerini yerine getirirlerken işledikleri iddia olunan suçlardan dolayı soruşturma açılması Meclis kararına bağlıdır”</a:t>
            </a:r>
            <a:r>
              <a:rPr lang="tr-TR" sz="2400" dirty="0"/>
              <a:t>; </a:t>
            </a:r>
            <a:r>
              <a:rPr lang="tr-TR" sz="2400" b="1" dirty="0">
                <a:solidFill>
                  <a:srgbClr val="C00000"/>
                </a:solidFill>
                <a:effectLst>
                  <a:outerShdw blurRad="38100" dist="38100" dir="2700000" algn="tl">
                    <a:srgbClr val="000000">
                      <a:alpha val="43137"/>
                    </a:srgbClr>
                  </a:outerShdw>
                </a:effectLst>
              </a:rPr>
              <a:t>Anayasa’nın 83. maddesi uyarınca;</a:t>
            </a:r>
            <a:r>
              <a:rPr lang="tr-TR" sz="2400" dirty="0"/>
              <a:t> </a:t>
            </a:r>
            <a:r>
              <a:rPr lang="tr-TR" sz="2400" b="1" dirty="0">
                <a:solidFill>
                  <a:srgbClr val="7030A0"/>
                </a:solidFill>
                <a:effectLst>
                  <a:outerShdw blurRad="38100" dist="38100" dir="2700000" algn="tl">
                    <a:srgbClr val="000000">
                      <a:alpha val="43137"/>
                    </a:srgbClr>
                  </a:outerShdw>
                </a:effectLst>
              </a:rPr>
              <a:t>“Seçimden önce veya sonra bir suç işlediği ileri sürülen bir milletvekili sorguya </a:t>
            </a:r>
            <a:r>
              <a:rPr lang="tr-TR" sz="2400" b="1" dirty="0" smtClean="0">
                <a:solidFill>
                  <a:srgbClr val="7030A0"/>
                </a:solidFill>
                <a:effectLst>
                  <a:outerShdw blurRad="38100" dist="38100" dir="2700000" algn="tl">
                    <a:srgbClr val="000000">
                      <a:alpha val="43137"/>
                    </a:srgbClr>
                  </a:outerShdw>
                </a:effectLst>
              </a:rPr>
              <a:t>çekilemez.</a:t>
            </a:r>
          </a:p>
          <a:p>
            <a:pPr algn="just"/>
            <a:endParaRPr lang="tr-TR" sz="2400" dirty="0"/>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27788314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457200" y="267494"/>
            <a:ext cx="8229600" cy="804052"/>
          </a:xfrm>
        </p:spPr>
        <p:txBody>
          <a:bodyPr>
            <a:noAutofit/>
          </a:bodyPr>
          <a:lstStyle/>
          <a:p>
            <a:r>
              <a:rPr lang="tr-TR" sz="2800" b="1" dirty="0" smtClean="0">
                <a:solidFill>
                  <a:srgbClr val="00B050"/>
                </a:solidFill>
              </a:rPr>
              <a:t>Anayasa </a:t>
            </a:r>
            <a:r>
              <a:rPr lang="tr-TR" sz="2800" b="1" dirty="0">
                <a:solidFill>
                  <a:srgbClr val="00B050"/>
                </a:solidFill>
              </a:rPr>
              <a:t>Hukukunda Memur ve Kamu Görevlisi</a:t>
            </a:r>
            <a:r>
              <a:rPr lang="tr-TR" sz="2800" dirty="0" smtClean="0">
                <a:solidFill>
                  <a:srgbClr val="00B050"/>
                </a:solidFill>
              </a:rPr>
              <a:t>-1-</a:t>
            </a:r>
            <a:endParaRPr lang="tr-TR" sz="2800" dirty="0">
              <a:solidFill>
                <a:srgbClr val="00B050"/>
              </a:solidFill>
            </a:endParaRPr>
          </a:p>
        </p:txBody>
      </p:sp>
      <p:sp>
        <p:nvSpPr>
          <p:cNvPr id="2" name="İçerik Yer Tutucusu 1"/>
          <p:cNvSpPr>
            <a:spLocks noGrp="1"/>
          </p:cNvSpPr>
          <p:nvPr>
            <p:ph idx="1"/>
          </p:nvPr>
        </p:nvSpPr>
        <p:spPr>
          <a:xfrm>
            <a:off x="457200" y="1196752"/>
            <a:ext cx="8229600" cy="4975448"/>
          </a:xfrm>
        </p:spPr>
        <p:txBody>
          <a:bodyPr>
            <a:noAutofit/>
          </a:bodyPr>
          <a:lstStyle/>
          <a:p>
            <a:pPr algn="just"/>
            <a:r>
              <a:rPr lang="tr-TR" sz="2000" b="1" dirty="0" smtClean="0">
                <a:solidFill>
                  <a:srgbClr val="0070C0"/>
                </a:solidFill>
                <a:effectLst>
                  <a:outerShdw blurRad="38100" dist="38100" dir="2700000" algn="tl">
                    <a:srgbClr val="000000">
                      <a:alpha val="43137"/>
                    </a:srgbClr>
                  </a:outerShdw>
                </a:effectLst>
              </a:rPr>
              <a:t>1982 </a:t>
            </a:r>
            <a:r>
              <a:rPr lang="tr-TR" sz="2000" b="1" dirty="0">
                <a:solidFill>
                  <a:srgbClr val="0070C0"/>
                </a:solidFill>
                <a:effectLst>
                  <a:outerShdw blurRad="38100" dist="38100" dir="2700000" algn="tl">
                    <a:srgbClr val="000000">
                      <a:alpha val="43137"/>
                    </a:srgbClr>
                  </a:outerShdw>
                </a:effectLst>
              </a:rPr>
              <a:t>Anayasasının 128. maddesi ile 1961 Anayasasının 117. Maddesini karşılaştırdığımızda, 1982 Anayasasında, memurların yanında diğer kamu görevlilerine yer verildiği, ayrıca kamu iktisadi teşebbüslerinin de 128. Madde kapsamına alındığı görülmektedir</a:t>
            </a:r>
            <a:r>
              <a:rPr lang="tr-TR" sz="2000" b="1" dirty="0" smtClean="0">
                <a:solidFill>
                  <a:srgbClr val="0070C0"/>
                </a:solidFill>
                <a:effectLst>
                  <a:outerShdw blurRad="38100" dist="38100" dir="2700000" algn="tl">
                    <a:srgbClr val="000000">
                      <a:alpha val="43137"/>
                    </a:srgbClr>
                  </a:outerShdw>
                </a:effectLst>
              </a:rPr>
              <a:t>.</a:t>
            </a:r>
          </a:p>
          <a:p>
            <a:pPr algn="just"/>
            <a:endParaRPr lang="tr-TR" sz="2000" dirty="0" smtClean="0"/>
          </a:p>
          <a:p>
            <a:pPr algn="just"/>
            <a:r>
              <a:rPr lang="tr-TR" sz="2000" dirty="0">
                <a:solidFill>
                  <a:srgbClr val="C00000"/>
                </a:solidFill>
                <a:effectLst>
                  <a:outerShdw blurRad="38100" dist="38100" dir="2700000" algn="tl">
                    <a:srgbClr val="000000">
                      <a:alpha val="43137"/>
                    </a:srgbClr>
                  </a:outerShdw>
                </a:effectLst>
              </a:rPr>
              <a:t>Danıştay’ın E. 2000/29, K. 2000/59 sayılı istişare kararında bu husus </a:t>
            </a:r>
            <a:r>
              <a:rPr lang="tr-TR" sz="2000" dirty="0" smtClean="0">
                <a:solidFill>
                  <a:srgbClr val="C00000"/>
                </a:solidFill>
                <a:effectLst>
                  <a:outerShdw blurRad="38100" dist="38100" dir="2700000" algn="tl">
                    <a:srgbClr val="000000">
                      <a:alpha val="43137"/>
                    </a:srgbClr>
                  </a:outerShdw>
                </a:effectLst>
              </a:rPr>
              <a:t>şöyle ifade </a:t>
            </a:r>
            <a:r>
              <a:rPr lang="tr-TR" sz="2000" dirty="0">
                <a:solidFill>
                  <a:srgbClr val="C00000"/>
                </a:solidFill>
                <a:effectLst>
                  <a:outerShdw blurRad="38100" dist="38100" dir="2700000" algn="tl">
                    <a:srgbClr val="000000">
                      <a:alpha val="43137"/>
                    </a:srgbClr>
                  </a:outerShdw>
                </a:effectLst>
              </a:rPr>
              <a:t>edilmektedir: </a:t>
            </a:r>
            <a:r>
              <a:rPr lang="tr-TR" sz="2000" b="1" dirty="0">
                <a:solidFill>
                  <a:srgbClr val="7030A0"/>
                </a:solidFill>
                <a:effectLst>
                  <a:outerShdw blurRad="38100" dist="38100" dir="2700000" algn="tl">
                    <a:srgbClr val="000000">
                      <a:alpha val="43137"/>
                    </a:srgbClr>
                  </a:outerShdw>
                </a:effectLst>
              </a:rPr>
              <a:t>4483 sayılı kanunun 2. Maddesine göre, bu yasa Devlet </a:t>
            </a:r>
            <a:r>
              <a:rPr lang="tr-TR" sz="2000" b="1" dirty="0" smtClean="0">
                <a:solidFill>
                  <a:srgbClr val="7030A0"/>
                </a:solidFill>
                <a:effectLst>
                  <a:outerShdw blurRad="38100" dist="38100" dir="2700000" algn="tl">
                    <a:srgbClr val="000000">
                      <a:alpha val="43137"/>
                    </a:srgbClr>
                  </a:outerShdw>
                </a:effectLst>
              </a:rPr>
              <a:t>ile Anayasanın </a:t>
            </a:r>
            <a:r>
              <a:rPr lang="tr-TR" sz="2000" b="1" dirty="0">
                <a:solidFill>
                  <a:srgbClr val="7030A0"/>
                </a:solidFill>
                <a:effectLst>
                  <a:outerShdw blurRad="38100" dist="38100" dir="2700000" algn="tl">
                    <a:srgbClr val="000000">
                      <a:alpha val="43137"/>
                    </a:srgbClr>
                  </a:outerShdw>
                </a:effectLst>
              </a:rPr>
              <a:t>123. Maddesine uygun olarak kanunla veya kanunun verdiği </a:t>
            </a:r>
            <a:r>
              <a:rPr lang="tr-TR" sz="2000" b="1" dirty="0" smtClean="0">
                <a:solidFill>
                  <a:srgbClr val="7030A0"/>
                </a:solidFill>
                <a:effectLst>
                  <a:outerShdw blurRad="38100" dist="38100" dir="2700000" algn="tl">
                    <a:srgbClr val="000000">
                      <a:alpha val="43137"/>
                    </a:srgbClr>
                  </a:outerShdw>
                </a:effectLst>
              </a:rPr>
              <a:t>yetkiye dayanılarak </a:t>
            </a:r>
            <a:r>
              <a:rPr lang="tr-TR" sz="2000" b="1" dirty="0">
                <a:solidFill>
                  <a:srgbClr val="7030A0"/>
                </a:solidFill>
                <a:effectLst>
                  <a:outerShdw blurRad="38100" dist="38100" dir="2700000" algn="tl">
                    <a:srgbClr val="000000">
                      <a:alpha val="43137"/>
                    </a:srgbClr>
                  </a:outerShdw>
                </a:effectLst>
              </a:rPr>
              <a:t>kurulan diğer kamu tüzel kişilerinde çalışanlar hakkında uygulanacak</a:t>
            </a:r>
            <a:r>
              <a:rPr lang="tr-TR" sz="2000" b="1" dirty="0" smtClean="0">
                <a:solidFill>
                  <a:srgbClr val="7030A0"/>
                </a:solidFill>
                <a:effectLst>
                  <a:outerShdw blurRad="38100" dist="38100" dir="2700000" algn="tl">
                    <a:srgbClr val="000000">
                      <a:alpha val="43137"/>
                    </a:srgbClr>
                  </a:outerShdw>
                </a:effectLst>
              </a:rPr>
              <a:t>, devlet </a:t>
            </a:r>
            <a:r>
              <a:rPr lang="tr-TR" sz="2000" b="1" dirty="0">
                <a:solidFill>
                  <a:srgbClr val="7030A0"/>
                </a:solidFill>
                <a:effectLst>
                  <a:outerShdw blurRad="38100" dist="38100" dir="2700000" algn="tl">
                    <a:srgbClr val="000000">
                      <a:alpha val="43137"/>
                    </a:srgbClr>
                  </a:outerShdw>
                </a:effectLst>
              </a:rPr>
              <a:t>tüzel kişiliği içinde yer almayan kamu tüzel kişiliği niteliği </a:t>
            </a:r>
            <a:r>
              <a:rPr lang="tr-TR" sz="2000" b="1" dirty="0" smtClean="0">
                <a:solidFill>
                  <a:srgbClr val="7030A0"/>
                </a:solidFill>
                <a:effectLst>
                  <a:outerShdw blurRad="38100" dist="38100" dir="2700000" algn="tl">
                    <a:srgbClr val="000000">
                      <a:alpha val="43137"/>
                    </a:srgbClr>
                  </a:outerShdw>
                </a:effectLst>
              </a:rPr>
              <a:t>taşımayan kuruluşlarda </a:t>
            </a:r>
            <a:r>
              <a:rPr lang="tr-TR" sz="2000" b="1" dirty="0">
                <a:solidFill>
                  <a:srgbClr val="7030A0"/>
                </a:solidFill>
                <a:effectLst>
                  <a:outerShdw blurRad="38100" dist="38100" dir="2700000" algn="tl">
                    <a:srgbClr val="000000">
                      <a:alpha val="43137"/>
                    </a:srgbClr>
                  </a:outerShdw>
                </a:effectLst>
              </a:rPr>
              <a:t>çalışanlar hakkında uygulanmayacaktır</a:t>
            </a:r>
          </a:p>
          <a:p>
            <a:endParaRPr lang="tr-TR" sz="2400" dirty="0"/>
          </a:p>
        </p:txBody>
      </p:sp>
    </p:spTree>
    <p:extLst>
      <p:ext uri="{BB962C8B-B14F-4D97-AF65-F5344CB8AC3E}">
        <p14:creationId xmlns:p14="http://schemas.microsoft.com/office/powerpoint/2010/main" val="4063077386"/>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713234"/>
          </a:xfrm>
        </p:spPr>
        <p:txBody>
          <a:bodyPr>
            <a:normAutofit fontScale="90000"/>
          </a:bodyPr>
          <a:lstStyle/>
          <a:p>
            <a:r>
              <a:rPr lang="tr-TR" b="1" dirty="0">
                <a:solidFill>
                  <a:srgbClr val="00B050"/>
                </a:solidFill>
              </a:rPr>
              <a:t>Failin </a:t>
            </a:r>
            <a:r>
              <a:rPr lang="tr-TR" b="1" dirty="0" err="1" smtClean="0">
                <a:solidFill>
                  <a:srgbClr val="00B050"/>
                </a:solidFill>
              </a:rPr>
              <a:t>SIfatına</a:t>
            </a:r>
            <a:r>
              <a:rPr lang="tr-TR" b="1" dirty="0" smtClean="0">
                <a:solidFill>
                  <a:srgbClr val="00B050"/>
                </a:solidFill>
              </a:rPr>
              <a:t> </a:t>
            </a:r>
            <a:r>
              <a:rPr lang="tr-TR" b="1" dirty="0">
                <a:solidFill>
                  <a:srgbClr val="00B050"/>
                </a:solidFill>
              </a:rPr>
              <a:t>İlişkin İstisnalar;</a:t>
            </a:r>
            <a:endParaRPr lang="tr-TR" dirty="0">
              <a:solidFill>
                <a:srgbClr val="00B050"/>
              </a:solidFill>
            </a:endParaRPr>
          </a:p>
        </p:txBody>
      </p:sp>
      <p:sp>
        <p:nvSpPr>
          <p:cNvPr id="2" name="İçerik Yer Tutucusu 1"/>
          <p:cNvSpPr>
            <a:spLocks noGrp="1"/>
          </p:cNvSpPr>
          <p:nvPr>
            <p:ph idx="1"/>
          </p:nvPr>
        </p:nvSpPr>
        <p:spPr>
          <a:xfrm>
            <a:off x="457200" y="1052736"/>
            <a:ext cx="8229600" cy="5119464"/>
          </a:xfrm>
        </p:spPr>
        <p:txBody>
          <a:bodyPr>
            <a:noAutofit/>
          </a:bodyPr>
          <a:lstStyle/>
          <a:p>
            <a:pPr algn="just"/>
            <a:r>
              <a:rPr lang="tr-TR" sz="2400" b="1" dirty="0" smtClean="0">
                <a:solidFill>
                  <a:srgbClr val="C00000"/>
                </a:solidFill>
                <a:effectLst>
                  <a:outerShdw blurRad="38100" dist="38100" dir="2700000" algn="tl">
                    <a:srgbClr val="000000">
                      <a:alpha val="43137"/>
                    </a:srgbClr>
                  </a:outerShdw>
                </a:effectLst>
              </a:rPr>
              <a:t>2797 sayılı Yargıtay </a:t>
            </a:r>
            <a:r>
              <a:rPr lang="tr-TR" sz="2400" b="1" dirty="0">
                <a:solidFill>
                  <a:srgbClr val="C00000"/>
                </a:solidFill>
                <a:effectLst>
                  <a:outerShdw blurRad="38100" dist="38100" dir="2700000" algn="tl">
                    <a:srgbClr val="000000">
                      <a:alpha val="43137"/>
                    </a:srgbClr>
                  </a:outerShdw>
                </a:effectLst>
              </a:rPr>
              <a:t>Kanunu’nun 46. maddesi uyarınca</a:t>
            </a:r>
            <a:r>
              <a:rPr lang="tr-TR" sz="2400" dirty="0"/>
              <a:t>; </a:t>
            </a:r>
            <a:r>
              <a:rPr lang="tr-TR" sz="2400" b="1" dirty="0">
                <a:solidFill>
                  <a:srgbClr val="0070C0"/>
                </a:solidFill>
                <a:effectLst>
                  <a:outerShdw blurRad="38100" dist="38100" dir="2700000" algn="tl">
                    <a:srgbClr val="000000">
                      <a:alpha val="43137"/>
                    </a:srgbClr>
                  </a:outerShdw>
                </a:effectLst>
              </a:rPr>
              <a:t>“Yargıtay Başkanı, üyeleri, </a:t>
            </a:r>
            <a:r>
              <a:rPr lang="tr-TR" sz="2400" b="1" dirty="0" smtClean="0">
                <a:solidFill>
                  <a:srgbClr val="0070C0"/>
                </a:solidFill>
                <a:effectLst>
                  <a:outerShdw blurRad="38100" dist="38100" dir="2700000" algn="tl">
                    <a:srgbClr val="000000">
                      <a:alpha val="43137"/>
                    </a:srgbClr>
                  </a:outerShdw>
                </a:effectLst>
              </a:rPr>
              <a:t>Yargıtay Cumhuriyet </a:t>
            </a:r>
            <a:r>
              <a:rPr lang="tr-TR" sz="2400" b="1" dirty="0">
                <a:solidFill>
                  <a:srgbClr val="0070C0"/>
                </a:solidFill>
                <a:effectLst>
                  <a:outerShdw blurRad="38100" dist="38100" dir="2700000" algn="tl">
                    <a:srgbClr val="000000">
                      <a:alpha val="43137"/>
                    </a:srgbClr>
                  </a:outerShdw>
                </a:effectLst>
              </a:rPr>
              <a:t>Başsavcısı ve Yargıtay Cumhuriyet Başsavcı vekili</a:t>
            </a:r>
            <a:r>
              <a:rPr lang="tr-TR" sz="2400" dirty="0"/>
              <a:t>” </a:t>
            </a:r>
            <a:r>
              <a:rPr lang="tr-TR" sz="2400" b="1" dirty="0">
                <a:solidFill>
                  <a:srgbClr val="C00000"/>
                </a:solidFill>
                <a:effectLst>
                  <a:outerShdw blurRad="38100" dist="38100" dir="2700000" algn="tl">
                    <a:srgbClr val="000000">
                      <a:alpha val="43137"/>
                    </a:srgbClr>
                  </a:outerShdw>
                </a:effectLst>
              </a:rPr>
              <a:t>; 2575 sayılı </a:t>
            </a:r>
            <a:r>
              <a:rPr lang="tr-TR" sz="2400" b="1" dirty="0" smtClean="0">
                <a:solidFill>
                  <a:srgbClr val="C00000"/>
                </a:solidFill>
                <a:effectLst>
                  <a:outerShdw blurRad="38100" dist="38100" dir="2700000" algn="tl">
                    <a:srgbClr val="000000">
                      <a:alpha val="43137"/>
                    </a:srgbClr>
                  </a:outerShdw>
                </a:effectLst>
              </a:rPr>
              <a:t>Danıştay Kanunu’nun </a:t>
            </a:r>
            <a:r>
              <a:rPr lang="tr-TR" sz="2400" b="1" dirty="0">
                <a:solidFill>
                  <a:srgbClr val="C00000"/>
                </a:solidFill>
                <a:effectLst>
                  <a:outerShdw blurRad="38100" dist="38100" dir="2700000" algn="tl">
                    <a:srgbClr val="000000">
                      <a:alpha val="43137"/>
                    </a:srgbClr>
                  </a:outerShdw>
                </a:effectLst>
              </a:rPr>
              <a:t>76. maddesi uyarınca; </a:t>
            </a:r>
            <a:r>
              <a:rPr lang="tr-TR" sz="2400" dirty="0"/>
              <a:t>“</a:t>
            </a:r>
            <a:r>
              <a:rPr lang="tr-TR" sz="2400" b="1" dirty="0">
                <a:solidFill>
                  <a:srgbClr val="0070C0"/>
                </a:solidFill>
                <a:effectLst>
                  <a:outerShdw blurRad="38100" dist="38100" dir="2700000" algn="tl">
                    <a:srgbClr val="000000">
                      <a:alpha val="43137"/>
                    </a:srgbClr>
                  </a:outerShdw>
                </a:effectLst>
              </a:rPr>
              <a:t>Danıştay Başkanı, üyeleri, Danıştay Başsavcısı</a:t>
            </a:r>
            <a:r>
              <a:rPr lang="tr-TR" sz="2400" b="1" dirty="0" smtClean="0">
                <a:solidFill>
                  <a:srgbClr val="0070C0"/>
                </a:solidFill>
                <a:effectLst>
                  <a:outerShdw blurRad="38100" dist="38100" dir="2700000" algn="tl">
                    <a:srgbClr val="000000">
                      <a:alpha val="43137"/>
                    </a:srgbClr>
                  </a:outerShdw>
                </a:effectLst>
              </a:rPr>
              <a:t>”; 832 </a:t>
            </a:r>
            <a:r>
              <a:rPr lang="tr-TR" sz="2400" b="1" dirty="0">
                <a:solidFill>
                  <a:srgbClr val="0070C0"/>
                </a:solidFill>
                <a:effectLst>
                  <a:outerShdw blurRad="38100" dist="38100" dir="2700000" algn="tl">
                    <a:srgbClr val="000000">
                      <a:alpha val="43137"/>
                    </a:srgbClr>
                  </a:outerShdw>
                </a:effectLst>
              </a:rPr>
              <a:t>sayılı Sayıştay Kanunu’nun 96. ve 99. maddeleri uyarınca; “Sayıştay Başkan </a:t>
            </a:r>
            <a:r>
              <a:rPr lang="tr-TR" sz="2400" b="1" dirty="0" smtClean="0">
                <a:solidFill>
                  <a:srgbClr val="0070C0"/>
                </a:solidFill>
                <a:effectLst>
                  <a:outerShdw blurRad="38100" dist="38100" dir="2700000" algn="tl">
                    <a:srgbClr val="000000">
                      <a:alpha val="43137"/>
                    </a:srgbClr>
                  </a:outerShdw>
                </a:effectLst>
              </a:rPr>
              <a:t>ve üyeleri </a:t>
            </a:r>
            <a:r>
              <a:rPr lang="tr-TR" sz="2400" b="1" dirty="0">
                <a:solidFill>
                  <a:srgbClr val="0070C0"/>
                </a:solidFill>
                <a:effectLst>
                  <a:outerShdw blurRad="38100" dist="38100" dir="2700000" algn="tl">
                    <a:srgbClr val="000000">
                      <a:alpha val="43137"/>
                    </a:srgbClr>
                  </a:outerShdw>
                </a:effectLst>
              </a:rPr>
              <a:t>ile Başkan ve üyeler dışındaki meslek mensupları”; Anayasa’nın 144. </a:t>
            </a:r>
            <a:r>
              <a:rPr lang="tr-TR" sz="2400" b="1" dirty="0" smtClean="0">
                <a:solidFill>
                  <a:srgbClr val="0070C0"/>
                </a:solidFill>
                <a:effectLst>
                  <a:outerShdw blurRad="38100" dist="38100" dir="2700000" algn="tl">
                    <a:srgbClr val="000000">
                      <a:alpha val="43137"/>
                    </a:srgbClr>
                  </a:outerShdw>
                </a:effectLst>
              </a:rPr>
              <a:t>maddesi ve </a:t>
            </a:r>
            <a:r>
              <a:rPr lang="tr-TR" sz="2400" b="1" dirty="0">
                <a:solidFill>
                  <a:srgbClr val="0070C0"/>
                </a:solidFill>
                <a:effectLst>
                  <a:outerShdw blurRad="38100" dist="38100" dir="2700000" algn="tl">
                    <a:srgbClr val="000000">
                      <a:alpha val="43137"/>
                    </a:srgbClr>
                  </a:outerShdw>
                </a:effectLst>
              </a:rPr>
              <a:t>bu maddeye paralel olarak 2802 sayılı Hakimler ve Savcılar Kanunu’nun 82</a:t>
            </a:r>
            <a:r>
              <a:rPr lang="tr-TR" sz="2400" b="1" dirty="0" smtClean="0">
                <a:solidFill>
                  <a:srgbClr val="0070C0"/>
                </a:solidFill>
                <a:effectLst>
                  <a:outerShdw blurRad="38100" dist="38100" dir="2700000" algn="tl">
                    <a:srgbClr val="000000">
                      <a:alpha val="43137"/>
                    </a:srgbClr>
                  </a:outerShdw>
                </a:effectLst>
              </a:rPr>
              <a:t>. maddesi </a:t>
            </a:r>
            <a:r>
              <a:rPr lang="tr-TR" sz="2400" b="1" dirty="0">
                <a:solidFill>
                  <a:srgbClr val="0070C0"/>
                </a:solidFill>
                <a:effectLst>
                  <a:outerShdw blurRad="38100" dist="38100" dir="2700000" algn="tl">
                    <a:srgbClr val="000000">
                      <a:alpha val="43137"/>
                    </a:srgbClr>
                  </a:outerShdw>
                </a:effectLst>
              </a:rPr>
              <a:t>uyarınca; “Hakim ve savcılar”; 2802 sayılı Kanun’un 116. Maddesi uyarınca; “Adalet komisyonlarında görev yapan memurlar”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152440864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713234"/>
          </a:xfrm>
        </p:spPr>
        <p:txBody>
          <a:bodyPr>
            <a:normAutofit fontScale="90000"/>
          </a:bodyPr>
          <a:lstStyle/>
          <a:p>
            <a:r>
              <a:rPr lang="tr-TR" b="1" dirty="0">
                <a:solidFill>
                  <a:srgbClr val="00B050"/>
                </a:solidFill>
              </a:rPr>
              <a:t>Failin </a:t>
            </a:r>
            <a:r>
              <a:rPr lang="tr-TR" b="1" dirty="0" smtClean="0">
                <a:solidFill>
                  <a:srgbClr val="00B050"/>
                </a:solidFill>
              </a:rPr>
              <a:t>Sıfatına </a:t>
            </a:r>
            <a:r>
              <a:rPr lang="tr-TR" b="1" dirty="0">
                <a:solidFill>
                  <a:srgbClr val="00B050"/>
                </a:solidFill>
              </a:rPr>
              <a:t>İlişkin İstisnalar;</a:t>
            </a:r>
            <a:endParaRPr lang="tr-TR" dirty="0">
              <a:solidFill>
                <a:srgbClr val="00B050"/>
              </a:solidFill>
            </a:endParaRPr>
          </a:p>
        </p:txBody>
      </p:sp>
      <p:sp>
        <p:nvSpPr>
          <p:cNvPr id="2" name="İçerik Yer Tutucusu 1"/>
          <p:cNvSpPr>
            <a:spLocks noGrp="1"/>
          </p:cNvSpPr>
          <p:nvPr>
            <p:ph idx="1"/>
          </p:nvPr>
        </p:nvSpPr>
        <p:spPr>
          <a:xfrm>
            <a:off x="457200" y="980727"/>
            <a:ext cx="8229600" cy="5385941"/>
          </a:xfrm>
        </p:spPr>
        <p:txBody>
          <a:bodyPr>
            <a:normAutofit fontScale="47500" lnSpcReduction="20000"/>
          </a:bodyPr>
          <a:lstStyle/>
          <a:p>
            <a:pPr algn="just"/>
            <a:r>
              <a:rPr lang="tr-TR" sz="4500" b="1" dirty="0" smtClean="0">
                <a:solidFill>
                  <a:srgbClr val="C00000"/>
                </a:solidFill>
                <a:effectLst>
                  <a:outerShdw blurRad="38100" dist="38100" dir="2700000" algn="tl">
                    <a:srgbClr val="000000">
                      <a:alpha val="43137"/>
                    </a:srgbClr>
                  </a:outerShdw>
                </a:effectLst>
                <a:latin typeface="Arial Nova Light" pitchFamily="34" charset="0"/>
              </a:rPr>
              <a:t>357 sayılı Askeri Hakimler ve Askeri Savcılar Kanunu’nun </a:t>
            </a:r>
            <a:r>
              <a:rPr lang="tr-TR" sz="5100" b="1" dirty="0" smtClean="0">
                <a:solidFill>
                  <a:srgbClr val="C00000"/>
                </a:solidFill>
                <a:effectLst>
                  <a:outerShdw blurRad="38100" dist="38100" dir="2700000" algn="tl">
                    <a:srgbClr val="000000">
                      <a:alpha val="43137"/>
                    </a:srgbClr>
                  </a:outerShdw>
                </a:effectLst>
                <a:latin typeface="Arial Nova Light" pitchFamily="34" charset="0"/>
              </a:rPr>
              <a:t>23. maddesi uyarınca; </a:t>
            </a:r>
            <a:r>
              <a:rPr lang="tr-TR" sz="5100" b="1" dirty="0" smtClean="0">
                <a:solidFill>
                  <a:srgbClr val="0070C0"/>
                </a:solidFill>
                <a:effectLst>
                  <a:outerShdw blurRad="38100" dist="38100" dir="2700000" algn="tl">
                    <a:srgbClr val="000000">
                      <a:alpha val="43137"/>
                    </a:srgbClr>
                  </a:outerShdw>
                </a:effectLst>
                <a:latin typeface="Arial Nova Light" pitchFamily="34" charset="0"/>
              </a:rPr>
              <a:t>“Bu Kanun’a tabi olan Askeri hakimler ve askeri savcılar ile yardımcıları”; 353 sayılı Askeri Mahkemeler  1600 sayılı Askeri Yargıtay Kanunu’nun 37.,38. ve ek 2. maddeleri uyarınca; </a:t>
            </a:r>
            <a:r>
              <a:rPr lang="tr-TR" sz="5100" b="1" dirty="0" smtClean="0">
                <a:solidFill>
                  <a:srgbClr val="C00000"/>
                </a:solidFill>
                <a:effectLst>
                  <a:outerShdw blurRad="38100" dist="38100" dir="2700000" algn="tl">
                    <a:srgbClr val="000000">
                      <a:alpha val="43137"/>
                    </a:srgbClr>
                  </a:outerShdw>
                </a:effectLst>
                <a:latin typeface="Arial Nova Light" pitchFamily="34" charset="0"/>
              </a:rPr>
              <a:t>“Askeri Yargıtay Başsavcısı, İkinci Başkanı, daire başkanları ve üyeleri ile sıkıyönetim komutanları”; </a:t>
            </a:r>
            <a:r>
              <a:rPr lang="tr-TR" sz="5100" b="1" dirty="0" smtClean="0">
                <a:solidFill>
                  <a:srgbClr val="0070C0"/>
                </a:solidFill>
                <a:effectLst>
                  <a:outerShdw blurRad="38100" dist="38100" dir="2700000" algn="tl">
                    <a:srgbClr val="000000">
                      <a:alpha val="43137"/>
                    </a:srgbClr>
                  </a:outerShdw>
                </a:effectLst>
                <a:latin typeface="Arial Nova Light" pitchFamily="34" charset="0"/>
              </a:rPr>
              <a:t>1602 sayılı Askeri Yüksek İdare Mahkemesi Kanunu’nun 32. maddesi uyarınca; “Askeri Yüksek İdare Mahkemesi Başsavcısı, daire başkanları, üyeleri ve genel sekreteri”;</a:t>
            </a:r>
            <a:r>
              <a:rPr lang="tr-TR" sz="5100" dirty="0" smtClean="0">
                <a:latin typeface="Arial Nova Light" pitchFamily="34" charset="0"/>
              </a:rPr>
              <a:t> </a:t>
            </a:r>
            <a:r>
              <a:rPr lang="tr-TR" sz="5100" b="1" dirty="0" smtClean="0">
                <a:solidFill>
                  <a:srgbClr val="C00000"/>
                </a:solidFill>
                <a:effectLst>
                  <a:outerShdw blurRad="38100" dist="38100" dir="2700000" algn="tl">
                    <a:srgbClr val="000000">
                      <a:alpha val="43137"/>
                    </a:srgbClr>
                  </a:outerShdw>
                </a:effectLst>
                <a:latin typeface="Arial Nova Light" pitchFamily="34" charset="0"/>
              </a:rPr>
              <a:t>2547 sayılı Yüksek Öğretim Kanunu’nun 53/c maddesi uyarınca</a:t>
            </a:r>
            <a:r>
              <a:rPr lang="tr-TR" sz="5100" dirty="0" smtClean="0">
                <a:latin typeface="Arial Nova Light" pitchFamily="34" charset="0"/>
              </a:rPr>
              <a:t>; </a:t>
            </a:r>
            <a:r>
              <a:rPr lang="tr-TR" sz="5100" b="1" dirty="0" smtClean="0">
                <a:solidFill>
                  <a:srgbClr val="0070C0"/>
                </a:solidFill>
                <a:latin typeface="Arial Nova Light" pitchFamily="34" charset="0"/>
              </a:rPr>
              <a:t>“Yükseköğretim üst kuruluşları başkan ve üyeleri ile yükseköğretim kurumları yöneticileri, kadrolu ve sözleşmeli öğretim elemanlarının ve bu kuruluş ve kurumların 657 sayılı Devlet Memurları Kanununa tabi memurları”; </a:t>
            </a:r>
            <a:r>
              <a:rPr lang="tr-TR" sz="5100" b="1" dirty="0" smtClean="0">
                <a:solidFill>
                  <a:srgbClr val="C00000"/>
                </a:solidFill>
                <a:effectLst>
                  <a:outerShdw blurRad="38100" dist="38100" dir="2700000" algn="tl">
                    <a:srgbClr val="000000">
                      <a:alpha val="43137"/>
                    </a:srgbClr>
                  </a:outerShdw>
                </a:effectLst>
                <a:latin typeface="Arial Nova Light" pitchFamily="34" charset="0"/>
              </a:rPr>
              <a:t>1136 sayılı Avukatlık Kanunu’nun 58. maddesi uyarınca; “Avukatlar”; </a:t>
            </a:r>
            <a:endParaRPr lang="tr-TR" sz="5100" b="1" dirty="0">
              <a:solidFill>
                <a:srgbClr val="C00000"/>
              </a:solidFill>
              <a:effectLst>
                <a:outerShdw blurRad="38100" dist="38100" dir="2700000" algn="tl">
                  <a:srgbClr val="000000">
                    <a:alpha val="43137"/>
                  </a:srgbClr>
                </a:outerShdw>
              </a:effectLst>
              <a:latin typeface="Arial Nova Light" pitchFamily="34" charset="0"/>
            </a:endParaRP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372071167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785242"/>
          </a:xfrm>
        </p:spPr>
        <p:txBody>
          <a:bodyPr>
            <a:normAutofit fontScale="90000"/>
          </a:bodyPr>
          <a:lstStyle/>
          <a:p>
            <a:r>
              <a:rPr lang="tr-TR" b="1" dirty="0">
                <a:solidFill>
                  <a:srgbClr val="00B050"/>
                </a:solidFill>
              </a:rPr>
              <a:t>Failin Sıfatına İlişkin İstisnalar;</a:t>
            </a:r>
            <a:endParaRPr lang="tr-TR" dirty="0">
              <a:solidFill>
                <a:srgbClr val="00B050"/>
              </a:solidFill>
            </a:endParaRPr>
          </a:p>
        </p:txBody>
      </p:sp>
      <p:sp>
        <p:nvSpPr>
          <p:cNvPr id="2" name="İçerik Yer Tutucusu 1"/>
          <p:cNvSpPr>
            <a:spLocks noGrp="1"/>
          </p:cNvSpPr>
          <p:nvPr>
            <p:ph idx="1"/>
          </p:nvPr>
        </p:nvSpPr>
        <p:spPr>
          <a:xfrm>
            <a:off x="457200" y="1268760"/>
            <a:ext cx="8229600" cy="4903440"/>
          </a:xfrm>
        </p:spPr>
        <p:txBody>
          <a:bodyPr>
            <a:normAutofit lnSpcReduction="10000"/>
          </a:bodyPr>
          <a:lstStyle/>
          <a:p>
            <a:pPr algn="just"/>
            <a:r>
              <a:rPr lang="tr-TR" sz="3200" b="1" dirty="0">
                <a:solidFill>
                  <a:srgbClr val="C00000"/>
                </a:solidFill>
                <a:effectLst>
                  <a:outerShdw blurRad="38100" dist="38100" dir="2700000" algn="tl">
                    <a:srgbClr val="000000">
                      <a:alpha val="43137"/>
                    </a:srgbClr>
                  </a:outerShdw>
                </a:effectLst>
                <a:latin typeface="Arial Nova Light" pitchFamily="34" charset="0"/>
              </a:rPr>
              <a:t>4483 sayılı Kanun’un 2. maddesi gereği</a:t>
            </a:r>
            <a:r>
              <a:rPr lang="tr-TR" sz="3200" b="1" dirty="0">
                <a:solidFill>
                  <a:srgbClr val="0070C0"/>
                </a:solidFill>
                <a:effectLst>
                  <a:outerShdw blurRad="38100" dist="38100" dir="2700000" algn="tl">
                    <a:srgbClr val="000000">
                      <a:alpha val="43137"/>
                    </a:srgbClr>
                  </a:outerShdw>
                </a:effectLst>
                <a:latin typeface="Arial Nova Light" pitchFamily="34" charset="0"/>
              </a:rPr>
              <a:t>, “K.İ.T. personelleri” ve kuruluş kanunlarında, Memurin </a:t>
            </a:r>
            <a:r>
              <a:rPr lang="tr-TR" sz="3200" b="1" dirty="0" err="1">
                <a:solidFill>
                  <a:srgbClr val="0070C0"/>
                </a:solidFill>
                <a:effectLst>
                  <a:outerShdw blurRad="38100" dist="38100" dir="2700000" algn="tl">
                    <a:srgbClr val="000000">
                      <a:alpha val="43137"/>
                    </a:srgbClr>
                  </a:outerShdw>
                </a:effectLst>
                <a:latin typeface="Arial Nova Light" pitchFamily="34" charset="0"/>
              </a:rPr>
              <a:t>Muhakematı</a:t>
            </a:r>
            <a:r>
              <a:rPr lang="tr-TR" sz="3200" b="1" dirty="0">
                <a:solidFill>
                  <a:srgbClr val="0070C0"/>
                </a:solidFill>
                <a:effectLst>
                  <a:outerShdw blurRad="38100" dist="38100" dir="2700000" algn="tl">
                    <a:srgbClr val="000000">
                      <a:alpha val="43137"/>
                    </a:srgbClr>
                  </a:outerShdw>
                </a:effectLst>
                <a:latin typeface="Arial Nova Light" pitchFamily="34" charset="0"/>
              </a:rPr>
              <a:t> Hakkında Kanunu Muvakkat Hükümlerinin uygulanmayacağına yer veren diğer kurum ve kuruluşların personelleri, 4483 sayılı Kanun kapsamı dışındadırlar</a:t>
            </a:r>
            <a:r>
              <a:rPr lang="tr-TR" sz="3200" dirty="0">
                <a:latin typeface="Arial Nova Light" pitchFamily="34" charset="0"/>
              </a:rPr>
              <a:t>.</a:t>
            </a:r>
            <a:endParaRPr lang="tr-TR" sz="1800" dirty="0">
              <a:latin typeface="Arial Nova Light" pitchFamily="34" charset="0"/>
            </a:endParaRPr>
          </a:p>
          <a:p>
            <a:pPr algn="just"/>
            <a:r>
              <a:rPr lang="tr-TR" b="1" dirty="0" smtClean="0">
                <a:solidFill>
                  <a:srgbClr val="C00000"/>
                </a:solidFill>
                <a:effectLst>
                  <a:outerShdw blurRad="38100" dist="38100" dir="2700000" algn="tl">
                    <a:srgbClr val="000000">
                      <a:alpha val="43137"/>
                    </a:srgbClr>
                  </a:outerShdw>
                </a:effectLst>
                <a:latin typeface="Arial Nova Light" pitchFamily="34" charset="0"/>
              </a:rPr>
              <a:t>Öte </a:t>
            </a:r>
            <a:r>
              <a:rPr lang="tr-TR" b="1" dirty="0">
                <a:solidFill>
                  <a:srgbClr val="C00000"/>
                </a:solidFill>
                <a:effectLst>
                  <a:outerShdw blurRad="38100" dist="38100" dir="2700000" algn="tl">
                    <a:srgbClr val="000000">
                      <a:alpha val="43137"/>
                    </a:srgbClr>
                  </a:outerShdw>
                </a:effectLst>
                <a:latin typeface="Arial Nova Light" pitchFamily="34" charset="0"/>
              </a:rPr>
              <a:t>yandan</a:t>
            </a:r>
            <a:r>
              <a:rPr lang="tr-TR" dirty="0">
                <a:latin typeface="Arial Nova Light" pitchFamily="34" charset="0"/>
              </a:rPr>
              <a:t>, </a:t>
            </a:r>
            <a:r>
              <a:rPr lang="tr-TR" b="1" dirty="0">
                <a:solidFill>
                  <a:srgbClr val="002060"/>
                </a:solidFill>
                <a:effectLst>
                  <a:outerShdw blurRad="38100" dist="38100" dir="2700000" algn="tl">
                    <a:srgbClr val="000000">
                      <a:alpha val="43137"/>
                    </a:srgbClr>
                  </a:outerShdw>
                </a:effectLst>
                <a:latin typeface="Arial Nova Light" pitchFamily="34" charset="0"/>
              </a:rPr>
              <a:t>noterler, hakemler, bilirkişiler, tanıklar, köy ihtiyar kurulu </a:t>
            </a:r>
            <a:r>
              <a:rPr lang="tr-TR" b="1" dirty="0" smtClean="0">
                <a:solidFill>
                  <a:srgbClr val="002060"/>
                </a:solidFill>
                <a:effectLst>
                  <a:outerShdw blurRad="38100" dist="38100" dir="2700000" algn="tl">
                    <a:srgbClr val="000000">
                      <a:alpha val="43137"/>
                    </a:srgbClr>
                  </a:outerShdw>
                </a:effectLst>
                <a:latin typeface="Arial Nova Light" pitchFamily="34" charset="0"/>
              </a:rPr>
              <a:t>üyeleri gibi </a:t>
            </a:r>
            <a:r>
              <a:rPr lang="tr-TR" b="1" dirty="0">
                <a:solidFill>
                  <a:srgbClr val="002060"/>
                </a:solidFill>
                <a:effectLst>
                  <a:outerShdw blurRad="38100" dist="38100" dir="2700000" algn="tl">
                    <a:srgbClr val="000000">
                      <a:alpha val="43137"/>
                    </a:srgbClr>
                  </a:outerShdw>
                </a:effectLst>
                <a:latin typeface="Arial Nova Light" pitchFamily="34" charset="0"/>
              </a:rPr>
              <a:t>kamu görevlileri de M.M.H.K. döneminde </a:t>
            </a:r>
            <a:r>
              <a:rPr lang="tr-TR" b="1" dirty="0" smtClean="0">
                <a:solidFill>
                  <a:srgbClr val="002060"/>
                </a:solidFill>
                <a:effectLst>
                  <a:outerShdw blurRad="38100" dist="38100" dir="2700000" algn="tl">
                    <a:srgbClr val="000000">
                      <a:alpha val="43137"/>
                    </a:srgbClr>
                  </a:outerShdw>
                </a:effectLst>
                <a:latin typeface="Arial Nova Light" pitchFamily="34" charset="0"/>
              </a:rPr>
              <a:t>içtihatlarla </a:t>
            </a:r>
            <a:r>
              <a:rPr lang="tr-TR" b="1" dirty="0">
                <a:solidFill>
                  <a:srgbClr val="002060"/>
                </a:solidFill>
                <a:effectLst>
                  <a:outerShdw blurRad="38100" dist="38100" dir="2700000" algn="tl">
                    <a:srgbClr val="000000">
                      <a:alpha val="43137"/>
                    </a:srgbClr>
                  </a:outerShdw>
                </a:effectLst>
                <a:latin typeface="Arial Nova Light" pitchFamily="34" charset="0"/>
              </a:rPr>
              <a:t>bu Kanun kapsamı </a:t>
            </a:r>
            <a:r>
              <a:rPr lang="tr-TR" b="1" dirty="0" smtClean="0">
                <a:solidFill>
                  <a:srgbClr val="002060"/>
                </a:solidFill>
                <a:effectLst>
                  <a:outerShdw blurRad="38100" dist="38100" dir="2700000" algn="tl">
                    <a:srgbClr val="000000">
                      <a:alpha val="43137"/>
                    </a:srgbClr>
                  </a:outerShdw>
                </a:effectLst>
                <a:latin typeface="Arial Nova Light" pitchFamily="34" charset="0"/>
              </a:rPr>
              <a:t>dışında tutulmuşlardır</a:t>
            </a:r>
            <a:r>
              <a:rPr lang="tr-TR" b="1" dirty="0">
                <a:solidFill>
                  <a:srgbClr val="002060"/>
                </a:solidFill>
                <a:effectLst>
                  <a:outerShdw blurRad="38100" dist="38100" dir="2700000" algn="tl">
                    <a:srgbClr val="000000">
                      <a:alpha val="43137"/>
                    </a:srgbClr>
                  </a:outerShdw>
                </a:effectLst>
                <a:latin typeface="Arial Nova Light" pitchFamily="34" charset="0"/>
              </a:rPr>
              <a:t>. </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2915546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304800" y="214290"/>
            <a:ext cx="8686800" cy="928694"/>
          </a:xfrm>
        </p:spPr>
        <p:txBody>
          <a:bodyPr>
            <a:noAutofit/>
          </a:bodyPr>
          <a:lstStyle/>
          <a:p>
            <a:pPr algn="ctr"/>
            <a:r>
              <a:rPr lang="tr-TR" sz="2800" b="1" dirty="0">
                <a:solidFill>
                  <a:srgbClr val="00B050"/>
                </a:solidFill>
              </a:rPr>
              <a:t>Niteliği Sebebiyle 4483 Sayılı Kanuna Tabi Olmayan </a:t>
            </a:r>
            <a:r>
              <a:rPr lang="tr-TR" sz="2800" b="1" dirty="0" smtClean="0">
                <a:solidFill>
                  <a:srgbClr val="00B050"/>
                </a:solidFill>
              </a:rPr>
              <a:t>Suçlar;</a:t>
            </a:r>
            <a:endParaRPr lang="tr-TR" sz="2800" dirty="0">
              <a:solidFill>
                <a:srgbClr val="00B050"/>
              </a:solidFill>
            </a:endParaRPr>
          </a:p>
        </p:txBody>
      </p:sp>
      <p:sp>
        <p:nvSpPr>
          <p:cNvPr id="2" name="İçerik Yer Tutucusu 1"/>
          <p:cNvSpPr>
            <a:spLocks noGrp="1"/>
          </p:cNvSpPr>
          <p:nvPr>
            <p:ph idx="1"/>
          </p:nvPr>
        </p:nvSpPr>
        <p:spPr>
          <a:xfrm>
            <a:off x="457200" y="1500174"/>
            <a:ext cx="8229600" cy="4824426"/>
          </a:xfrm>
        </p:spPr>
        <p:txBody>
          <a:bodyPr>
            <a:normAutofit/>
          </a:bodyPr>
          <a:lstStyle/>
          <a:p>
            <a:pPr algn="just"/>
            <a:r>
              <a:rPr lang="tr-TR" sz="2400" b="1" dirty="0" smtClean="0">
                <a:solidFill>
                  <a:srgbClr val="C00000"/>
                </a:solidFill>
                <a:effectLst>
                  <a:outerShdw blurRad="38100" dist="38100" dir="2700000" algn="tl">
                    <a:srgbClr val="000000">
                      <a:alpha val="43137"/>
                    </a:srgbClr>
                  </a:outerShdw>
                </a:effectLst>
              </a:rPr>
              <a:t>Yine</a:t>
            </a:r>
            <a:r>
              <a:rPr lang="tr-TR" sz="2400" dirty="0"/>
              <a:t>, </a:t>
            </a:r>
            <a:r>
              <a:rPr lang="tr-TR" sz="2400" b="1" dirty="0">
                <a:solidFill>
                  <a:srgbClr val="0070C0"/>
                </a:solidFill>
                <a:effectLst>
                  <a:outerShdw blurRad="38100" dist="38100" dir="2700000" algn="tl">
                    <a:srgbClr val="000000">
                      <a:alpha val="43137"/>
                    </a:srgbClr>
                  </a:outerShdw>
                </a:effectLst>
              </a:rPr>
              <a:t>yardımcı hizmetler sınıfında olan personeller, kadro karşılığı olmaksızın çalıştırılan sözleşmeli personeller, geçici görevliler, işçiler, ceza hukuku bakımından memur sayılmayan din görevlileri hakkında da 4483 sayılı Kanun hükümleri uygulanmaz</a:t>
            </a:r>
          </a:p>
          <a:p>
            <a:pPr algn="just"/>
            <a:r>
              <a:rPr lang="tr-TR" sz="2400" b="1" dirty="0" smtClean="0">
                <a:solidFill>
                  <a:srgbClr val="7030A0"/>
                </a:solidFill>
                <a:effectLst>
                  <a:outerShdw blurRad="38100" dist="38100" dir="2700000" algn="tl">
                    <a:srgbClr val="000000">
                      <a:alpha val="43137"/>
                    </a:srgbClr>
                  </a:outerShdw>
                </a:effectLst>
              </a:rPr>
              <a:t>Suç </a:t>
            </a:r>
            <a:r>
              <a:rPr lang="tr-TR" sz="2400" b="1" dirty="0">
                <a:solidFill>
                  <a:srgbClr val="7030A0"/>
                </a:solidFill>
                <a:effectLst>
                  <a:outerShdw blurRad="38100" dist="38100" dir="2700000" algn="tl">
                    <a:srgbClr val="000000">
                      <a:alpha val="43137"/>
                    </a:srgbClr>
                  </a:outerShdw>
                </a:effectLst>
              </a:rPr>
              <a:t>konusuna yönelik olarak 4483 sayılı Kanunun uygulanmasını </a:t>
            </a:r>
            <a:r>
              <a:rPr lang="tr-TR" sz="2400" b="1" dirty="0" smtClean="0">
                <a:solidFill>
                  <a:srgbClr val="7030A0"/>
                </a:solidFill>
                <a:effectLst>
                  <a:outerShdw blurRad="38100" dist="38100" dir="2700000" algn="tl">
                    <a:srgbClr val="000000">
                      <a:alpha val="43137"/>
                    </a:srgbClr>
                  </a:outerShdw>
                </a:effectLst>
              </a:rPr>
              <a:t>gerektiren istisnaların </a:t>
            </a:r>
            <a:r>
              <a:rPr lang="tr-TR" sz="2400" b="1" dirty="0">
                <a:solidFill>
                  <a:srgbClr val="7030A0"/>
                </a:solidFill>
                <a:effectLst>
                  <a:outerShdw blurRad="38100" dist="38100" dir="2700000" algn="tl">
                    <a:srgbClr val="000000">
                      <a:alpha val="43137"/>
                    </a:srgbClr>
                  </a:outerShdw>
                </a:effectLst>
              </a:rPr>
              <a:t>bir kısmı yine bu Kanun içerisinde, diğer bir kısım istisnalar ise </a:t>
            </a:r>
            <a:r>
              <a:rPr lang="tr-TR" sz="2400" b="1" dirty="0" smtClean="0">
                <a:solidFill>
                  <a:srgbClr val="7030A0"/>
                </a:solidFill>
                <a:effectLst>
                  <a:outerShdw blurRad="38100" dist="38100" dir="2700000" algn="tl">
                    <a:srgbClr val="000000">
                      <a:alpha val="43137"/>
                    </a:srgbClr>
                  </a:outerShdw>
                </a:effectLst>
              </a:rPr>
              <a:t>özel kanunlarda </a:t>
            </a:r>
            <a:r>
              <a:rPr lang="tr-TR" sz="2400" b="1" dirty="0">
                <a:solidFill>
                  <a:srgbClr val="7030A0"/>
                </a:solidFill>
                <a:effectLst>
                  <a:outerShdw blurRad="38100" dist="38100" dir="2700000" algn="tl">
                    <a:srgbClr val="000000">
                      <a:alpha val="43137"/>
                    </a:srgbClr>
                  </a:outerShdw>
                </a:effectLst>
              </a:rPr>
              <a:t>yer almaktadır.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157893803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b="1" dirty="0">
                <a:solidFill>
                  <a:srgbClr val="00B050"/>
                </a:solidFill>
              </a:rPr>
              <a:t>Disiplin </a:t>
            </a:r>
            <a:r>
              <a:rPr lang="tr-TR" b="1" dirty="0" smtClean="0">
                <a:solidFill>
                  <a:srgbClr val="00B050"/>
                </a:solidFill>
              </a:rPr>
              <a:t>Suçları;</a:t>
            </a:r>
            <a:endParaRPr lang="tr-TR" dirty="0">
              <a:solidFill>
                <a:srgbClr val="00B050"/>
              </a:solidFill>
            </a:endParaRPr>
          </a:p>
        </p:txBody>
      </p:sp>
      <p:sp>
        <p:nvSpPr>
          <p:cNvPr id="2" name="İçerik Yer Tutucusu 1"/>
          <p:cNvSpPr>
            <a:spLocks noGrp="1"/>
          </p:cNvSpPr>
          <p:nvPr>
            <p:ph idx="1"/>
          </p:nvPr>
        </p:nvSpPr>
        <p:spPr/>
        <p:txBody>
          <a:bodyPr>
            <a:normAutofit/>
          </a:bodyPr>
          <a:lstStyle/>
          <a:p>
            <a:pPr algn="just"/>
            <a:r>
              <a:rPr lang="tr-TR" b="1" dirty="0">
                <a:solidFill>
                  <a:srgbClr val="C00000"/>
                </a:solidFill>
                <a:effectLst>
                  <a:outerShdw blurRad="38100" dist="38100" dir="2700000" algn="tl">
                    <a:srgbClr val="000000">
                      <a:alpha val="43137"/>
                    </a:srgbClr>
                  </a:outerShdw>
                </a:effectLst>
              </a:rPr>
              <a:t>4483 sayılı Kanun’un 2. maddesinin 4. fıkrasında; </a:t>
            </a:r>
            <a:r>
              <a:rPr lang="tr-TR" b="1" dirty="0">
                <a:solidFill>
                  <a:srgbClr val="0070C0"/>
                </a:solidFill>
                <a:effectLst>
                  <a:outerShdw blurRad="38100" dist="38100" dir="2700000" algn="tl">
                    <a:srgbClr val="000000">
                      <a:alpha val="43137"/>
                    </a:srgbClr>
                  </a:outerShdw>
                </a:effectLst>
              </a:rPr>
              <a:t>“Disiplin hükümlerinin </a:t>
            </a:r>
            <a:r>
              <a:rPr lang="tr-TR" b="1" dirty="0" smtClean="0">
                <a:solidFill>
                  <a:srgbClr val="0070C0"/>
                </a:solidFill>
                <a:effectLst>
                  <a:outerShdw blurRad="38100" dist="38100" dir="2700000" algn="tl">
                    <a:srgbClr val="000000">
                      <a:alpha val="43137"/>
                    </a:srgbClr>
                  </a:outerShdw>
                </a:effectLst>
              </a:rPr>
              <a:t>saklı tutulduğu</a:t>
            </a:r>
            <a:r>
              <a:rPr lang="tr-TR" b="1" dirty="0">
                <a:solidFill>
                  <a:srgbClr val="0070C0"/>
                </a:solidFill>
                <a:effectLst>
                  <a:outerShdw blurRad="38100" dist="38100" dir="2700000" algn="tl">
                    <a:srgbClr val="000000">
                      <a:alpha val="43137"/>
                    </a:srgbClr>
                  </a:outerShdw>
                </a:effectLst>
              </a:rPr>
              <a:t>”</a:t>
            </a:r>
            <a:r>
              <a:rPr lang="tr-TR" dirty="0"/>
              <a:t> hükme bağlanmıştır. </a:t>
            </a:r>
            <a:r>
              <a:rPr lang="tr-TR" b="1" dirty="0">
                <a:solidFill>
                  <a:srgbClr val="0070C0"/>
                </a:solidFill>
                <a:effectLst>
                  <a:outerShdw blurRad="38100" dist="38100" dir="2700000" algn="tl">
                    <a:srgbClr val="000000">
                      <a:alpha val="43137"/>
                    </a:srgbClr>
                  </a:outerShdw>
                </a:effectLst>
              </a:rPr>
              <a:t>Disiplin hükümleri, idare hukukunu ilgilendiren </a:t>
            </a:r>
            <a:r>
              <a:rPr lang="tr-TR" b="1" dirty="0" smtClean="0">
                <a:solidFill>
                  <a:srgbClr val="0070C0"/>
                </a:solidFill>
                <a:effectLst>
                  <a:outerShdw blurRad="38100" dist="38100" dir="2700000" algn="tl">
                    <a:srgbClr val="000000">
                      <a:alpha val="43137"/>
                    </a:srgbClr>
                  </a:outerShdw>
                </a:effectLst>
              </a:rPr>
              <a:t>idari nitelikteki </a:t>
            </a:r>
            <a:r>
              <a:rPr lang="tr-TR" b="1" dirty="0">
                <a:solidFill>
                  <a:srgbClr val="0070C0"/>
                </a:solidFill>
                <a:effectLst>
                  <a:outerShdw blurRad="38100" dist="38100" dir="2700000" algn="tl">
                    <a:srgbClr val="000000">
                      <a:alpha val="43137"/>
                    </a:srgbClr>
                  </a:outerShdw>
                </a:effectLst>
              </a:rPr>
              <a:t>bir suçtur. </a:t>
            </a:r>
            <a:r>
              <a:rPr lang="tr-TR" dirty="0"/>
              <a:t>4483 sayılı Kanun dar anlamda öngörülen soruşturma, </a:t>
            </a:r>
            <a:r>
              <a:rPr lang="tr-TR" dirty="0" smtClean="0"/>
              <a:t>kovuşturma ve </a:t>
            </a:r>
            <a:r>
              <a:rPr lang="tr-TR" dirty="0"/>
              <a:t>yargılama kuralları açısından özel bir kanun olduğu için, disiplin hukuku </a:t>
            </a:r>
            <a:r>
              <a:rPr lang="tr-TR" dirty="0" smtClean="0"/>
              <a:t>kapsam </a:t>
            </a:r>
            <a:r>
              <a:rPr lang="tr-TR" dirty="0"/>
              <a:t>dışındadır. </a:t>
            </a:r>
            <a:endParaRPr lang="tr-TR" dirty="0" smtClean="0"/>
          </a:p>
          <a:p>
            <a:pPr algn="just"/>
            <a:r>
              <a:rPr lang="tr-TR" b="1" dirty="0" smtClean="0">
                <a:solidFill>
                  <a:srgbClr val="C00000"/>
                </a:solidFill>
                <a:effectLst>
                  <a:outerShdw blurRad="38100" dist="38100" dir="2700000" algn="tl">
                    <a:srgbClr val="000000">
                      <a:alpha val="43137"/>
                    </a:srgbClr>
                  </a:outerShdw>
                </a:effectLst>
              </a:rPr>
              <a:t>Dolayısıyla</a:t>
            </a:r>
            <a:r>
              <a:rPr lang="tr-TR" b="1" dirty="0">
                <a:solidFill>
                  <a:srgbClr val="C00000"/>
                </a:solidFill>
                <a:effectLst>
                  <a:outerShdw blurRad="38100" dist="38100" dir="2700000" algn="tl">
                    <a:srgbClr val="000000">
                      <a:alpha val="43137"/>
                    </a:srgbClr>
                  </a:outerShdw>
                </a:effectLst>
              </a:rPr>
              <a:t>,</a:t>
            </a:r>
            <a:r>
              <a:rPr lang="tr-TR" dirty="0"/>
              <a:t> </a:t>
            </a:r>
            <a:r>
              <a:rPr lang="tr-TR" b="1" dirty="0">
                <a:solidFill>
                  <a:srgbClr val="0070C0"/>
                </a:solidFill>
                <a:effectLst>
                  <a:outerShdw blurRad="38100" dist="38100" dir="2700000" algn="tl">
                    <a:srgbClr val="000000">
                      <a:alpha val="43137"/>
                    </a:srgbClr>
                  </a:outerShdw>
                </a:effectLst>
              </a:rPr>
              <a:t>disiplin hükümlerine atıf yapmaya </a:t>
            </a:r>
            <a:r>
              <a:rPr lang="tr-TR" b="1" dirty="0" smtClean="0">
                <a:solidFill>
                  <a:srgbClr val="0070C0"/>
                </a:solidFill>
                <a:effectLst>
                  <a:outerShdw blurRad="38100" dist="38100" dir="2700000" algn="tl">
                    <a:srgbClr val="000000">
                      <a:alpha val="43137"/>
                    </a:srgbClr>
                  </a:outerShdw>
                </a:effectLst>
              </a:rPr>
              <a:t>gerek Bulunmamaktır</a:t>
            </a:r>
            <a:r>
              <a:rPr lang="tr-TR" dirty="0" smtClean="0"/>
              <a:t>.</a:t>
            </a:r>
            <a:endParaRPr lang="tr-TR" dirty="0"/>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230370278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641226"/>
          </a:xfrm>
        </p:spPr>
        <p:txBody>
          <a:bodyPr>
            <a:normAutofit fontScale="90000"/>
          </a:bodyPr>
          <a:lstStyle/>
          <a:p>
            <a:r>
              <a:rPr lang="tr-TR" b="1" dirty="0">
                <a:solidFill>
                  <a:srgbClr val="00B050"/>
                </a:solidFill>
              </a:rPr>
              <a:t>Disiplin </a:t>
            </a:r>
            <a:r>
              <a:rPr lang="tr-TR" b="1" dirty="0" smtClean="0">
                <a:solidFill>
                  <a:srgbClr val="00B050"/>
                </a:solidFill>
              </a:rPr>
              <a:t>Suçları;-2-</a:t>
            </a:r>
            <a:endParaRPr lang="tr-TR" dirty="0">
              <a:solidFill>
                <a:srgbClr val="00B050"/>
              </a:solidFill>
            </a:endParaRPr>
          </a:p>
        </p:txBody>
      </p:sp>
      <p:sp>
        <p:nvSpPr>
          <p:cNvPr id="2" name="İçerik Yer Tutucusu 1"/>
          <p:cNvSpPr>
            <a:spLocks noGrp="1"/>
          </p:cNvSpPr>
          <p:nvPr>
            <p:ph idx="1"/>
          </p:nvPr>
        </p:nvSpPr>
        <p:spPr>
          <a:xfrm>
            <a:off x="457200" y="1052736"/>
            <a:ext cx="8229600" cy="5119464"/>
          </a:xfrm>
        </p:spPr>
        <p:txBody>
          <a:bodyPr>
            <a:normAutofit fontScale="92500" lnSpcReduction="10000"/>
          </a:bodyPr>
          <a:lstStyle/>
          <a:p>
            <a:pPr algn="just"/>
            <a:r>
              <a:rPr lang="tr-TR" sz="3200" dirty="0">
                <a:solidFill>
                  <a:srgbClr val="0070C0"/>
                </a:solidFill>
                <a:latin typeface="TimesNewRomanPSMT"/>
              </a:rPr>
              <a:t>Memurların özlük haklarının düzenlendiği genel nitelikli bir yasa olan </a:t>
            </a:r>
            <a:r>
              <a:rPr lang="tr-TR" sz="3200" dirty="0" smtClean="0">
                <a:solidFill>
                  <a:srgbClr val="0070C0"/>
                </a:solidFill>
                <a:latin typeface="TimesNewRomanPSMT"/>
              </a:rPr>
              <a:t>657 sayılı </a:t>
            </a:r>
            <a:r>
              <a:rPr lang="tr-TR" sz="3200" dirty="0">
                <a:solidFill>
                  <a:srgbClr val="0070C0"/>
                </a:solidFill>
                <a:latin typeface="TimesNewRomanPSMT"/>
              </a:rPr>
              <a:t>DMK’ </a:t>
            </a:r>
            <a:r>
              <a:rPr lang="tr-TR" sz="3200" dirty="0" err="1">
                <a:solidFill>
                  <a:srgbClr val="0070C0"/>
                </a:solidFill>
                <a:latin typeface="TimesNewRomanPSMT"/>
              </a:rPr>
              <a:t>ın</a:t>
            </a:r>
            <a:r>
              <a:rPr lang="tr-TR" sz="3200" dirty="0">
                <a:solidFill>
                  <a:srgbClr val="0070C0"/>
                </a:solidFill>
                <a:latin typeface="TimesNewRomanPSMT"/>
              </a:rPr>
              <a:t> 124. maddesinde disiplin cezası: </a:t>
            </a:r>
            <a:r>
              <a:rPr lang="tr-TR" sz="3200" dirty="0">
                <a:solidFill>
                  <a:srgbClr val="C00000"/>
                </a:solidFill>
                <a:latin typeface="TimesNewRomanPSMT"/>
              </a:rPr>
              <a:t>“Kamu hizmetlerinin gereği </a:t>
            </a:r>
            <a:r>
              <a:rPr lang="tr-TR" sz="3200" dirty="0" smtClean="0">
                <a:solidFill>
                  <a:srgbClr val="C00000"/>
                </a:solidFill>
                <a:latin typeface="TimesNewRomanPSMT"/>
              </a:rPr>
              <a:t>gibi yürütülmesini </a:t>
            </a:r>
            <a:r>
              <a:rPr lang="tr-TR" sz="3200" dirty="0">
                <a:solidFill>
                  <a:srgbClr val="C00000"/>
                </a:solidFill>
                <a:latin typeface="TimesNewRomanPSMT"/>
              </a:rPr>
              <a:t>sağlamak amacıyla yasaların, tüzüklerin ve yönetmeliklerin </a:t>
            </a:r>
            <a:r>
              <a:rPr lang="tr-TR" sz="3200" dirty="0" smtClean="0">
                <a:solidFill>
                  <a:srgbClr val="C00000"/>
                </a:solidFill>
                <a:latin typeface="TimesNewRomanPSMT"/>
              </a:rPr>
              <a:t>devlet memuru </a:t>
            </a:r>
            <a:r>
              <a:rPr lang="tr-TR" sz="3200" dirty="0">
                <a:solidFill>
                  <a:srgbClr val="C00000"/>
                </a:solidFill>
                <a:latin typeface="TimesNewRomanPSMT"/>
              </a:rPr>
              <a:t>olarak emrettiği ödevleri yurt içinde veya yurt dışında yerine getirmeyenlere</a:t>
            </a:r>
            <a:r>
              <a:rPr lang="tr-TR" sz="3200" dirty="0" smtClean="0">
                <a:solidFill>
                  <a:srgbClr val="C00000"/>
                </a:solidFill>
                <a:latin typeface="TimesNewRomanPSMT"/>
              </a:rPr>
              <a:t>, uyulmasını </a:t>
            </a:r>
            <a:r>
              <a:rPr lang="tr-TR" sz="3200" dirty="0">
                <a:solidFill>
                  <a:srgbClr val="C00000"/>
                </a:solidFill>
                <a:latin typeface="TimesNewRomanPSMT"/>
              </a:rPr>
              <a:t>zorunlu kıldığı hususları yapmayanlara, yasakladığı isleri </a:t>
            </a:r>
            <a:r>
              <a:rPr lang="tr-TR" sz="3200" dirty="0" smtClean="0">
                <a:solidFill>
                  <a:srgbClr val="C00000"/>
                </a:solidFill>
                <a:latin typeface="TimesNewRomanPSMT"/>
              </a:rPr>
              <a:t>yapanlara durumun </a:t>
            </a:r>
            <a:r>
              <a:rPr lang="tr-TR" sz="3200" dirty="0">
                <a:solidFill>
                  <a:srgbClr val="C00000"/>
                </a:solidFill>
                <a:latin typeface="TimesNewRomanPSMT"/>
              </a:rPr>
              <a:t>niteliğine ve ağırlık derecesine göre verilecek cezalar”</a:t>
            </a:r>
            <a:r>
              <a:rPr lang="tr-TR" sz="3200" dirty="0">
                <a:latin typeface="TimesNewRomanPSMT"/>
              </a:rPr>
              <a:t> olarak tanımlanmıştır</a:t>
            </a:r>
            <a:r>
              <a:rPr lang="tr-TR" sz="3200" dirty="0" smtClean="0">
                <a:latin typeface="TimesNewRomanPSMT"/>
              </a:rPr>
              <a:t>. </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333278306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704088"/>
            <a:ext cx="8229600" cy="653210"/>
          </a:xfrm>
        </p:spPr>
        <p:txBody>
          <a:bodyPr>
            <a:normAutofit fontScale="90000"/>
          </a:bodyPr>
          <a:lstStyle/>
          <a:p>
            <a:r>
              <a:rPr lang="tr-TR" b="1" dirty="0">
                <a:solidFill>
                  <a:srgbClr val="00B050"/>
                </a:solidFill>
              </a:rPr>
              <a:t>Disiplin Suçları</a:t>
            </a:r>
            <a:r>
              <a:rPr lang="tr-TR" b="1" dirty="0" smtClean="0">
                <a:solidFill>
                  <a:srgbClr val="00B050"/>
                </a:solidFill>
              </a:rPr>
              <a:t>;-3-</a:t>
            </a:r>
            <a:endParaRPr lang="tr-TR" dirty="0"/>
          </a:p>
        </p:txBody>
      </p:sp>
      <p:sp>
        <p:nvSpPr>
          <p:cNvPr id="2" name="İçerik Yer Tutucusu 1"/>
          <p:cNvSpPr>
            <a:spLocks noGrp="1"/>
          </p:cNvSpPr>
          <p:nvPr>
            <p:ph idx="1"/>
          </p:nvPr>
        </p:nvSpPr>
        <p:spPr>
          <a:xfrm>
            <a:off x="457200" y="1714488"/>
            <a:ext cx="8229600" cy="4610112"/>
          </a:xfrm>
        </p:spPr>
        <p:txBody>
          <a:bodyPr>
            <a:normAutofit fontScale="92500" lnSpcReduction="20000"/>
          </a:bodyPr>
          <a:lstStyle/>
          <a:p>
            <a:pPr algn="just"/>
            <a:r>
              <a:rPr lang="tr-TR" sz="2800" dirty="0">
                <a:latin typeface="TimesNewRomanPSMT"/>
              </a:rPr>
              <a:t>KGYHK bu şekilde tanımlanan ve idari nitelikli bir suç olan disiplin suçlarının soruşturulmasını özel kanunlara bırakmıştır. Bir kamu görevlisinin islediği bir suçtan dolayı Ceza Kanununa göre soruşturma açılabilir. Bunun yanında disiplin soruşturması da açılabilir. </a:t>
            </a:r>
          </a:p>
          <a:p>
            <a:pPr algn="just"/>
            <a:r>
              <a:rPr lang="tr-TR" sz="2800" b="1" dirty="0">
                <a:solidFill>
                  <a:srgbClr val="0070C0"/>
                </a:solidFill>
                <a:effectLst>
                  <a:outerShdw blurRad="38100" dist="38100" dir="2700000" algn="tl">
                    <a:srgbClr val="000000">
                      <a:alpha val="43137"/>
                    </a:srgbClr>
                  </a:outerShdw>
                </a:effectLst>
                <a:latin typeface="TimesNewRomanPSMT"/>
              </a:rPr>
              <a:t>Nitekim 657 sayılı DMK 131. maddesine göre,</a:t>
            </a:r>
            <a:r>
              <a:rPr lang="tr-TR" sz="2800" dirty="0">
                <a:latin typeface="TimesNewRomanPSMT"/>
              </a:rPr>
              <a:t> </a:t>
            </a:r>
            <a:r>
              <a:rPr lang="tr-TR" sz="2800" b="1" dirty="0">
                <a:solidFill>
                  <a:srgbClr val="C00000"/>
                </a:solidFill>
                <a:effectLst>
                  <a:outerShdw blurRad="38100" dist="38100" dir="2700000" algn="tl">
                    <a:srgbClr val="000000">
                      <a:alpha val="43137"/>
                    </a:srgbClr>
                  </a:outerShdw>
                </a:effectLst>
                <a:latin typeface="TimesNewRomanPSMT"/>
              </a:rPr>
              <a:t>memur (kamu görevlisi) hakkında ceza mahkemesinde kovuşturmaya başlanmış olması, disiplin  soruşturmasını geciktirmez; mahkeme sonucunda mahkûm olması veya olmaması halleri disiplin cezasının uygulanmasına engel olamaz</a:t>
            </a:r>
            <a:endParaRPr lang="tr-TR" b="1" dirty="0">
              <a:solidFill>
                <a:srgbClr val="C00000"/>
              </a:solidFill>
              <a:effectLst>
                <a:outerShdw blurRad="38100" dist="38100" dir="2700000" algn="tl">
                  <a:srgbClr val="000000">
                    <a:alpha val="43137"/>
                  </a:srgbClr>
                </a:outerShdw>
              </a:effectLst>
            </a:endParaRPr>
          </a:p>
          <a:p>
            <a:endParaRPr lang="tr-TR" dirty="0"/>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127599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571480"/>
            <a:ext cx="8229600" cy="857256"/>
          </a:xfrm>
        </p:spPr>
        <p:txBody>
          <a:bodyPr>
            <a:normAutofit/>
          </a:bodyPr>
          <a:lstStyle/>
          <a:p>
            <a:r>
              <a:rPr lang="tr-TR" sz="3600" b="1" dirty="0">
                <a:solidFill>
                  <a:srgbClr val="00B050"/>
                </a:solidFill>
              </a:rPr>
              <a:t>Ağır Cezayı gerektiren Suçüstü </a:t>
            </a:r>
            <a:r>
              <a:rPr lang="tr-TR" sz="3600" b="1" dirty="0" smtClean="0">
                <a:solidFill>
                  <a:srgbClr val="00B050"/>
                </a:solidFill>
              </a:rPr>
              <a:t>Hali;</a:t>
            </a:r>
            <a:endParaRPr lang="tr-TR" sz="3600" dirty="0">
              <a:solidFill>
                <a:srgbClr val="00B050"/>
              </a:solidFill>
            </a:endParaRPr>
          </a:p>
        </p:txBody>
      </p:sp>
      <p:sp>
        <p:nvSpPr>
          <p:cNvPr id="2" name="İçerik Yer Tutucusu 1"/>
          <p:cNvSpPr>
            <a:spLocks noGrp="1"/>
          </p:cNvSpPr>
          <p:nvPr>
            <p:ph idx="1"/>
          </p:nvPr>
        </p:nvSpPr>
        <p:spPr>
          <a:xfrm>
            <a:off x="457200" y="1643049"/>
            <a:ext cx="8229600" cy="4723619"/>
          </a:xfrm>
        </p:spPr>
        <p:txBody>
          <a:bodyPr>
            <a:normAutofit fontScale="77500" lnSpcReduction="20000"/>
          </a:bodyPr>
          <a:lstStyle/>
          <a:p>
            <a:pPr algn="just"/>
            <a:r>
              <a:rPr lang="tr-TR" b="1" dirty="0">
                <a:solidFill>
                  <a:srgbClr val="C00000"/>
                </a:solidFill>
                <a:effectLst>
                  <a:outerShdw blurRad="38100" dist="38100" dir="2700000" algn="tl">
                    <a:srgbClr val="000000">
                      <a:alpha val="43137"/>
                    </a:srgbClr>
                  </a:outerShdw>
                </a:effectLst>
                <a:latin typeface="Arial Nova Light" pitchFamily="34" charset="0"/>
              </a:rPr>
              <a:t>4483 sayılı Kanun’un 2. maddesinin 3. fıkrasında</a:t>
            </a:r>
            <a:r>
              <a:rPr lang="tr-TR" dirty="0">
                <a:latin typeface="Arial Nova Light" pitchFamily="34" charset="0"/>
              </a:rPr>
              <a:t>; “Ağır cezayı </a:t>
            </a:r>
            <a:r>
              <a:rPr lang="tr-TR" dirty="0" smtClean="0">
                <a:latin typeface="Arial Nova Light" pitchFamily="34" charset="0"/>
              </a:rPr>
              <a:t>gerektiren suçüstü </a:t>
            </a:r>
            <a:r>
              <a:rPr lang="tr-TR" dirty="0">
                <a:latin typeface="Arial Nova Light" pitchFamily="34" charset="0"/>
              </a:rPr>
              <a:t>hallerinin genel hükümlere tabi olduğu” hükmüne yer verilmiş olup, ağır </a:t>
            </a:r>
            <a:r>
              <a:rPr lang="tr-TR" dirty="0" smtClean="0">
                <a:latin typeface="Arial Nova Light" pitchFamily="34" charset="0"/>
              </a:rPr>
              <a:t>cezayı gerektiren </a:t>
            </a:r>
            <a:r>
              <a:rPr lang="tr-TR" dirty="0">
                <a:latin typeface="Arial Nova Light" pitchFamily="34" charset="0"/>
              </a:rPr>
              <a:t>suçüstü ifadesiyle de, ağır ceza </a:t>
            </a:r>
            <a:r>
              <a:rPr lang="tr-TR" dirty="0" smtClean="0">
                <a:latin typeface="Arial Nova Light" pitchFamily="34" charset="0"/>
              </a:rPr>
              <a:t> mahkemesinin </a:t>
            </a:r>
            <a:r>
              <a:rPr lang="tr-TR" dirty="0">
                <a:latin typeface="Arial Nova Light" pitchFamily="34" charset="0"/>
              </a:rPr>
              <a:t>görevine giren </a:t>
            </a:r>
            <a:r>
              <a:rPr lang="tr-TR" dirty="0" smtClean="0">
                <a:latin typeface="Arial Nova Light" pitchFamily="34" charset="0"/>
              </a:rPr>
              <a:t>suçlar kastedilmektedir. </a:t>
            </a:r>
          </a:p>
          <a:p>
            <a:pPr algn="just"/>
            <a:r>
              <a:rPr lang="tr-TR" b="1" dirty="0" smtClean="0">
                <a:solidFill>
                  <a:srgbClr val="C00000"/>
                </a:solidFill>
                <a:effectLst>
                  <a:outerShdw blurRad="38100" dist="38100" dir="2700000" algn="tl">
                    <a:srgbClr val="000000">
                      <a:alpha val="43137"/>
                    </a:srgbClr>
                  </a:outerShdw>
                </a:effectLst>
                <a:latin typeface="Arial Nova Light" pitchFamily="34" charset="0"/>
              </a:rPr>
              <a:t>Ağır ceza mahkemelerinin görevleri ise</a:t>
            </a:r>
            <a:r>
              <a:rPr lang="tr-TR" dirty="0" smtClean="0">
                <a:latin typeface="Arial Nova Light" pitchFamily="34" charset="0"/>
              </a:rPr>
              <a:t>, 5235 sayılı Adli Yargı İlk Derece Mahkemeleri </a:t>
            </a:r>
            <a:r>
              <a:rPr lang="tr-TR" dirty="0">
                <a:latin typeface="Arial Nova Light" pitchFamily="34" charset="0"/>
              </a:rPr>
              <a:t>ile Bölge Adliye Mahkemelerinin Kuruluş, Görev ve Yetkileri </a:t>
            </a:r>
            <a:r>
              <a:rPr lang="tr-TR" dirty="0" smtClean="0">
                <a:latin typeface="Arial Nova Light" pitchFamily="34" charset="0"/>
              </a:rPr>
              <a:t>Hakkında Kanun’un </a:t>
            </a:r>
            <a:r>
              <a:rPr lang="tr-TR" dirty="0">
                <a:latin typeface="Arial Nova Light" pitchFamily="34" charset="0"/>
              </a:rPr>
              <a:t>12. maddesinde belirtilmiştir. </a:t>
            </a:r>
            <a:endParaRPr lang="tr-TR" dirty="0" smtClean="0">
              <a:latin typeface="Arial Nova Light" pitchFamily="34" charset="0"/>
            </a:endParaRPr>
          </a:p>
          <a:p>
            <a:pPr algn="just"/>
            <a:r>
              <a:rPr lang="tr-TR" b="1" dirty="0" smtClean="0">
                <a:solidFill>
                  <a:srgbClr val="C00000"/>
                </a:solidFill>
                <a:effectLst>
                  <a:outerShdw blurRad="38100" dist="38100" dir="2700000" algn="tl">
                    <a:srgbClr val="000000">
                      <a:alpha val="43137"/>
                    </a:srgbClr>
                  </a:outerShdw>
                </a:effectLst>
                <a:latin typeface="Arial Nova Light" pitchFamily="34" charset="0"/>
              </a:rPr>
              <a:t>Buna </a:t>
            </a:r>
            <a:r>
              <a:rPr lang="tr-TR" b="1" dirty="0">
                <a:solidFill>
                  <a:srgbClr val="C00000"/>
                </a:solidFill>
                <a:effectLst>
                  <a:outerShdw blurRad="38100" dist="38100" dir="2700000" algn="tl">
                    <a:srgbClr val="000000">
                      <a:alpha val="43137"/>
                    </a:srgbClr>
                  </a:outerShdw>
                </a:effectLst>
                <a:latin typeface="Arial Nova Light" pitchFamily="34" charset="0"/>
              </a:rPr>
              <a:t>göre</a:t>
            </a:r>
            <a:r>
              <a:rPr lang="tr-TR" dirty="0">
                <a:latin typeface="Arial Nova Light" pitchFamily="34" charset="0"/>
              </a:rPr>
              <a:t>, </a:t>
            </a:r>
            <a:r>
              <a:rPr lang="tr-TR" b="1" dirty="0">
                <a:solidFill>
                  <a:srgbClr val="0070C0"/>
                </a:solidFill>
                <a:effectLst>
                  <a:outerShdw blurRad="38100" dist="38100" dir="2700000" algn="tl">
                    <a:srgbClr val="000000">
                      <a:alpha val="43137"/>
                    </a:srgbClr>
                  </a:outerShdw>
                </a:effectLst>
                <a:latin typeface="Arial Nova Light" pitchFamily="34" charset="0"/>
              </a:rPr>
              <a:t>“Türk Ceza Kanununda yer </a:t>
            </a:r>
            <a:r>
              <a:rPr lang="tr-TR" b="1" dirty="0" smtClean="0">
                <a:solidFill>
                  <a:srgbClr val="0070C0"/>
                </a:solidFill>
                <a:effectLst>
                  <a:outerShdw blurRad="38100" dist="38100" dir="2700000" algn="tl">
                    <a:srgbClr val="000000">
                      <a:alpha val="43137"/>
                    </a:srgbClr>
                  </a:outerShdw>
                </a:effectLst>
                <a:latin typeface="Arial Nova Light" pitchFamily="34" charset="0"/>
              </a:rPr>
              <a:t>alan yağma </a:t>
            </a:r>
            <a:r>
              <a:rPr lang="tr-TR" b="1" dirty="0">
                <a:solidFill>
                  <a:srgbClr val="0070C0"/>
                </a:solidFill>
                <a:effectLst>
                  <a:outerShdw blurRad="38100" dist="38100" dir="2700000" algn="tl">
                    <a:srgbClr val="000000">
                      <a:alpha val="43137"/>
                    </a:srgbClr>
                  </a:outerShdw>
                </a:effectLst>
                <a:latin typeface="Arial Nova Light" pitchFamily="34" charset="0"/>
              </a:rPr>
              <a:t>(m. 148), irtikâp (m. 250/1 ve 2), resmi belgede sahtecilik (m. 204/2), </a:t>
            </a:r>
            <a:r>
              <a:rPr lang="tr-TR" b="1" dirty="0" smtClean="0">
                <a:solidFill>
                  <a:srgbClr val="0070C0"/>
                </a:solidFill>
                <a:effectLst>
                  <a:outerShdw blurRad="38100" dist="38100" dir="2700000" algn="tl">
                    <a:srgbClr val="000000">
                      <a:alpha val="43137"/>
                    </a:srgbClr>
                  </a:outerShdw>
                </a:effectLst>
                <a:latin typeface="Arial Nova Light" pitchFamily="34" charset="0"/>
              </a:rPr>
              <a:t>nitelikli dolandırıcılık </a:t>
            </a:r>
            <a:r>
              <a:rPr lang="tr-TR" b="1" dirty="0">
                <a:solidFill>
                  <a:srgbClr val="0070C0"/>
                </a:solidFill>
                <a:effectLst>
                  <a:outerShdw blurRad="38100" dist="38100" dir="2700000" algn="tl">
                    <a:srgbClr val="000000">
                      <a:alpha val="43137"/>
                    </a:srgbClr>
                  </a:outerShdw>
                </a:effectLst>
                <a:latin typeface="Arial Nova Light" pitchFamily="34" charset="0"/>
              </a:rPr>
              <a:t>(m. 158), hileli iflâs (m. 161) suçları ile ağırlaştırılmış müebbet </a:t>
            </a:r>
            <a:r>
              <a:rPr lang="tr-TR" b="1" dirty="0" smtClean="0">
                <a:solidFill>
                  <a:srgbClr val="0070C0"/>
                </a:solidFill>
                <a:effectLst>
                  <a:outerShdw blurRad="38100" dist="38100" dir="2700000" algn="tl">
                    <a:srgbClr val="000000">
                      <a:alpha val="43137"/>
                    </a:srgbClr>
                  </a:outerShdw>
                </a:effectLst>
                <a:latin typeface="Arial Nova Light" pitchFamily="34" charset="0"/>
              </a:rPr>
              <a:t>hapis, müebbet </a:t>
            </a:r>
            <a:r>
              <a:rPr lang="tr-TR" b="1" dirty="0">
                <a:solidFill>
                  <a:srgbClr val="0070C0"/>
                </a:solidFill>
                <a:effectLst>
                  <a:outerShdw blurRad="38100" dist="38100" dir="2700000" algn="tl">
                    <a:srgbClr val="000000">
                      <a:alpha val="43137"/>
                    </a:srgbClr>
                  </a:outerShdw>
                </a:effectLst>
                <a:latin typeface="Arial Nova Light" pitchFamily="34" charset="0"/>
              </a:rPr>
              <a:t>hapis ve on yıldan fazla hapis cezalarını gerektiren suçlarla ilgili dava ve </a:t>
            </a:r>
            <a:r>
              <a:rPr lang="tr-TR" b="1" dirty="0" smtClean="0">
                <a:solidFill>
                  <a:srgbClr val="0070C0"/>
                </a:solidFill>
                <a:effectLst>
                  <a:outerShdw blurRad="38100" dist="38100" dir="2700000" algn="tl">
                    <a:srgbClr val="000000">
                      <a:alpha val="43137"/>
                    </a:srgbClr>
                  </a:outerShdw>
                </a:effectLst>
                <a:latin typeface="Arial Nova Light" pitchFamily="34" charset="0"/>
              </a:rPr>
              <a:t>işlere ağır </a:t>
            </a:r>
            <a:r>
              <a:rPr lang="tr-TR" b="1" dirty="0">
                <a:solidFill>
                  <a:srgbClr val="0070C0"/>
                </a:solidFill>
                <a:effectLst>
                  <a:outerShdw blurRad="38100" dist="38100" dir="2700000" algn="tl">
                    <a:srgbClr val="000000">
                      <a:alpha val="43137"/>
                    </a:srgbClr>
                  </a:outerShdw>
                </a:effectLst>
                <a:latin typeface="Arial Nova Light" pitchFamily="34" charset="0"/>
              </a:rPr>
              <a:t>ceza mahkemelerinin bakmakla görevli olduğu”</a:t>
            </a:r>
            <a:r>
              <a:rPr lang="tr-TR" dirty="0">
                <a:latin typeface="Arial Nova Light" pitchFamily="34" charset="0"/>
              </a:rPr>
              <a:t> </a:t>
            </a:r>
            <a:r>
              <a:rPr lang="tr-TR" dirty="0" smtClean="0">
                <a:latin typeface="Arial Nova Light" pitchFamily="34" charset="0"/>
              </a:rPr>
              <a:t>hüküm </a:t>
            </a:r>
            <a:r>
              <a:rPr lang="tr-TR" dirty="0">
                <a:latin typeface="Arial Nova Light" pitchFamily="34" charset="0"/>
              </a:rPr>
              <a:t>altına alınmış olduğundan</a:t>
            </a:r>
            <a:r>
              <a:rPr lang="tr-TR" dirty="0" smtClean="0">
                <a:latin typeface="Arial Nova Light" pitchFamily="34" charset="0"/>
              </a:rPr>
              <a:t>, bu </a:t>
            </a:r>
            <a:r>
              <a:rPr lang="tr-TR" dirty="0">
                <a:latin typeface="Arial Nova Light" pitchFamily="34" charset="0"/>
              </a:rPr>
              <a:t>suçları görevi sebebiyle olsa dahi, </a:t>
            </a:r>
            <a:r>
              <a:rPr lang="tr-TR" b="1" dirty="0">
                <a:solidFill>
                  <a:srgbClr val="0070C0"/>
                </a:solidFill>
                <a:effectLst>
                  <a:outerShdw blurRad="38100" dist="38100" dir="2700000" algn="tl">
                    <a:srgbClr val="000000">
                      <a:alpha val="43137"/>
                    </a:srgbClr>
                  </a:outerShdw>
                </a:effectLst>
                <a:latin typeface="Arial Nova Light" pitchFamily="34" charset="0"/>
              </a:rPr>
              <a:t>suçüstü işlerken yakalanan kamu </a:t>
            </a:r>
            <a:r>
              <a:rPr lang="tr-TR" b="1" dirty="0" smtClean="0">
                <a:solidFill>
                  <a:srgbClr val="0070C0"/>
                </a:solidFill>
                <a:effectLst>
                  <a:outerShdw blurRad="38100" dist="38100" dir="2700000" algn="tl">
                    <a:srgbClr val="000000">
                      <a:alpha val="43137"/>
                    </a:srgbClr>
                  </a:outerShdw>
                </a:effectLst>
                <a:latin typeface="Arial Nova Light" pitchFamily="34" charset="0"/>
              </a:rPr>
              <a:t>görevlisi hakkında </a:t>
            </a:r>
            <a:r>
              <a:rPr lang="tr-TR" b="1" dirty="0">
                <a:solidFill>
                  <a:srgbClr val="0070C0"/>
                </a:solidFill>
                <a:effectLst>
                  <a:outerShdw blurRad="38100" dist="38100" dir="2700000" algn="tl">
                    <a:srgbClr val="000000">
                      <a:alpha val="43137"/>
                    </a:srgbClr>
                  </a:outerShdw>
                </a:effectLst>
                <a:latin typeface="Arial Nova Light" pitchFamily="34" charset="0"/>
              </a:rPr>
              <a:t>soruşturma genel hükümlere göre yapılacaktır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272181696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571078"/>
          </a:xfrm>
        </p:spPr>
        <p:txBody>
          <a:bodyPr>
            <a:normAutofit/>
          </a:bodyPr>
          <a:lstStyle/>
          <a:p>
            <a:pPr marL="84138"/>
            <a:r>
              <a:rPr lang="tr-TR" sz="3200" b="1" dirty="0">
                <a:solidFill>
                  <a:srgbClr val="00B050"/>
                </a:solidFill>
              </a:rPr>
              <a:t>Adliye İle İlgili Görevlerden Doğan </a:t>
            </a:r>
            <a:r>
              <a:rPr lang="tr-TR" sz="3200" b="1" dirty="0" smtClean="0">
                <a:solidFill>
                  <a:srgbClr val="00B050"/>
                </a:solidFill>
              </a:rPr>
              <a:t>Suçlar;</a:t>
            </a:r>
            <a:endParaRPr lang="tr-TR" sz="3200" dirty="0">
              <a:solidFill>
                <a:srgbClr val="00B050"/>
              </a:solidFill>
            </a:endParaRPr>
          </a:p>
        </p:txBody>
      </p:sp>
      <p:sp>
        <p:nvSpPr>
          <p:cNvPr id="2" name="İçerik Yer Tutucusu 1"/>
          <p:cNvSpPr>
            <a:spLocks noGrp="1"/>
          </p:cNvSpPr>
          <p:nvPr>
            <p:ph idx="1"/>
          </p:nvPr>
        </p:nvSpPr>
        <p:spPr>
          <a:xfrm>
            <a:off x="457200" y="1052736"/>
            <a:ext cx="8229600" cy="5400600"/>
          </a:xfrm>
        </p:spPr>
        <p:txBody>
          <a:bodyPr>
            <a:normAutofit fontScale="92500" lnSpcReduction="20000"/>
          </a:bodyPr>
          <a:lstStyle/>
          <a:p>
            <a:pPr algn="just"/>
            <a:r>
              <a:rPr lang="tr-TR" b="1" dirty="0">
                <a:solidFill>
                  <a:srgbClr val="C00000"/>
                </a:solidFill>
                <a:effectLst>
                  <a:outerShdw blurRad="38100" dist="38100" dir="2700000" algn="tl">
                    <a:srgbClr val="000000">
                      <a:alpha val="43137"/>
                    </a:srgbClr>
                  </a:outerShdw>
                </a:effectLst>
                <a:latin typeface="Arial Nova Light" pitchFamily="34" charset="0"/>
              </a:rPr>
              <a:t>Anılan mevzuatta</a:t>
            </a:r>
            <a:r>
              <a:rPr lang="tr-TR" dirty="0">
                <a:latin typeface="Arial Nova Light" pitchFamily="34" charset="0"/>
              </a:rPr>
              <a:t>; </a:t>
            </a:r>
            <a:r>
              <a:rPr lang="tr-TR" dirty="0">
                <a:solidFill>
                  <a:srgbClr val="7030A0"/>
                </a:solidFill>
                <a:effectLst>
                  <a:outerShdw blurRad="38100" dist="38100" dir="2700000" algn="tl">
                    <a:srgbClr val="000000">
                      <a:alpha val="43137"/>
                    </a:srgbClr>
                  </a:outerShdw>
                </a:effectLst>
                <a:latin typeface="Arial Nova Light" pitchFamily="34" charset="0"/>
              </a:rPr>
              <a:t>“Adliye ile ilgili suçlardan dolayı, vali ve </a:t>
            </a:r>
            <a:r>
              <a:rPr lang="tr-TR" dirty="0" smtClean="0">
                <a:solidFill>
                  <a:srgbClr val="7030A0"/>
                </a:solidFill>
                <a:effectLst>
                  <a:outerShdw blurRad="38100" dist="38100" dir="2700000" algn="tl">
                    <a:srgbClr val="000000">
                      <a:alpha val="43137"/>
                    </a:srgbClr>
                  </a:outerShdw>
                </a:effectLst>
                <a:latin typeface="Arial Nova Light" pitchFamily="34" charset="0"/>
              </a:rPr>
              <a:t>kaymakamlar hakkında </a:t>
            </a:r>
            <a:r>
              <a:rPr lang="tr-TR" dirty="0">
                <a:solidFill>
                  <a:srgbClr val="7030A0"/>
                </a:solidFill>
                <a:effectLst>
                  <a:outerShdw blurRad="38100" dist="38100" dir="2700000" algn="tl">
                    <a:srgbClr val="000000">
                      <a:alpha val="43137"/>
                    </a:srgbClr>
                  </a:outerShdw>
                </a:effectLst>
                <a:latin typeface="Arial Nova Light" pitchFamily="34" charset="0"/>
              </a:rPr>
              <a:t>2.12.1999 tarihli ve 4483 sayılı Memurlar ve Diğer Kamu </a:t>
            </a:r>
            <a:r>
              <a:rPr lang="tr-TR" dirty="0" smtClean="0">
                <a:solidFill>
                  <a:srgbClr val="7030A0"/>
                </a:solidFill>
                <a:effectLst>
                  <a:outerShdw blurRad="38100" dist="38100" dir="2700000" algn="tl">
                    <a:srgbClr val="000000">
                      <a:alpha val="43137"/>
                    </a:srgbClr>
                  </a:outerShdw>
                </a:effectLst>
                <a:latin typeface="Arial Nova Light" pitchFamily="34" charset="0"/>
              </a:rPr>
              <a:t>Görevlilerinin Yargılanması </a:t>
            </a:r>
            <a:r>
              <a:rPr lang="tr-TR" dirty="0">
                <a:solidFill>
                  <a:srgbClr val="7030A0"/>
                </a:solidFill>
                <a:effectLst>
                  <a:outerShdw blurRad="38100" dist="38100" dir="2700000" algn="tl">
                    <a:srgbClr val="000000">
                      <a:alpha val="43137"/>
                    </a:srgbClr>
                  </a:outerShdw>
                </a:effectLst>
                <a:latin typeface="Arial Nova Light" pitchFamily="34" charset="0"/>
              </a:rPr>
              <a:t>Hakkında Kanun hükümlerinin, en üst dereceli kolluk amirleri </a:t>
            </a:r>
            <a:r>
              <a:rPr lang="tr-TR" dirty="0" smtClean="0">
                <a:solidFill>
                  <a:srgbClr val="7030A0"/>
                </a:solidFill>
                <a:effectLst>
                  <a:outerShdw blurRad="38100" dist="38100" dir="2700000" algn="tl">
                    <a:srgbClr val="000000">
                      <a:alpha val="43137"/>
                    </a:srgbClr>
                  </a:outerShdw>
                </a:effectLst>
                <a:latin typeface="Arial Nova Light" pitchFamily="34" charset="0"/>
              </a:rPr>
              <a:t>hakkında ise</a:t>
            </a:r>
            <a:r>
              <a:rPr lang="tr-TR" dirty="0">
                <a:solidFill>
                  <a:srgbClr val="7030A0"/>
                </a:solidFill>
                <a:effectLst>
                  <a:outerShdw blurRad="38100" dist="38100" dir="2700000" algn="tl">
                    <a:srgbClr val="000000">
                      <a:alpha val="43137"/>
                    </a:srgbClr>
                  </a:outerShdw>
                </a:effectLst>
                <a:latin typeface="Arial Nova Light" pitchFamily="34" charset="0"/>
              </a:rPr>
              <a:t>, hâkimlerin görevlerinden dolayı tâbi oldukları yargılama usulünün uygulanacağı</a:t>
            </a:r>
            <a:r>
              <a:rPr lang="tr-TR" dirty="0" smtClean="0">
                <a:solidFill>
                  <a:srgbClr val="7030A0"/>
                </a:solidFill>
                <a:effectLst>
                  <a:outerShdw blurRad="38100" dist="38100" dir="2700000" algn="tl">
                    <a:srgbClr val="000000">
                      <a:alpha val="43137"/>
                    </a:srgbClr>
                  </a:outerShdw>
                </a:effectLst>
                <a:latin typeface="Arial Nova Light" pitchFamily="34" charset="0"/>
              </a:rPr>
              <a:t>”</a:t>
            </a:r>
            <a:r>
              <a:rPr lang="tr-TR" dirty="0" smtClean="0">
                <a:latin typeface="Arial Nova Light" pitchFamily="34" charset="0"/>
              </a:rPr>
              <a:t> hükme </a:t>
            </a:r>
            <a:r>
              <a:rPr lang="tr-TR" dirty="0">
                <a:latin typeface="Arial Nova Light" pitchFamily="34" charset="0"/>
              </a:rPr>
              <a:t>bağlanmıştır. </a:t>
            </a:r>
            <a:endParaRPr lang="tr-TR" dirty="0" smtClean="0">
              <a:latin typeface="Arial Nova Light" pitchFamily="34" charset="0"/>
            </a:endParaRPr>
          </a:p>
          <a:p>
            <a:pPr algn="just"/>
            <a:endParaRPr lang="tr-TR" dirty="0">
              <a:latin typeface="Arial Nova Light" pitchFamily="34" charset="0"/>
            </a:endParaRPr>
          </a:p>
          <a:p>
            <a:pPr algn="just"/>
            <a:r>
              <a:rPr lang="tr-TR" dirty="0" smtClean="0">
                <a:solidFill>
                  <a:srgbClr val="C00000"/>
                </a:solidFill>
                <a:effectLst>
                  <a:outerShdw blurRad="38100" dist="38100" dir="2700000" algn="tl">
                    <a:srgbClr val="000000">
                      <a:alpha val="43137"/>
                    </a:srgbClr>
                  </a:outerShdw>
                </a:effectLst>
                <a:latin typeface="Arial Nova Light" pitchFamily="34" charset="0"/>
              </a:rPr>
              <a:t>Burada</a:t>
            </a:r>
            <a:r>
              <a:rPr lang="tr-TR" dirty="0">
                <a:solidFill>
                  <a:srgbClr val="C00000"/>
                </a:solidFill>
                <a:effectLst>
                  <a:outerShdw blurRad="38100" dist="38100" dir="2700000" algn="tl">
                    <a:srgbClr val="000000">
                      <a:alpha val="43137"/>
                    </a:srgbClr>
                  </a:outerShdw>
                </a:effectLst>
                <a:latin typeface="Arial Nova Light" pitchFamily="34" charset="0"/>
              </a:rPr>
              <a:t>, en üst dereceli kolluk amiri kavramının </a:t>
            </a:r>
            <a:r>
              <a:rPr lang="tr-TR" dirty="0" smtClean="0">
                <a:solidFill>
                  <a:srgbClr val="C00000"/>
                </a:solidFill>
                <a:effectLst>
                  <a:outerShdw blurRad="38100" dist="38100" dir="2700000" algn="tl">
                    <a:srgbClr val="000000">
                      <a:alpha val="43137"/>
                    </a:srgbClr>
                  </a:outerShdw>
                </a:effectLst>
                <a:latin typeface="Arial Nova Light" pitchFamily="34" charset="0"/>
              </a:rPr>
              <a:t> Doktrinde </a:t>
            </a:r>
            <a:r>
              <a:rPr lang="tr-TR" dirty="0">
                <a:solidFill>
                  <a:srgbClr val="C00000"/>
                </a:solidFill>
                <a:effectLst>
                  <a:outerShdw blurRad="38100" dist="38100" dir="2700000" algn="tl">
                    <a:srgbClr val="000000">
                      <a:alpha val="43137"/>
                    </a:srgbClr>
                  </a:outerShdw>
                </a:effectLst>
                <a:latin typeface="Arial Nova Light" pitchFamily="34" charset="0"/>
              </a:rPr>
              <a:t>bir görüşe göre</a:t>
            </a:r>
            <a:r>
              <a:rPr lang="tr-TR" dirty="0">
                <a:latin typeface="Arial Nova Light" pitchFamily="34" charset="0"/>
              </a:rPr>
              <a:t>, </a:t>
            </a:r>
            <a:r>
              <a:rPr lang="tr-TR" dirty="0">
                <a:solidFill>
                  <a:srgbClr val="0070C0"/>
                </a:solidFill>
                <a:effectLst>
                  <a:outerShdw blurRad="38100" dist="38100" dir="2700000" algn="tl">
                    <a:srgbClr val="000000">
                      <a:alpha val="43137"/>
                    </a:srgbClr>
                  </a:outerShdw>
                </a:effectLst>
                <a:latin typeface="Arial Nova Light" pitchFamily="34" charset="0"/>
              </a:rPr>
              <a:t>“C.M.K., ülke düzeyinde uygulanan </a:t>
            </a:r>
            <a:r>
              <a:rPr lang="tr-TR" dirty="0" smtClean="0">
                <a:solidFill>
                  <a:srgbClr val="0070C0"/>
                </a:solidFill>
                <a:effectLst>
                  <a:outerShdw blurRad="38100" dist="38100" dir="2700000" algn="tl">
                    <a:srgbClr val="000000">
                      <a:alpha val="43137"/>
                    </a:srgbClr>
                  </a:outerShdw>
                </a:effectLst>
                <a:latin typeface="Arial Nova Light" pitchFamily="34" charset="0"/>
              </a:rPr>
              <a:t>bir Kanun </a:t>
            </a:r>
            <a:r>
              <a:rPr lang="tr-TR" dirty="0">
                <a:solidFill>
                  <a:srgbClr val="0070C0"/>
                </a:solidFill>
                <a:effectLst>
                  <a:outerShdw blurRad="38100" dist="38100" dir="2700000" algn="tl">
                    <a:srgbClr val="000000">
                      <a:alpha val="43137"/>
                    </a:srgbClr>
                  </a:outerShdw>
                </a:effectLst>
                <a:latin typeface="Arial Nova Light" pitchFamily="34" charset="0"/>
              </a:rPr>
              <a:t>olduğuna göre, 161/5. maddesinde söz edilen kavramdan, kolluk </a:t>
            </a:r>
            <a:r>
              <a:rPr lang="tr-TR" dirty="0" smtClean="0">
                <a:solidFill>
                  <a:srgbClr val="0070C0"/>
                </a:solidFill>
                <a:effectLst>
                  <a:outerShdw blurRad="38100" dist="38100" dir="2700000" algn="tl">
                    <a:srgbClr val="000000">
                      <a:alpha val="43137"/>
                    </a:srgbClr>
                  </a:outerShdw>
                </a:effectLst>
                <a:latin typeface="Arial Nova Light" pitchFamily="34" charset="0"/>
              </a:rPr>
              <a:t>teşkilatlarının en </a:t>
            </a:r>
            <a:r>
              <a:rPr lang="tr-TR" dirty="0">
                <a:solidFill>
                  <a:srgbClr val="0070C0"/>
                </a:solidFill>
                <a:effectLst>
                  <a:outerShdw blurRad="38100" dist="38100" dir="2700000" algn="tl">
                    <a:srgbClr val="000000">
                      <a:alpha val="43137"/>
                    </a:srgbClr>
                  </a:outerShdw>
                </a:effectLst>
                <a:latin typeface="Arial Nova Light" pitchFamily="34" charset="0"/>
              </a:rPr>
              <a:t>üst makamının anlaşılması gerektiği dolayısıyla, </a:t>
            </a:r>
            <a:r>
              <a:rPr lang="tr-TR" dirty="0" smtClean="0">
                <a:solidFill>
                  <a:srgbClr val="0070C0"/>
                </a:solidFill>
                <a:effectLst>
                  <a:outerShdw blurRad="38100" dist="38100" dir="2700000" algn="tl">
                    <a:srgbClr val="000000">
                      <a:alpha val="43137"/>
                    </a:srgbClr>
                  </a:outerShdw>
                </a:effectLst>
                <a:latin typeface="Arial Nova Light" pitchFamily="34" charset="0"/>
              </a:rPr>
              <a:t>Emniyet Genel Müdürü</a:t>
            </a:r>
            <a:r>
              <a:rPr lang="tr-TR" dirty="0">
                <a:solidFill>
                  <a:srgbClr val="0070C0"/>
                </a:solidFill>
                <a:effectLst>
                  <a:outerShdw blurRad="38100" dist="38100" dir="2700000" algn="tl">
                    <a:srgbClr val="000000">
                      <a:alpha val="43137"/>
                    </a:srgbClr>
                  </a:outerShdw>
                </a:effectLst>
                <a:latin typeface="Arial Nova Light" pitchFamily="34" charset="0"/>
              </a:rPr>
              <a:t>, </a:t>
            </a:r>
            <a:r>
              <a:rPr lang="tr-TR" dirty="0" smtClean="0">
                <a:solidFill>
                  <a:srgbClr val="0070C0"/>
                </a:solidFill>
                <a:effectLst>
                  <a:outerShdw blurRad="38100" dist="38100" dir="2700000" algn="tl">
                    <a:srgbClr val="000000">
                      <a:alpha val="43137"/>
                    </a:srgbClr>
                  </a:outerShdw>
                </a:effectLst>
                <a:latin typeface="Arial Nova Light" pitchFamily="34" charset="0"/>
              </a:rPr>
              <a:t>Jandarma Genel Komutanı</a:t>
            </a:r>
            <a:r>
              <a:rPr lang="tr-TR" dirty="0">
                <a:solidFill>
                  <a:srgbClr val="0070C0"/>
                </a:solidFill>
                <a:effectLst>
                  <a:outerShdw blurRad="38100" dist="38100" dir="2700000" algn="tl">
                    <a:srgbClr val="000000">
                      <a:alpha val="43137"/>
                    </a:srgbClr>
                  </a:outerShdw>
                </a:effectLst>
                <a:latin typeface="Arial Nova Light" pitchFamily="34" charset="0"/>
              </a:rPr>
              <a:t>, </a:t>
            </a:r>
            <a:r>
              <a:rPr lang="tr-TR" dirty="0" smtClean="0">
                <a:solidFill>
                  <a:srgbClr val="0070C0"/>
                </a:solidFill>
                <a:effectLst>
                  <a:outerShdw blurRad="38100" dist="38100" dir="2700000" algn="tl">
                    <a:srgbClr val="000000">
                      <a:alpha val="43137"/>
                    </a:srgbClr>
                  </a:outerShdw>
                </a:effectLst>
                <a:latin typeface="Arial Nova Light" pitchFamily="34" charset="0"/>
              </a:rPr>
              <a:t>Gümrük </a:t>
            </a:r>
            <a:r>
              <a:rPr lang="tr-TR" dirty="0">
                <a:solidFill>
                  <a:srgbClr val="0070C0"/>
                </a:solidFill>
                <a:effectLst>
                  <a:outerShdw blurRad="38100" dist="38100" dir="2700000" algn="tl">
                    <a:srgbClr val="000000">
                      <a:alpha val="43137"/>
                    </a:srgbClr>
                  </a:outerShdw>
                </a:effectLst>
                <a:latin typeface="Arial Nova Light" pitchFamily="34" charset="0"/>
              </a:rPr>
              <a:t>M</a:t>
            </a:r>
            <a:r>
              <a:rPr lang="tr-TR" dirty="0" smtClean="0">
                <a:solidFill>
                  <a:srgbClr val="0070C0"/>
                </a:solidFill>
                <a:effectLst>
                  <a:outerShdw blurRad="38100" dist="38100" dir="2700000" algn="tl">
                    <a:srgbClr val="000000">
                      <a:alpha val="43137"/>
                    </a:srgbClr>
                  </a:outerShdw>
                </a:effectLst>
                <a:latin typeface="Arial Nova Light" pitchFamily="34" charset="0"/>
              </a:rPr>
              <a:t>uhafaza </a:t>
            </a:r>
            <a:r>
              <a:rPr lang="tr-TR" dirty="0">
                <a:solidFill>
                  <a:srgbClr val="0070C0"/>
                </a:solidFill>
                <a:effectLst>
                  <a:outerShdw blurRad="38100" dist="38100" dir="2700000" algn="tl">
                    <a:srgbClr val="000000">
                      <a:alpha val="43137"/>
                    </a:srgbClr>
                  </a:outerShdw>
                </a:effectLst>
                <a:latin typeface="Arial Nova Light" pitchFamily="34" charset="0"/>
              </a:rPr>
              <a:t>M</a:t>
            </a:r>
            <a:r>
              <a:rPr lang="tr-TR" dirty="0" smtClean="0">
                <a:solidFill>
                  <a:srgbClr val="0070C0"/>
                </a:solidFill>
                <a:effectLst>
                  <a:outerShdw blurRad="38100" dist="38100" dir="2700000" algn="tl">
                    <a:srgbClr val="000000">
                      <a:alpha val="43137"/>
                    </a:srgbClr>
                  </a:outerShdw>
                </a:effectLst>
                <a:latin typeface="Arial Nova Light" pitchFamily="34" charset="0"/>
              </a:rPr>
              <a:t>üsteşarı </a:t>
            </a:r>
            <a:r>
              <a:rPr lang="tr-TR" dirty="0">
                <a:solidFill>
                  <a:srgbClr val="0070C0"/>
                </a:solidFill>
                <a:effectLst>
                  <a:outerShdw blurRad="38100" dist="38100" dir="2700000" algn="tl">
                    <a:srgbClr val="000000">
                      <a:alpha val="43137"/>
                    </a:srgbClr>
                  </a:outerShdw>
                </a:effectLst>
                <a:latin typeface="Arial Nova Light" pitchFamily="34" charset="0"/>
              </a:rPr>
              <a:t>ile </a:t>
            </a:r>
            <a:r>
              <a:rPr lang="tr-TR" dirty="0" smtClean="0">
                <a:solidFill>
                  <a:srgbClr val="0070C0"/>
                </a:solidFill>
                <a:effectLst>
                  <a:outerShdw blurRad="38100" dist="38100" dir="2700000" algn="tl">
                    <a:srgbClr val="000000">
                      <a:alpha val="43137"/>
                    </a:srgbClr>
                  </a:outerShdw>
                </a:effectLst>
                <a:latin typeface="Arial Nova Light" pitchFamily="34" charset="0"/>
              </a:rPr>
              <a:t>Sahil </a:t>
            </a:r>
            <a:r>
              <a:rPr lang="tr-TR" dirty="0">
                <a:solidFill>
                  <a:srgbClr val="0070C0"/>
                </a:solidFill>
                <a:effectLst>
                  <a:outerShdw blurRad="38100" dist="38100" dir="2700000" algn="tl">
                    <a:srgbClr val="000000">
                      <a:alpha val="43137"/>
                    </a:srgbClr>
                  </a:outerShdw>
                </a:effectLst>
                <a:latin typeface="Arial Nova Light" pitchFamily="34" charset="0"/>
              </a:rPr>
              <a:t>G</a:t>
            </a:r>
            <a:r>
              <a:rPr lang="tr-TR" dirty="0" smtClean="0">
                <a:solidFill>
                  <a:srgbClr val="0070C0"/>
                </a:solidFill>
                <a:effectLst>
                  <a:outerShdw blurRad="38100" dist="38100" dir="2700000" algn="tl">
                    <a:srgbClr val="000000">
                      <a:alpha val="43137"/>
                    </a:srgbClr>
                  </a:outerShdw>
                </a:effectLst>
                <a:latin typeface="Arial Nova Light" pitchFamily="34" charset="0"/>
              </a:rPr>
              <a:t>üvenlik </a:t>
            </a:r>
            <a:r>
              <a:rPr lang="tr-TR" dirty="0">
                <a:solidFill>
                  <a:srgbClr val="0070C0"/>
                </a:solidFill>
                <a:effectLst>
                  <a:outerShdw blurRad="38100" dist="38100" dir="2700000" algn="tl">
                    <a:srgbClr val="000000">
                      <a:alpha val="43137"/>
                    </a:srgbClr>
                  </a:outerShdw>
                </a:effectLst>
                <a:latin typeface="Arial Nova Light" pitchFamily="34" charset="0"/>
              </a:rPr>
              <a:t>K</a:t>
            </a:r>
            <a:r>
              <a:rPr lang="tr-TR" dirty="0" smtClean="0">
                <a:solidFill>
                  <a:srgbClr val="0070C0"/>
                </a:solidFill>
                <a:effectLst>
                  <a:outerShdw blurRad="38100" dist="38100" dir="2700000" algn="tl">
                    <a:srgbClr val="000000">
                      <a:alpha val="43137"/>
                    </a:srgbClr>
                  </a:outerShdw>
                </a:effectLst>
                <a:latin typeface="Arial Nova Light" pitchFamily="34" charset="0"/>
              </a:rPr>
              <a:t>omutanlarının </a:t>
            </a:r>
            <a:r>
              <a:rPr lang="tr-TR" dirty="0">
                <a:solidFill>
                  <a:srgbClr val="0070C0"/>
                </a:solidFill>
                <a:effectLst>
                  <a:outerShdw blurRad="38100" dist="38100" dir="2700000" algn="tl">
                    <a:srgbClr val="000000">
                      <a:alpha val="43137"/>
                    </a:srgbClr>
                  </a:outerShdw>
                </a:effectLst>
                <a:latin typeface="Arial Nova Light" pitchFamily="34" charset="0"/>
              </a:rPr>
              <a:t>en </a:t>
            </a:r>
            <a:r>
              <a:rPr lang="tr-TR" dirty="0" smtClean="0">
                <a:solidFill>
                  <a:srgbClr val="0070C0"/>
                </a:solidFill>
                <a:effectLst>
                  <a:outerShdw blurRad="38100" dist="38100" dir="2700000" algn="tl">
                    <a:srgbClr val="000000">
                      <a:alpha val="43137"/>
                    </a:srgbClr>
                  </a:outerShdw>
                </a:effectLst>
                <a:latin typeface="Arial Nova Light" pitchFamily="34" charset="0"/>
              </a:rPr>
              <a:t>üst dereceli </a:t>
            </a:r>
            <a:r>
              <a:rPr lang="tr-TR" dirty="0">
                <a:solidFill>
                  <a:srgbClr val="0070C0"/>
                </a:solidFill>
                <a:effectLst>
                  <a:outerShdw blurRad="38100" dist="38100" dir="2700000" algn="tl">
                    <a:srgbClr val="000000">
                      <a:alpha val="43137"/>
                    </a:srgbClr>
                  </a:outerShdw>
                </a:effectLst>
                <a:latin typeface="Arial Nova Light" pitchFamily="34" charset="0"/>
              </a:rPr>
              <a:t>kolluk </a:t>
            </a:r>
            <a:r>
              <a:rPr lang="tr-TR" dirty="0" smtClean="0">
                <a:solidFill>
                  <a:srgbClr val="0070C0"/>
                </a:solidFill>
                <a:effectLst>
                  <a:outerShdw blurRad="38100" dist="38100" dir="2700000" algn="tl">
                    <a:srgbClr val="000000">
                      <a:alpha val="43137"/>
                    </a:srgbClr>
                  </a:outerShdw>
                </a:effectLst>
                <a:latin typeface="Arial Nova Light" pitchFamily="34" charset="0"/>
              </a:rPr>
              <a:t> amirleri </a:t>
            </a:r>
            <a:r>
              <a:rPr lang="tr-TR" dirty="0">
                <a:solidFill>
                  <a:srgbClr val="0070C0"/>
                </a:solidFill>
                <a:effectLst>
                  <a:outerShdw blurRad="38100" dist="38100" dir="2700000" algn="tl">
                    <a:srgbClr val="000000">
                      <a:alpha val="43137"/>
                    </a:srgbClr>
                  </a:outerShdw>
                </a:effectLst>
                <a:latin typeface="Arial Nova Light" pitchFamily="34" charset="0"/>
              </a:rPr>
              <a:t>olduğu</a:t>
            </a:r>
            <a:r>
              <a:rPr lang="tr-TR" dirty="0">
                <a:latin typeface="Arial Nova Light" pitchFamily="34" charset="0"/>
              </a:rPr>
              <a:t>” </a:t>
            </a:r>
            <a:r>
              <a:rPr lang="tr-TR" sz="2600" dirty="0" smtClean="0">
                <a:latin typeface="Arial Nova Light" pitchFamily="34" charset="0"/>
              </a:rPr>
              <a:t>anlaşılması gerektiği ileri sürülmektedir.</a:t>
            </a:r>
          </a:p>
          <a:p>
            <a:pPr algn="just"/>
            <a:endParaRPr lang="tr-TR" dirty="0" smtClean="0"/>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371581773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704088"/>
            <a:ext cx="8229600" cy="724648"/>
          </a:xfrm>
        </p:spPr>
        <p:txBody>
          <a:bodyPr>
            <a:normAutofit/>
          </a:bodyPr>
          <a:lstStyle/>
          <a:p>
            <a:r>
              <a:rPr lang="tr-TR" sz="3200" b="1" dirty="0">
                <a:solidFill>
                  <a:srgbClr val="00B050"/>
                </a:solidFill>
              </a:rPr>
              <a:t>Adliye İle İlgili Görevlerden Doğan Suçlar</a:t>
            </a:r>
            <a:r>
              <a:rPr lang="tr-TR" sz="3200" b="1" dirty="0" smtClean="0">
                <a:solidFill>
                  <a:srgbClr val="00B050"/>
                </a:solidFill>
              </a:rPr>
              <a:t>; -1-</a:t>
            </a:r>
            <a:endParaRPr lang="tr-TR" sz="3200" dirty="0"/>
          </a:p>
        </p:txBody>
      </p:sp>
      <p:sp>
        <p:nvSpPr>
          <p:cNvPr id="2" name="İçerik Yer Tutucusu 1"/>
          <p:cNvSpPr>
            <a:spLocks noGrp="1"/>
          </p:cNvSpPr>
          <p:nvPr>
            <p:ph idx="1"/>
          </p:nvPr>
        </p:nvSpPr>
        <p:spPr/>
        <p:txBody>
          <a:bodyPr>
            <a:normAutofit fontScale="92500" lnSpcReduction="20000"/>
          </a:bodyPr>
          <a:lstStyle/>
          <a:p>
            <a:pPr algn="just"/>
            <a:r>
              <a:rPr lang="tr-TR" b="1" dirty="0">
                <a:solidFill>
                  <a:srgbClr val="C00000"/>
                </a:solidFill>
                <a:effectLst>
                  <a:outerShdw blurRad="38100" dist="38100" dir="2700000" algn="tl">
                    <a:srgbClr val="000000">
                      <a:alpha val="43137"/>
                    </a:srgbClr>
                  </a:outerShdw>
                </a:effectLst>
              </a:rPr>
              <a:t>Köy Kanunu’nun verdiği adlî görevler nedeniyle köy muhtarı ve ihtiyar heyeti üyeleri</a:t>
            </a:r>
            <a:r>
              <a:rPr lang="tr-TR" dirty="0"/>
              <a:t>, 2004 sayılı İcra ve İflas Kanununun 357. maddesine göre ilgili tüm kamu görevlileri, 2918 sayılı Karayolları Trafik Kanununa göre adlî görevi olan trafik zabıtası, 6831 sayılı Orman Kanunu tarafından kendilerine orman suçlarının kovuşturulmasında adlî görev verilenler, </a:t>
            </a:r>
            <a:r>
              <a:rPr lang="tr-TR" b="1" dirty="0">
                <a:solidFill>
                  <a:srgbClr val="0070C0"/>
                </a:solidFill>
                <a:effectLst>
                  <a:outerShdw blurRad="38100" dist="38100" dir="2700000" algn="tl">
                    <a:srgbClr val="000000">
                      <a:alpha val="43137"/>
                    </a:srgbClr>
                  </a:outerShdw>
                </a:effectLst>
              </a:rPr>
              <a:t>7.11.1985 tarih ve 18921 sayılı resmi gazetede yayınlanan Evlendirme Yönetmeliği’nin 56/1 maddesi gereğince evlendirme işlemleri ile ilgili bir suç isleyen evlendirme memurları, 298 sayılı Seçim Kanununun 174. maddesi gereği Kanuna aykırı eylemleri sebebiyle seçim memurları hakkında, Cumhuriyet savcıları tarafından doğrudan soruşturma yapılır</a:t>
            </a:r>
          </a:p>
          <a:p>
            <a:endParaRPr lang="tr-TR" dirty="0"/>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299704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457200" y="267494"/>
            <a:ext cx="8229600" cy="785242"/>
          </a:xfrm>
        </p:spPr>
        <p:txBody>
          <a:bodyPr>
            <a:normAutofit/>
          </a:bodyPr>
          <a:lstStyle/>
          <a:p>
            <a:r>
              <a:rPr lang="tr-TR" sz="2800" dirty="0" smtClean="0">
                <a:solidFill>
                  <a:srgbClr val="00B050"/>
                </a:solidFill>
              </a:rPr>
              <a:t> </a:t>
            </a:r>
            <a:r>
              <a:rPr lang="tr-TR" sz="2800" b="1" dirty="0">
                <a:solidFill>
                  <a:srgbClr val="00B050"/>
                </a:solidFill>
              </a:rPr>
              <a:t>İdare Hukukunda Kamu </a:t>
            </a:r>
            <a:r>
              <a:rPr lang="tr-TR" sz="2800" b="1" dirty="0" smtClean="0">
                <a:solidFill>
                  <a:srgbClr val="00B050"/>
                </a:solidFill>
              </a:rPr>
              <a:t>Görevlisi:</a:t>
            </a:r>
            <a:r>
              <a:rPr lang="tr-TR" sz="2800" dirty="0" smtClean="0">
                <a:solidFill>
                  <a:srgbClr val="00B050"/>
                </a:solidFill>
              </a:rPr>
              <a:t> </a:t>
            </a:r>
            <a:endParaRPr lang="tr-TR" sz="2800" dirty="0">
              <a:solidFill>
                <a:srgbClr val="00B050"/>
              </a:solidFill>
            </a:endParaRPr>
          </a:p>
        </p:txBody>
      </p:sp>
      <p:sp>
        <p:nvSpPr>
          <p:cNvPr id="2" name="İçerik Yer Tutucusu 1"/>
          <p:cNvSpPr>
            <a:spLocks noGrp="1"/>
          </p:cNvSpPr>
          <p:nvPr>
            <p:ph idx="1"/>
          </p:nvPr>
        </p:nvSpPr>
        <p:spPr>
          <a:xfrm>
            <a:off x="457200" y="1052736"/>
            <a:ext cx="8229600" cy="5400600"/>
          </a:xfrm>
        </p:spPr>
        <p:txBody>
          <a:bodyPr>
            <a:noAutofit/>
          </a:bodyPr>
          <a:lstStyle/>
          <a:p>
            <a:pPr algn="just"/>
            <a:r>
              <a:rPr lang="tr-TR" sz="2400" dirty="0" smtClean="0">
                <a:solidFill>
                  <a:srgbClr val="C00000"/>
                </a:solidFill>
                <a:effectLst>
                  <a:outerShdw blurRad="38100" dist="38100" dir="2700000" algn="tl">
                    <a:srgbClr val="000000">
                      <a:alpha val="43137"/>
                    </a:srgbClr>
                  </a:outerShdw>
                </a:effectLst>
              </a:rPr>
              <a:t>İdarenin </a:t>
            </a:r>
            <a:r>
              <a:rPr lang="tr-TR" sz="2400" dirty="0">
                <a:solidFill>
                  <a:srgbClr val="C00000"/>
                </a:solidFill>
                <a:effectLst>
                  <a:outerShdw blurRad="38100" dist="38100" dir="2700000" algn="tl">
                    <a:srgbClr val="000000">
                      <a:alpha val="43137"/>
                    </a:srgbClr>
                  </a:outerShdw>
                </a:effectLst>
              </a:rPr>
              <a:t>personel alımını, idare hukuku çerçevesinde düzenleyen </a:t>
            </a:r>
            <a:r>
              <a:rPr lang="tr-TR" sz="2400" dirty="0" smtClean="0">
                <a:solidFill>
                  <a:srgbClr val="C00000"/>
                </a:solidFill>
                <a:effectLst>
                  <a:outerShdw blurRad="38100" dist="38100" dir="2700000" algn="tl">
                    <a:srgbClr val="000000">
                      <a:alpha val="43137"/>
                    </a:srgbClr>
                  </a:outerShdw>
                </a:effectLst>
              </a:rPr>
              <a:t>14.07.1965 tarihli </a:t>
            </a:r>
            <a:r>
              <a:rPr lang="tr-TR" sz="2400" dirty="0">
                <a:solidFill>
                  <a:srgbClr val="C00000"/>
                </a:solidFill>
                <a:effectLst>
                  <a:outerShdw blurRad="38100" dist="38100" dir="2700000" algn="tl">
                    <a:srgbClr val="000000">
                      <a:alpha val="43137"/>
                    </a:srgbClr>
                  </a:outerShdw>
                </a:effectLst>
              </a:rPr>
              <a:t>657 sayılı Devlet Memurları Kanunu’nun değişik 4. maddesinde</a:t>
            </a:r>
            <a:r>
              <a:rPr lang="tr-TR" sz="2400" dirty="0"/>
              <a:t>; </a:t>
            </a:r>
            <a:r>
              <a:rPr lang="tr-TR" sz="2400" b="1" dirty="0">
                <a:solidFill>
                  <a:srgbClr val="0070C0"/>
                </a:solidFill>
                <a:effectLst>
                  <a:outerShdw blurRad="38100" dist="38100" dir="2700000" algn="tl">
                    <a:srgbClr val="000000">
                      <a:alpha val="43137"/>
                    </a:srgbClr>
                  </a:outerShdw>
                </a:effectLst>
              </a:rPr>
              <a:t>“</a:t>
            </a:r>
            <a:r>
              <a:rPr lang="tr-TR" sz="2400" b="1" dirty="0" smtClean="0">
                <a:solidFill>
                  <a:srgbClr val="0070C0"/>
                </a:solidFill>
                <a:effectLst>
                  <a:outerShdw blurRad="38100" dist="38100" dir="2700000" algn="tl">
                    <a:srgbClr val="000000">
                      <a:alpha val="43137"/>
                    </a:srgbClr>
                  </a:outerShdw>
                </a:effectLst>
              </a:rPr>
              <a:t>Kamu görevlilerinde</a:t>
            </a:r>
            <a:r>
              <a:rPr lang="tr-TR" sz="2400" b="1" dirty="0">
                <a:solidFill>
                  <a:srgbClr val="0070C0"/>
                </a:solidFill>
                <a:effectLst>
                  <a:outerShdw blurRad="38100" dist="38100" dir="2700000" algn="tl">
                    <a:srgbClr val="000000">
                      <a:alpha val="43137"/>
                    </a:srgbClr>
                  </a:outerShdw>
                </a:effectLst>
              </a:rPr>
              <a:t>; memurlar, sözleşmeli personeller, geçici personeller ve işçiler </a:t>
            </a:r>
            <a:r>
              <a:rPr lang="tr-TR" sz="2400" b="1" dirty="0" smtClean="0">
                <a:solidFill>
                  <a:srgbClr val="0070C0"/>
                </a:solidFill>
                <a:effectLst>
                  <a:outerShdw blurRad="38100" dist="38100" dir="2700000" algn="tl">
                    <a:srgbClr val="000000">
                      <a:alpha val="43137"/>
                    </a:srgbClr>
                  </a:outerShdw>
                </a:effectLst>
              </a:rPr>
              <a:t>olmak üzere</a:t>
            </a:r>
            <a:r>
              <a:rPr lang="tr-TR" sz="2400" b="1" dirty="0">
                <a:solidFill>
                  <a:srgbClr val="0070C0"/>
                </a:solidFill>
                <a:effectLst>
                  <a:outerShdw blurRad="38100" dist="38100" dir="2700000" algn="tl">
                    <a:srgbClr val="000000">
                      <a:alpha val="43137"/>
                    </a:srgbClr>
                  </a:outerShdw>
                </a:effectLst>
              </a:rPr>
              <a:t>, dört tür istihdam şekli olduğu</a:t>
            </a:r>
            <a:r>
              <a:rPr lang="tr-TR" sz="2400" dirty="0"/>
              <a:t>” hükme bağlanmış, anılan madde’nin “A</a:t>
            </a:r>
            <a:r>
              <a:rPr lang="tr-TR" sz="2400" dirty="0" smtClean="0"/>
              <a:t>” bendinde </a:t>
            </a:r>
            <a:r>
              <a:rPr lang="tr-TR" sz="2400" dirty="0"/>
              <a:t>de; “</a:t>
            </a:r>
            <a:r>
              <a:rPr lang="tr-TR" sz="2400" b="1" dirty="0">
                <a:solidFill>
                  <a:srgbClr val="00B0F0"/>
                </a:solidFill>
                <a:effectLst>
                  <a:outerShdw blurRad="38100" dist="38100" dir="2700000" algn="tl">
                    <a:srgbClr val="000000">
                      <a:alpha val="43137"/>
                    </a:srgbClr>
                  </a:outerShdw>
                </a:effectLst>
              </a:rPr>
              <a:t>Mevcut kuruluş biçimine bakılmaksızın, Devlet ve diğer </a:t>
            </a:r>
            <a:r>
              <a:rPr lang="tr-TR" sz="2400" b="1" dirty="0" smtClean="0">
                <a:solidFill>
                  <a:srgbClr val="00B0F0"/>
                </a:solidFill>
                <a:effectLst>
                  <a:outerShdw blurRad="38100" dist="38100" dir="2700000" algn="tl">
                    <a:srgbClr val="000000">
                      <a:alpha val="43137"/>
                    </a:srgbClr>
                  </a:outerShdw>
                </a:effectLst>
              </a:rPr>
              <a:t>kamu Tüzel kişiliklerince </a:t>
            </a:r>
            <a:r>
              <a:rPr lang="tr-TR" sz="2400" b="1" dirty="0">
                <a:solidFill>
                  <a:srgbClr val="00B0F0"/>
                </a:solidFill>
                <a:effectLst>
                  <a:outerShdw blurRad="38100" dist="38100" dir="2700000" algn="tl">
                    <a:srgbClr val="000000">
                      <a:alpha val="43137"/>
                    </a:srgbClr>
                  </a:outerShdw>
                </a:effectLst>
              </a:rPr>
              <a:t>genel idare esaslarına göre yürütülen asli ve sürekli </a:t>
            </a:r>
            <a:r>
              <a:rPr lang="tr-TR" sz="2400" b="1" dirty="0" smtClean="0">
                <a:solidFill>
                  <a:srgbClr val="00B0F0"/>
                </a:solidFill>
                <a:effectLst>
                  <a:outerShdw blurRad="38100" dist="38100" dir="2700000" algn="tl">
                    <a:srgbClr val="000000">
                      <a:alpha val="43137"/>
                    </a:srgbClr>
                  </a:outerShdw>
                </a:effectLst>
              </a:rPr>
              <a:t>kamu hizmetlerini </a:t>
            </a:r>
            <a:r>
              <a:rPr lang="tr-TR" sz="2400" b="1" dirty="0">
                <a:solidFill>
                  <a:srgbClr val="00B0F0"/>
                </a:solidFill>
                <a:effectLst>
                  <a:outerShdw blurRad="38100" dist="38100" dir="2700000" algn="tl">
                    <a:srgbClr val="000000">
                      <a:alpha val="43137"/>
                    </a:srgbClr>
                  </a:outerShdw>
                </a:effectLst>
              </a:rPr>
              <a:t>ifa ile görevlendirilenlerin, bu Kanun’un </a:t>
            </a:r>
            <a:r>
              <a:rPr lang="tr-TR" sz="2400" b="1" dirty="0" smtClean="0">
                <a:solidFill>
                  <a:srgbClr val="00B0F0"/>
                </a:solidFill>
                <a:effectLst>
                  <a:outerShdw blurRad="38100" dist="38100" dir="2700000" algn="tl">
                    <a:srgbClr val="000000">
                      <a:alpha val="43137"/>
                    </a:srgbClr>
                  </a:outerShdw>
                </a:effectLst>
              </a:rPr>
              <a:t>uygulamasında </a:t>
            </a:r>
            <a:r>
              <a:rPr lang="tr-TR" sz="2400" b="1" dirty="0">
                <a:solidFill>
                  <a:srgbClr val="00B0F0"/>
                </a:solidFill>
                <a:effectLst>
                  <a:outerShdw blurRad="38100" dist="38100" dir="2700000" algn="tl">
                    <a:srgbClr val="000000">
                      <a:alpha val="43137"/>
                    </a:srgbClr>
                  </a:outerShdw>
                </a:effectLst>
              </a:rPr>
              <a:t>memur sayılacağı</a:t>
            </a:r>
            <a:r>
              <a:rPr lang="tr-TR" sz="2400" b="1" dirty="0" smtClean="0">
                <a:solidFill>
                  <a:srgbClr val="00B0F0"/>
                </a:solidFill>
                <a:effectLst>
                  <a:outerShdw blurRad="38100" dist="38100" dir="2700000" algn="tl">
                    <a:srgbClr val="000000">
                      <a:alpha val="43137"/>
                    </a:srgbClr>
                  </a:outerShdw>
                </a:effectLst>
              </a:rPr>
              <a:t>”</a:t>
            </a:r>
            <a:r>
              <a:rPr lang="tr-TR" sz="2400" dirty="0" smtClean="0"/>
              <a:t> hüküm </a:t>
            </a:r>
            <a:r>
              <a:rPr lang="tr-TR" sz="2400" dirty="0"/>
              <a:t>altına alınmıştır. </a:t>
            </a:r>
            <a:endParaRPr lang="tr-TR" sz="2400" b="1" dirty="0">
              <a:solidFill>
                <a:srgbClr val="7030A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7802461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929258"/>
          </a:xfrm>
        </p:spPr>
        <p:txBody>
          <a:bodyPr>
            <a:normAutofit/>
          </a:bodyPr>
          <a:lstStyle/>
          <a:p>
            <a:r>
              <a:rPr lang="tr-TR" sz="3200" b="1" dirty="0">
                <a:solidFill>
                  <a:srgbClr val="00B050"/>
                </a:solidFill>
              </a:rPr>
              <a:t>İşkence ve Zor Kullanma Yetkisini Aşma </a:t>
            </a:r>
            <a:r>
              <a:rPr lang="tr-TR" sz="3200" b="1" dirty="0" smtClean="0">
                <a:solidFill>
                  <a:srgbClr val="00B050"/>
                </a:solidFill>
              </a:rPr>
              <a:t>Suçu;</a:t>
            </a:r>
            <a:endParaRPr lang="tr-TR" sz="3200" dirty="0">
              <a:solidFill>
                <a:srgbClr val="00B050"/>
              </a:solidFill>
            </a:endParaRPr>
          </a:p>
        </p:txBody>
      </p:sp>
      <p:sp>
        <p:nvSpPr>
          <p:cNvPr id="2" name="İçerik Yer Tutucusu 1"/>
          <p:cNvSpPr>
            <a:spLocks noGrp="1"/>
          </p:cNvSpPr>
          <p:nvPr>
            <p:ph idx="1"/>
          </p:nvPr>
        </p:nvSpPr>
        <p:spPr>
          <a:xfrm>
            <a:off x="457200" y="1340768"/>
            <a:ext cx="8229600" cy="4831432"/>
          </a:xfrm>
        </p:spPr>
        <p:txBody>
          <a:bodyPr>
            <a:normAutofit fontScale="77500" lnSpcReduction="20000"/>
          </a:bodyPr>
          <a:lstStyle/>
          <a:p>
            <a:pPr algn="just"/>
            <a:r>
              <a:rPr lang="tr-TR" dirty="0">
                <a:solidFill>
                  <a:srgbClr val="C00000"/>
                </a:solidFill>
                <a:effectLst>
                  <a:outerShdw blurRad="38100" dist="38100" dir="2700000" algn="tl">
                    <a:srgbClr val="000000">
                      <a:alpha val="43137"/>
                    </a:srgbClr>
                  </a:outerShdw>
                </a:effectLst>
              </a:rPr>
              <a:t>4483 sayılı Kanun’un 2. maddesinin son fıkrasında da; </a:t>
            </a:r>
            <a:r>
              <a:rPr lang="tr-TR" dirty="0">
                <a:solidFill>
                  <a:srgbClr val="0070C0"/>
                </a:solidFill>
                <a:effectLst>
                  <a:outerShdw blurRad="38100" dist="38100" dir="2700000" algn="tl">
                    <a:srgbClr val="000000">
                      <a:alpha val="43137"/>
                    </a:srgbClr>
                  </a:outerShdw>
                </a:effectLst>
              </a:rPr>
              <a:t>“765 sayılı Türk </a:t>
            </a:r>
            <a:r>
              <a:rPr lang="tr-TR" dirty="0" smtClean="0">
                <a:solidFill>
                  <a:srgbClr val="0070C0"/>
                </a:solidFill>
                <a:effectLst>
                  <a:outerShdw blurRad="38100" dist="38100" dir="2700000" algn="tl">
                    <a:srgbClr val="000000">
                      <a:alpha val="43137"/>
                    </a:srgbClr>
                  </a:outerShdw>
                </a:effectLst>
              </a:rPr>
              <a:t>Ceza Kanunu’nun </a:t>
            </a:r>
            <a:r>
              <a:rPr lang="tr-TR" dirty="0">
                <a:solidFill>
                  <a:srgbClr val="0070C0"/>
                </a:solidFill>
                <a:effectLst>
                  <a:outerShdw blurRad="38100" dist="38100" dir="2700000" algn="tl">
                    <a:srgbClr val="000000">
                      <a:alpha val="43137"/>
                    </a:srgbClr>
                  </a:outerShdw>
                </a:effectLst>
              </a:rPr>
              <a:t>243. ve 245. maddeleri kapsamında açılacak soruşturma </a:t>
            </a:r>
            <a:r>
              <a:rPr lang="tr-TR" dirty="0" smtClean="0">
                <a:solidFill>
                  <a:srgbClr val="0070C0"/>
                </a:solidFill>
                <a:effectLst>
                  <a:outerShdw blurRad="38100" dist="38100" dir="2700000" algn="tl">
                    <a:srgbClr val="000000">
                      <a:alpha val="43137"/>
                    </a:srgbClr>
                  </a:outerShdw>
                </a:effectLst>
              </a:rPr>
              <a:t>ve kovuşturmalarda </a:t>
            </a:r>
            <a:r>
              <a:rPr lang="tr-TR" dirty="0">
                <a:solidFill>
                  <a:srgbClr val="0070C0"/>
                </a:solidFill>
                <a:effectLst>
                  <a:outerShdw blurRad="38100" dist="38100" dir="2700000" algn="tl">
                    <a:srgbClr val="000000">
                      <a:alpha val="43137"/>
                    </a:srgbClr>
                  </a:outerShdw>
                </a:effectLst>
              </a:rPr>
              <a:t>bu Kanun hükümlerinin uygulanmayacağı</a:t>
            </a:r>
            <a:r>
              <a:rPr lang="tr-TR" dirty="0"/>
              <a:t>” hüküm altına alınmış olup</a:t>
            </a:r>
            <a:r>
              <a:rPr lang="tr-TR" dirty="0" smtClean="0"/>
              <a:t>, yürürlükten </a:t>
            </a:r>
            <a:r>
              <a:rPr lang="tr-TR" dirty="0"/>
              <a:t>kaldırılmış olan </a:t>
            </a:r>
            <a:r>
              <a:rPr lang="tr-TR" dirty="0">
                <a:solidFill>
                  <a:srgbClr val="C00000"/>
                </a:solidFill>
              </a:rPr>
              <a:t>765 sayılı T.C.K.’ un 243. maddesinin karşılığı</a:t>
            </a:r>
            <a:r>
              <a:rPr lang="tr-TR" dirty="0"/>
              <a:t>, </a:t>
            </a:r>
            <a:r>
              <a:rPr lang="tr-TR" b="1" dirty="0" smtClean="0">
                <a:solidFill>
                  <a:srgbClr val="0070C0"/>
                </a:solidFill>
                <a:effectLst>
                  <a:outerShdw blurRad="38100" dist="38100" dir="2700000" algn="tl">
                    <a:srgbClr val="000000">
                      <a:alpha val="43137"/>
                    </a:srgbClr>
                  </a:outerShdw>
                </a:effectLst>
              </a:rPr>
              <a:t>5237 sayılı </a:t>
            </a:r>
            <a:r>
              <a:rPr lang="tr-TR" b="1" dirty="0">
                <a:solidFill>
                  <a:srgbClr val="0070C0"/>
                </a:solidFill>
                <a:effectLst>
                  <a:outerShdw blurRad="38100" dist="38100" dir="2700000" algn="tl">
                    <a:srgbClr val="000000">
                      <a:alpha val="43137"/>
                    </a:srgbClr>
                  </a:outerShdw>
                </a:effectLst>
              </a:rPr>
              <a:t>T.C.K.’ un 94. maddesinde yer alan “İşkence suçu”</a:t>
            </a:r>
            <a:r>
              <a:rPr lang="tr-TR" dirty="0"/>
              <a:t> dur. </a:t>
            </a:r>
            <a:endParaRPr lang="tr-TR" dirty="0" smtClean="0"/>
          </a:p>
          <a:p>
            <a:pPr algn="just"/>
            <a:endParaRPr lang="tr-TR" dirty="0"/>
          </a:p>
          <a:p>
            <a:pPr algn="just"/>
            <a:r>
              <a:rPr lang="tr-TR" b="1" dirty="0" smtClean="0">
                <a:solidFill>
                  <a:srgbClr val="C00000"/>
                </a:solidFill>
                <a:effectLst>
                  <a:outerShdw blurRad="38100" dist="38100" dir="2700000" algn="tl">
                    <a:srgbClr val="000000">
                      <a:alpha val="43137"/>
                    </a:srgbClr>
                  </a:outerShdw>
                </a:effectLst>
              </a:rPr>
              <a:t>Yine</a:t>
            </a:r>
            <a:r>
              <a:rPr lang="tr-TR" b="1" dirty="0">
                <a:solidFill>
                  <a:srgbClr val="C00000"/>
                </a:solidFill>
                <a:effectLst>
                  <a:outerShdw blurRad="38100" dist="38100" dir="2700000" algn="tl">
                    <a:srgbClr val="000000">
                      <a:alpha val="43137"/>
                    </a:srgbClr>
                  </a:outerShdw>
                </a:effectLst>
              </a:rPr>
              <a:t>, </a:t>
            </a:r>
            <a:r>
              <a:rPr lang="tr-TR" dirty="0"/>
              <a:t>eski </a:t>
            </a:r>
            <a:r>
              <a:rPr lang="tr-TR" dirty="0">
                <a:solidFill>
                  <a:srgbClr val="C00000"/>
                </a:solidFill>
              </a:rPr>
              <a:t>T.C.K.’ </a:t>
            </a:r>
            <a:r>
              <a:rPr lang="tr-TR" dirty="0" smtClean="0">
                <a:solidFill>
                  <a:srgbClr val="C00000"/>
                </a:solidFill>
              </a:rPr>
              <a:t>nen 245</a:t>
            </a:r>
            <a:r>
              <a:rPr lang="tr-TR" dirty="0">
                <a:solidFill>
                  <a:srgbClr val="C00000"/>
                </a:solidFill>
              </a:rPr>
              <a:t>. maddesinin karşılığı</a:t>
            </a:r>
            <a:r>
              <a:rPr lang="tr-TR" dirty="0"/>
              <a:t>, </a:t>
            </a:r>
            <a:r>
              <a:rPr lang="tr-TR" dirty="0">
                <a:solidFill>
                  <a:srgbClr val="0070C0"/>
                </a:solidFill>
                <a:effectLst>
                  <a:outerShdw blurRad="38100" dist="38100" dir="2700000" algn="tl">
                    <a:srgbClr val="000000">
                      <a:alpha val="43137"/>
                    </a:srgbClr>
                  </a:outerShdw>
                </a:effectLst>
              </a:rPr>
              <a:t>5237 sayılı T.C.K.’ un 256. maddesinde yer alan, “</a:t>
            </a:r>
            <a:r>
              <a:rPr lang="tr-TR" dirty="0" smtClean="0">
                <a:solidFill>
                  <a:srgbClr val="0070C0"/>
                </a:solidFill>
                <a:effectLst>
                  <a:outerShdw blurRad="38100" dist="38100" dir="2700000" algn="tl">
                    <a:srgbClr val="000000">
                      <a:alpha val="43137"/>
                    </a:srgbClr>
                  </a:outerShdw>
                </a:effectLst>
              </a:rPr>
              <a:t>Zor Kullanma </a:t>
            </a:r>
            <a:r>
              <a:rPr lang="tr-TR" dirty="0">
                <a:solidFill>
                  <a:srgbClr val="0070C0"/>
                </a:solidFill>
                <a:effectLst>
                  <a:outerShdw blurRad="38100" dist="38100" dir="2700000" algn="tl">
                    <a:srgbClr val="000000">
                      <a:alpha val="43137"/>
                    </a:srgbClr>
                  </a:outerShdw>
                </a:effectLst>
              </a:rPr>
              <a:t>Yetkisine İlişkin Sınırın Aşılması </a:t>
            </a:r>
            <a:r>
              <a:rPr lang="tr-TR" dirty="0" err="1" smtClean="0">
                <a:solidFill>
                  <a:srgbClr val="0070C0"/>
                </a:solidFill>
                <a:effectLst>
                  <a:outerShdw blurRad="38100" dist="38100" dir="2700000" algn="tl">
                    <a:srgbClr val="000000">
                      <a:alpha val="43137"/>
                    </a:srgbClr>
                  </a:outerShdw>
                </a:effectLst>
              </a:rPr>
              <a:t>Suçu”dur</a:t>
            </a:r>
            <a:r>
              <a:rPr lang="tr-TR" dirty="0" smtClean="0">
                <a:solidFill>
                  <a:srgbClr val="0070C0"/>
                </a:solidFill>
                <a:effectLst>
                  <a:outerShdw blurRad="38100" dist="38100" dir="2700000" algn="tl">
                    <a:srgbClr val="000000">
                      <a:alpha val="43137"/>
                    </a:srgbClr>
                  </a:outerShdw>
                </a:effectLst>
              </a:rPr>
              <a:t>.</a:t>
            </a:r>
            <a:r>
              <a:rPr lang="tr-TR" dirty="0" smtClean="0"/>
              <a:t> </a:t>
            </a:r>
            <a:r>
              <a:rPr lang="tr-TR" dirty="0"/>
              <a:t>Dolayısıyla, bu </a:t>
            </a:r>
            <a:r>
              <a:rPr lang="tr-TR" dirty="0" smtClean="0"/>
              <a:t>suçlar 4483 </a:t>
            </a:r>
            <a:r>
              <a:rPr lang="tr-TR" dirty="0"/>
              <a:t>sayılı Kanun kapsamı dışındadır. </a:t>
            </a:r>
            <a:endParaRPr lang="tr-TR" dirty="0" smtClean="0"/>
          </a:p>
          <a:p>
            <a:pPr algn="just"/>
            <a:endParaRPr lang="tr-TR" dirty="0"/>
          </a:p>
          <a:p>
            <a:pPr algn="just"/>
            <a:r>
              <a:rPr lang="tr-TR" dirty="0" smtClean="0">
                <a:solidFill>
                  <a:srgbClr val="C00000"/>
                </a:solidFill>
                <a:effectLst>
                  <a:outerShdw blurRad="38100" dist="38100" dir="2700000" algn="tl">
                    <a:srgbClr val="000000">
                      <a:alpha val="43137"/>
                    </a:srgbClr>
                  </a:outerShdw>
                </a:effectLst>
              </a:rPr>
              <a:t>Örneğin</a:t>
            </a:r>
            <a:r>
              <a:rPr lang="tr-TR" dirty="0"/>
              <a:t>, </a:t>
            </a:r>
            <a:r>
              <a:rPr lang="tr-TR" b="1" dirty="0">
                <a:solidFill>
                  <a:srgbClr val="0070C0"/>
                </a:solidFill>
                <a:effectLst>
                  <a:outerShdw blurRad="38100" dist="38100" dir="2700000" algn="tl">
                    <a:srgbClr val="000000">
                      <a:alpha val="43137"/>
                    </a:srgbClr>
                  </a:outerShdw>
                </a:effectLst>
              </a:rPr>
              <a:t>2559 sayılı Polis Vazife ve </a:t>
            </a:r>
            <a:r>
              <a:rPr lang="tr-TR" b="1" dirty="0" smtClean="0">
                <a:solidFill>
                  <a:srgbClr val="0070C0"/>
                </a:solidFill>
                <a:effectLst>
                  <a:outerShdw blurRad="38100" dist="38100" dir="2700000" algn="tl">
                    <a:srgbClr val="000000">
                      <a:alpha val="43137"/>
                    </a:srgbClr>
                  </a:outerShdw>
                </a:effectLst>
              </a:rPr>
              <a:t>Salahiyet Kanunu </a:t>
            </a:r>
            <a:r>
              <a:rPr lang="tr-TR" b="1" dirty="0">
                <a:solidFill>
                  <a:srgbClr val="0070C0"/>
                </a:solidFill>
                <a:effectLst>
                  <a:outerShdw blurRad="38100" dist="38100" dir="2700000" algn="tl">
                    <a:srgbClr val="000000">
                      <a:alpha val="43137"/>
                    </a:srgbClr>
                  </a:outerShdw>
                </a:effectLst>
              </a:rPr>
              <a:t>uyarınca zor kullanma yetkisine sahip polisin, kamu görevini yaptığı </a:t>
            </a:r>
            <a:r>
              <a:rPr lang="tr-TR" b="1" dirty="0" smtClean="0">
                <a:solidFill>
                  <a:srgbClr val="0070C0"/>
                </a:solidFill>
                <a:effectLst>
                  <a:outerShdw blurRad="38100" dist="38100" dir="2700000" algn="tl">
                    <a:srgbClr val="000000">
                      <a:alpha val="43137"/>
                    </a:srgbClr>
                  </a:outerShdw>
                </a:effectLst>
              </a:rPr>
              <a:t>sırada kişilere </a:t>
            </a:r>
            <a:r>
              <a:rPr lang="tr-TR" b="1" dirty="0">
                <a:solidFill>
                  <a:srgbClr val="0070C0"/>
                </a:solidFill>
                <a:effectLst>
                  <a:outerShdw blurRad="38100" dist="38100" dir="2700000" algn="tl">
                    <a:srgbClr val="000000">
                      <a:alpha val="43137"/>
                    </a:srgbClr>
                  </a:outerShdw>
                </a:effectLst>
              </a:rPr>
              <a:t>karşı görevinin gerektirdiği ölçünün dışında kuvvet kullanması suretiyle </a:t>
            </a:r>
            <a:r>
              <a:rPr lang="tr-TR" b="1" dirty="0" smtClean="0">
                <a:solidFill>
                  <a:srgbClr val="0070C0"/>
                </a:solidFill>
                <a:effectLst>
                  <a:outerShdw blurRad="38100" dist="38100" dir="2700000" algn="tl">
                    <a:srgbClr val="000000">
                      <a:alpha val="43137"/>
                    </a:srgbClr>
                  </a:outerShdw>
                </a:effectLst>
              </a:rPr>
              <a:t>işlediği suçlar </a:t>
            </a:r>
            <a:r>
              <a:rPr lang="tr-TR" b="1" dirty="0">
                <a:solidFill>
                  <a:srgbClr val="0070C0"/>
                </a:solidFill>
                <a:effectLst>
                  <a:outerShdw blurRad="38100" dist="38100" dir="2700000" algn="tl">
                    <a:srgbClr val="000000">
                      <a:alpha val="43137"/>
                    </a:srgbClr>
                  </a:outerShdw>
                </a:effectLst>
              </a:rPr>
              <a:t>bu kanun kapsamı </a:t>
            </a:r>
            <a:r>
              <a:rPr lang="tr-TR" b="1" dirty="0" smtClean="0">
                <a:solidFill>
                  <a:srgbClr val="0070C0"/>
                </a:solidFill>
                <a:effectLst>
                  <a:outerShdw blurRad="38100" dist="38100" dir="2700000" algn="tl">
                    <a:srgbClr val="000000">
                      <a:alpha val="43137"/>
                    </a:srgbClr>
                  </a:outerShdw>
                </a:effectLst>
              </a:rPr>
              <a:t>dışındadır</a:t>
            </a:r>
            <a:r>
              <a:rPr lang="tr-TR" dirty="0" smtClean="0"/>
              <a:t>.</a:t>
            </a:r>
            <a:endParaRPr lang="tr-TR" dirty="0"/>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352041776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304800" y="285728"/>
            <a:ext cx="8686800" cy="1071570"/>
          </a:xfrm>
        </p:spPr>
        <p:txBody>
          <a:bodyPr>
            <a:normAutofit/>
          </a:bodyPr>
          <a:lstStyle/>
          <a:p>
            <a:pPr marL="84138"/>
            <a:r>
              <a:rPr lang="tr-TR" sz="3200" b="1" dirty="0">
                <a:solidFill>
                  <a:srgbClr val="00B050"/>
                </a:solidFill>
              </a:rPr>
              <a:t>Kamu Görevlisi Hakkında Suç Uyduranlar Hakkında </a:t>
            </a:r>
            <a:r>
              <a:rPr lang="tr-TR" sz="3200" b="1" dirty="0" smtClean="0">
                <a:solidFill>
                  <a:srgbClr val="00B050"/>
                </a:solidFill>
              </a:rPr>
              <a:t>Soruşturma;</a:t>
            </a:r>
            <a:endParaRPr lang="tr-TR" sz="3200" dirty="0">
              <a:solidFill>
                <a:srgbClr val="00B050"/>
              </a:solidFill>
            </a:endParaRPr>
          </a:p>
        </p:txBody>
      </p:sp>
      <p:sp>
        <p:nvSpPr>
          <p:cNvPr id="2" name="İçerik Yer Tutucusu 1"/>
          <p:cNvSpPr>
            <a:spLocks noGrp="1"/>
          </p:cNvSpPr>
          <p:nvPr>
            <p:ph idx="1"/>
          </p:nvPr>
        </p:nvSpPr>
        <p:spPr/>
        <p:txBody>
          <a:bodyPr>
            <a:normAutofit/>
          </a:bodyPr>
          <a:lstStyle/>
          <a:p>
            <a:pPr algn="just"/>
            <a:r>
              <a:rPr lang="tr-TR" dirty="0">
                <a:solidFill>
                  <a:srgbClr val="C00000"/>
                </a:solidFill>
                <a:effectLst>
                  <a:outerShdw blurRad="38100" dist="38100" dir="2700000" algn="tl">
                    <a:srgbClr val="000000">
                      <a:alpha val="43137"/>
                    </a:srgbClr>
                  </a:outerShdw>
                </a:effectLst>
              </a:rPr>
              <a:t>4483 sayılı Kanun’un 15. maddesinin 1. fıkrasında</a:t>
            </a:r>
            <a:r>
              <a:rPr lang="tr-TR" dirty="0"/>
              <a:t>; </a:t>
            </a:r>
            <a:r>
              <a:rPr lang="tr-TR" b="1" dirty="0">
                <a:solidFill>
                  <a:srgbClr val="0070C0"/>
                </a:solidFill>
                <a:effectLst>
                  <a:outerShdw blurRad="38100" dist="38100" dir="2700000" algn="tl">
                    <a:srgbClr val="000000">
                      <a:alpha val="43137"/>
                    </a:srgbClr>
                  </a:outerShdw>
                </a:effectLst>
              </a:rPr>
              <a:t>“Memurlar ve diğer </a:t>
            </a:r>
            <a:r>
              <a:rPr lang="tr-TR" b="1" dirty="0" smtClean="0">
                <a:solidFill>
                  <a:srgbClr val="0070C0"/>
                </a:solidFill>
                <a:effectLst>
                  <a:outerShdw blurRad="38100" dist="38100" dir="2700000" algn="tl">
                    <a:srgbClr val="000000">
                      <a:alpha val="43137"/>
                    </a:srgbClr>
                  </a:outerShdw>
                </a:effectLst>
              </a:rPr>
              <a:t>kamu görevlileri </a:t>
            </a:r>
            <a:r>
              <a:rPr lang="tr-TR" b="1" dirty="0">
                <a:solidFill>
                  <a:srgbClr val="0070C0"/>
                </a:solidFill>
                <a:effectLst>
                  <a:outerShdw blurRad="38100" dist="38100" dir="2700000" algn="tl">
                    <a:srgbClr val="000000">
                      <a:alpha val="43137"/>
                    </a:srgbClr>
                  </a:outerShdw>
                </a:effectLst>
              </a:rPr>
              <a:t>hakkındaki ihbar ve şikâyetlerin, ihbar veya şikâyet edileni mağdur </a:t>
            </a:r>
            <a:r>
              <a:rPr lang="tr-TR" b="1" dirty="0" smtClean="0">
                <a:solidFill>
                  <a:srgbClr val="0070C0"/>
                </a:solidFill>
                <a:effectLst>
                  <a:outerShdw blurRad="38100" dist="38100" dir="2700000" algn="tl">
                    <a:srgbClr val="000000">
                      <a:alpha val="43137"/>
                    </a:srgbClr>
                  </a:outerShdw>
                </a:effectLst>
              </a:rPr>
              <a:t>etmek amacıyla </a:t>
            </a:r>
            <a:r>
              <a:rPr lang="tr-TR" b="1" dirty="0">
                <a:solidFill>
                  <a:srgbClr val="0070C0"/>
                </a:solidFill>
                <a:effectLst>
                  <a:outerShdw blurRad="38100" dist="38100" dir="2700000" algn="tl">
                    <a:srgbClr val="000000">
                      <a:alpha val="43137"/>
                    </a:srgbClr>
                  </a:outerShdw>
                </a:effectLst>
              </a:rPr>
              <a:t>ve uydurma bir suç isnadı suretiyle yapıldığı hazırlık soruşturması </a:t>
            </a:r>
            <a:r>
              <a:rPr lang="tr-TR" b="1" dirty="0" smtClean="0">
                <a:solidFill>
                  <a:srgbClr val="0070C0"/>
                </a:solidFill>
                <a:effectLst>
                  <a:outerShdw blurRad="38100" dist="38100" dir="2700000" algn="tl">
                    <a:srgbClr val="000000">
                      <a:alpha val="43137"/>
                    </a:srgbClr>
                  </a:outerShdw>
                </a:effectLst>
              </a:rPr>
              <a:t>sonucunda anlaşılırsa </a:t>
            </a:r>
            <a:r>
              <a:rPr lang="tr-TR" b="1" dirty="0">
                <a:solidFill>
                  <a:srgbClr val="0070C0"/>
                </a:solidFill>
                <a:effectLst>
                  <a:outerShdw blurRad="38100" dist="38100" dir="2700000" algn="tl">
                    <a:srgbClr val="000000">
                      <a:alpha val="43137"/>
                    </a:srgbClr>
                  </a:outerShdw>
                </a:effectLst>
              </a:rPr>
              <a:t>veya yargılama sonucunda </a:t>
            </a:r>
            <a:r>
              <a:rPr lang="tr-TR" b="1" dirty="0" smtClean="0">
                <a:solidFill>
                  <a:srgbClr val="0070C0"/>
                </a:solidFill>
                <a:effectLst>
                  <a:outerShdw blurRad="38100" dist="38100" dir="2700000" algn="tl">
                    <a:srgbClr val="000000">
                      <a:alpha val="43137"/>
                    </a:srgbClr>
                  </a:outerShdw>
                </a:effectLst>
              </a:rPr>
              <a:t>sabit olursa </a:t>
            </a:r>
            <a:r>
              <a:rPr lang="tr-TR" b="1" dirty="0">
                <a:solidFill>
                  <a:srgbClr val="0070C0"/>
                </a:solidFill>
                <a:effectLst>
                  <a:outerShdw blurRad="38100" dist="38100" dir="2700000" algn="tl">
                    <a:srgbClr val="000000">
                      <a:alpha val="43137"/>
                    </a:srgbClr>
                  </a:outerShdw>
                </a:effectLst>
              </a:rPr>
              <a:t>haksız isnatta bulunanlar </a:t>
            </a:r>
            <a:r>
              <a:rPr lang="tr-TR" b="1" dirty="0" smtClean="0">
                <a:solidFill>
                  <a:srgbClr val="0070C0"/>
                </a:solidFill>
                <a:effectLst>
                  <a:outerShdw blurRad="38100" dist="38100" dir="2700000" algn="tl">
                    <a:srgbClr val="000000">
                      <a:alpha val="43137"/>
                    </a:srgbClr>
                  </a:outerShdw>
                </a:effectLst>
              </a:rPr>
              <a:t>hakkında yetkili </a:t>
            </a:r>
            <a:r>
              <a:rPr lang="tr-TR" b="1" dirty="0">
                <a:solidFill>
                  <a:srgbClr val="0070C0"/>
                </a:solidFill>
                <a:effectLst>
                  <a:outerShdw blurRad="38100" dist="38100" dir="2700000" algn="tl">
                    <a:srgbClr val="000000">
                      <a:alpha val="43137"/>
                    </a:srgbClr>
                  </a:outerShdw>
                </a:effectLst>
              </a:rPr>
              <a:t>ve görevli Cumhuriyet başsavcılığınca re' sen soruşturmaya geçileceği”</a:t>
            </a:r>
            <a:r>
              <a:rPr lang="tr-TR" dirty="0"/>
              <a:t> </a:t>
            </a:r>
            <a:r>
              <a:rPr lang="tr-TR" dirty="0" smtClean="0"/>
              <a:t>hüküm altına alınmıştır.</a:t>
            </a:r>
            <a:endParaRPr lang="tr-TR" dirty="0"/>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135150568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785242"/>
          </a:xfrm>
        </p:spPr>
        <p:txBody>
          <a:bodyPr>
            <a:normAutofit/>
          </a:bodyPr>
          <a:lstStyle/>
          <a:p>
            <a:r>
              <a:rPr lang="tr-TR" sz="3200" b="1" dirty="0">
                <a:solidFill>
                  <a:srgbClr val="00B050"/>
                </a:solidFill>
              </a:rPr>
              <a:t>Diğer Kanunlarda Belirtilen </a:t>
            </a:r>
            <a:r>
              <a:rPr lang="tr-TR" sz="3200" b="1" dirty="0" smtClean="0">
                <a:solidFill>
                  <a:srgbClr val="00B050"/>
                </a:solidFill>
              </a:rPr>
              <a:t>İstisnalar</a:t>
            </a:r>
            <a:r>
              <a:rPr lang="tr-TR" sz="3200" b="1" dirty="0">
                <a:solidFill>
                  <a:srgbClr val="00B050"/>
                </a:solidFill>
              </a:rPr>
              <a:t>;</a:t>
            </a:r>
            <a:endParaRPr lang="tr-TR" sz="3200" dirty="0">
              <a:solidFill>
                <a:srgbClr val="00B050"/>
              </a:solidFill>
            </a:endParaRPr>
          </a:p>
        </p:txBody>
      </p:sp>
      <p:sp>
        <p:nvSpPr>
          <p:cNvPr id="2" name="İçerik Yer Tutucusu 1"/>
          <p:cNvSpPr>
            <a:spLocks noGrp="1"/>
          </p:cNvSpPr>
          <p:nvPr>
            <p:ph idx="1"/>
          </p:nvPr>
        </p:nvSpPr>
        <p:spPr>
          <a:xfrm>
            <a:off x="457200" y="1052736"/>
            <a:ext cx="8229600" cy="5400600"/>
          </a:xfrm>
        </p:spPr>
        <p:txBody>
          <a:bodyPr>
            <a:normAutofit fontScale="85000" lnSpcReduction="20000"/>
          </a:bodyPr>
          <a:lstStyle/>
          <a:p>
            <a:pPr algn="just"/>
            <a:endParaRPr lang="tr-TR" dirty="0" smtClean="0"/>
          </a:p>
          <a:p>
            <a:pPr algn="just"/>
            <a:r>
              <a:rPr lang="tr-TR" b="1" dirty="0" smtClean="0">
                <a:solidFill>
                  <a:srgbClr val="C00000"/>
                </a:solidFill>
                <a:effectLst>
                  <a:outerShdw blurRad="38100" dist="38100" dir="2700000" algn="tl">
                    <a:srgbClr val="000000">
                      <a:alpha val="43137"/>
                    </a:srgbClr>
                  </a:outerShdw>
                </a:effectLst>
              </a:rPr>
              <a:t>3628 </a:t>
            </a:r>
            <a:r>
              <a:rPr lang="tr-TR" b="1" dirty="0">
                <a:solidFill>
                  <a:srgbClr val="C00000"/>
                </a:solidFill>
                <a:effectLst>
                  <a:outerShdw blurRad="38100" dist="38100" dir="2700000" algn="tl">
                    <a:srgbClr val="000000">
                      <a:alpha val="43137"/>
                    </a:srgbClr>
                  </a:outerShdw>
                </a:effectLst>
              </a:rPr>
              <a:t>sayılı Mal Bildiriminde Bulunulması,</a:t>
            </a:r>
            <a:r>
              <a:rPr lang="tr-TR" dirty="0"/>
              <a:t> </a:t>
            </a:r>
            <a:r>
              <a:rPr lang="tr-TR" b="1" dirty="0">
                <a:solidFill>
                  <a:srgbClr val="C00000"/>
                </a:solidFill>
              </a:rPr>
              <a:t>Rüşvet ve Yolsuzluklarla </a:t>
            </a:r>
            <a:r>
              <a:rPr lang="tr-TR" b="1" dirty="0" smtClean="0">
                <a:solidFill>
                  <a:srgbClr val="C00000"/>
                </a:solidFill>
              </a:rPr>
              <a:t>Mücadele  Kanunu’nun</a:t>
            </a:r>
            <a:r>
              <a:rPr lang="tr-TR" b="1" dirty="0">
                <a:solidFill>
                  <a:srgbClr val="C00000"/>
                </a:solidFill>
              </a:rPr>
              <a:t>, “Soruşturma” başlıklı 17. maddesinin 1. fıkrasında;</a:t>
            </a:r>
            <a:r>
              <a:rPr lang="tr-TR" dirty="0"/>
              <a:t> “</a:t>
            </a:r>
            <a:r>
              <a:rPr lang="tr-TR" b="1" dirty="0">
                <a:solidFill>
                  <a:srgbClr val="0070C0"/>
                </a:solidFill>
                <a:effectLst>
                  <a:outerShdw blurRad="38100" dist="38100" dir="2700000" algn="tl">
                    <a:srgbClr val="000000">
                      <a:alpha val="43137"/>
                    </a:srgbClr>
                  </a:outerShdw>
                </a:effectLst>
              </a:rPr>
              <a:t>Bu Kanun’da </a:t>
            </a:r>
            <a:r>
              <a:rPr lang="tr-TR" b="1" dirty="0" smtClean="0">
                <a:solidFill>
                  <a:srgbClr val="0070C0"/>
                </a:solidFill>
                <a:effectLst>
                  <a:outerShdw blurRad="38100" dist="38100" dir="2700000" algn="tl">
                    <a:srgbClr val="000000">
                      <a:alpha val="43137"/>
                    </a:srgbClr>
                  </a:outerShdw>
                </a:effectLst>
              </a:rPr>
              <a:t>ve 18.6.1999 </a:t>
            </a:r>
            <a:r>
              <a:rPr lang="tr-TR" b="1" dirty="0">
                <a:solidFill>
                  <a:srgbClr val="0070C0"/>
                </a:solidFill>
                <a:effectLst>
                  <a:outerShdw blurRad="38100" dist="38100" dir="2700000" algn="tl">
                    <a:srgbClr val="000000">
                      <a:alpha val="43137"/>
                    </a:srgbClr>
                  </a:outerShdw>
                </a:effectLst>
              </a:rPr>
              <a:t>tarihli ve 4389 sayılı Bankalar Kanunu’nda yazılı suçlarla, irtikâp, rüşvet</a:t>
            </a:r>
            <a:r>
              <a:rPr lang="tr-TR" b="1" dirty="0" smtClean="0">
                <a:solidFill>
                  <a:srgbClr val="0070C0"/>
                </a:solidFill>
                <a:effectLst>
                  <a:outerShdw blurRad="38100" dist="38100" dir="2700000" algn="tl">
                    <a:srgbClr val="000000">
                      <a:alpha val="43137"/>
                    </a:srgbClr>
                  </a:outerShdw>
                </a:effectLst>
              </a:rPr>
              <a:t>, basit </a:t>
            </a:r>
            <a:r>
              <a:rPr lang="tr-TR" b="1" dirty="0">
                <a:solidFill>
                  <a:srgbClr val="0070C0"/>
                </a:solidFill>
                <a:effectLst>
                  <a:outerShdw blurRad="38100" dist="38100" dir="2700000" algn="tl">
                    <a:srgbClr val="000000">
                      <a:alpha val="43137"/>
                    </a:srgbClr>
                  </a:outerShdw>
                </a:effectLst>
              </a:rPr>
              <a:t>ve nitelikli zimmet, görev sırasında veya görevinden dolayı kaçakçılık, resmî </a:t>
            </a:r>
            <a:r>
              <a:rPr lang="tr-TR" b="1" dirty="0" smtClean="0">
                <a:solidFill>
                  <a:srgbClr val="0070C0"/>
                </a:solidFill>
                <a:effectLst>
                  <a:outerShdw blurRad="38100" dist="38100" dir="2700000" algn="tl">
                    <a:srgbClr val="000000">
                      <a:alpha val="43137"/>
                    </a:srgbClr>
                  </a:outerShdw>
                </a:effectLst>
              </a:rPr>
              <a:t>ihale ve </a:t>
            </a:r>
            <a:r>
              <a:rPr lang="tr-TR" b="1" dirty="0">
                <a:solidFill>
                  <a:srgbClr val="0070C0"/>
                </a:solidFill>
                <a:effectLst>
                  <a:outerShdw blurRad="38100" dist="38100" dir="2700000" algn="tl">
                    <a:srgbClr val="000000">
                      <a:alpha val="43137"/>
                    </a:srgbClr>
                  </a:outerShdw>
                </a:effectLst>
              </a:rPr>
              <a:t>alım ve satımlara fesat karıştırma, Devlet sırlarının açıklanması veya </a:t>
            </a:r>
            <a:r>
              <a:rPr lang="tr-TR" b="1" dirty="0" smtClean="0">
                <a:solidFill>
                  <a:srgbClr val="0070C0"/>
                </a:solidFill>
                <a:effectLst>
                  <a:outerShdw blurRad="38100" dist="38100" dir="2700000" algn="tl">
                    <a:srgbClr val="000000">
                      <a:alpha val="43137"/>
                    </a:srgbClr>
                  </a:outerShdw>
                </a:effectLst>
              </a:rPr>
              <a:t>açıklanmasına sebebiyet </a:t>
            </a:r>
            <a:r>
              <a:rPr lang="tr-TR" b="1" dirty="0">
                <a:solidFill>
                  <a:srgbClr val="0070C0"/>
                </a:solidFill>
                <a:effectLst>
                  <a:outerShdw blurRad="38100" dist="38100" dir="2700000" algn="tl">
                    <a:srgbClr val="000000">
                      <a:alpha val="43137"/>
                    </a:srgbClr>
                  </a:outerShdw>
                </a:effectLst>
              </a:rPr>
              <a:t>verme suçlarından veya bu suçlara iştirak etmekten sanık olanlar </a:t>
            </a:r>
            <a:r>
              <a:rPr lang="tr-TR" b="1" dirty="0" smtClean="0">
                <a:solidFill>
                  <a:srgbClr val="0070C0"/>
                </a:solidFill>
                <a:effectLst>
                  <a:outerShdw blurRad="38100" dist="38100" dir="2700000" algn="tl">
                    <a:srgbClr val="000000">
                      <a:alpha val="43137"/>
                    </a:srgbClr>
                  </a:outerShdw>
                </a:effectLst>
              </a:rPr>
              <a:t>hakkında 4483 </a:t>
            </a:r>
            <a:r>
              <a:rPr lang="tr-TR" b="1" dirty="0">
                <a:solidFill>
                  <a:srgbClr val="0070C0"/>
                </a:solidFill>
                <a:effectLst>
                  <a:outerShdw blurRad="38100" dist="38100" dir="2700000" algn="tl">
                    <a:srgbClr val="000000">
                      <a:alpha val="43137"/>
                    </a:srgbClr>
                  </a:outerShdw>
                </a:effectLst>
              </a:rPr>
              <a:t>sayılı Kanun’un uygulanmayacağı” hüküm altına alınmış olup, </a:t>
            </a:r>
            <a:r>
              <a:rPr lang="tr-TR" b="1" dirty="0">
                <a:solidFill>
                  <a:srgbClr val="C00000"/>
                </a:solidFill>
                <a:effectLst>
                  <a:outerShdw blurRad="38100" dist="38100" dir="2700000" algn="tl">
                    <a:srgbClr val="000000">
                      <a:alpha val="43137"/>
                    </a:srgbClr>
                  </a:outerShdw>
                </a:effectLst>
              </a:rPr>
              <a:t>anılan maddenin 2</a:t>
            </a:r>
            <a:r>
              <a:rPr lang="tr-TR" b="1" dirty="0" smtClean="0">
                <a:solidFill>
                  <a:srgbClr val="C00000"/>
                </a:solidFill>
                <a:effectLst>
                  <a:outerShdw blurRad="38100" dist="38100" dir="2700000" algn="tl">
                    <a:srgbClr val="000000">
                      <a:alpha val="43137"/>
                    </a:srgbClr>
                  </a:outerShdw>
                </a:effectLst>
              </a:rPr>
              <a:t>. fıkrasında </a:t>
            </a:r>
            <a:r>
              <a:rPr lang="tr-TR" b="1" dirty="0">
                <a:solidFill>
                  <a:srgbClr val="C00000"/>
                </a:solidFill>
                <a:effectLst>
                  <a:outerShdw blurRad="38100" dist="38100" dir="2700000" algn="tl">
                    <a:srgbClr val="000000">
                      <a:alpha val="43137"/>
                    </a:srgbClr>
                  </a:outerShdw>
                </a:effectLst>
              </a:rPr>
              <a:t>ise; </a:t>
            </a:r>
            <a:r>
              <a:rPr lang="tr-TR" b="1" dirty="0">
                <a:solidFill>
                  <a:srgbClr val="0070C0"/>
                </a:solidFill>
                <a:effectLst>
                  <a:outerShdw blurRad="38100" dist="38100" dir="2700000" algn="tl">
                    <a:srgbClr val="000000">
                      <a:alpha val="43137"/>
                    </a:srgbClr>
                  </a:outerShdw>
                </a:effectLst>
              </a:rPr>
              <a:t>“Yukarıdaki fıkra hükmünün müsteşarlar, valiler ve </a:t>
            </a:r>
            <a:r>
              <a:rPr lang="tr-TR" b="1" dirty="0" smtClean="0">
                <a:solidFill>
                  <a:srgbClr val="0070C0"/>
                </a:solidFill>
                <a:effectLst>
                  <a:outerShdw blurRad="38100" dist="38100" dir="2700000" algn="tl">
                    <a:srgbClr val="000000">
                      <a:alpha val="43137"/>
                    </a:srgbClr>
                  </a:outerShdw>
                </a:effectLst>
              </a:rPr>
              <a:t>kaymakamlar hakkında </a:t>
            </a:r>
            <a:r>
              <a:rPr lang="tr-TR" b="1" dirty="0">
                <a:solidFill>
                  <a:srgbClr val="0070C0"/>
                </a:solidFill>
                <a:effectLst>
                  <a:outerShdw blurRad="38100" dist="38100" dir="2700000" algn="tl">
                    <a:srgbClr val="000000">
                      <a:alpha val="43137"/>
                    </a:srgbClr>
                  </a:outerShdw>
                </a:effectLst>
              </a:rPr>
              <a:t>uygulanamayacağı” </a:t>
            </a:r>
            <a:r>
              <a:rPr lang="tr-TR" dirty="0"/>
              <a:t>hükme </a:t>
            </a:r>
            <a:r>
              <a:rPr lang="tr-TR" dirty="0" smtClean="0"/>
              <a:t>bağlanmıştır. </a:t>
            </a:r>
          </a:p>
          <a:p>
            <a:pPr algn="just"/>
            <a:r>
              <a:rPr lang="tr-TR" dirty="0" smtClean="0"/>
              <a:t>İşlenen </a:t>
            </a:r>
            <a:r>
              <a:rPr lang="tr-TR" dirty="0"/>
              <a:t>suç 1402 sayılı Sıkıyönetim Kanunu’nda sayılan suçlardan ise </a:t>
            </a:r>
            <a:r>
              <a:rPr lang="tr-TR" dirty="0" smtClean="0"/>
              <a:t>ve sıkıyönetim </a:t>
            </a:r>
            <a:r>
              <a:rPr lang="tr-TR" dirty="0"/>
              <a:t>ilan edilen bölge ile sınırlı olmak üzere sıfat, meslek ve memuriyeti </a:t>
            </a:r>
            <a:r>
              <a:rPr lang="tr-TR" dirty="0" smtClean="0"/>
              <a:t>ne olursa </a:t>
            </a:r>
            <a:r>
              <a:rPr lang="tr-TR" dirty="0"/>
              <a:t>olsun bu suçu isleyen kamu görevlileri sıkıyönetim </a:t>
            </a:r>
            <a:r>
              <a:rPr lang="tr-TR" dirty="0" smtClean="0"/>
              <a:t> mahkemelerinde </a:t>
            </a:r>
            <a:r>
              <a:rPr lang="tr-TR" dirty="0"/>
              <a:t>yargılanırlar</a:t>
            </a:r>
          </a:p>
          <a:p>
            <a:pPr algn="just"/>
            <a:endParaRPr lang="tr-TR" dirty="0"/>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87932294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642910" y="285728"/>
            <a:ext cx="8001056" cy="1071570"/>
          </a:xfrm>
        </p:spPr>
        <p:txBody>
          <a:bodyPr>
            <a:noAutofit/>
          </a:bodyPr>
          <a:lstStyle/>
          <a:p>
            <a:r>
              <a:rPr lang="fi-FI" sz="2400" b="1" dirty="0">
                <a:solidFill>
                  <a:srgbClr val="00B050"/>
                </a:solidFill>
              </a:rPr>
              <a:t>4483 SAYILI KANUNA GÖRE SORUŞTURMA </a:t>
            </a:r>
            <a:r>
              <a:rPr lang="fi-FI" sz="2400" b="1" dirty="0" smtClean="0">
                <a:solidFill>
                  <a:srgbClr val="00B050"/>
                </a:solidFill>
              </a:rPr>
              <a:t>YÖNTEML</a:t>
            </a:r>
            <a:r>
              <a:rPr lang="tr-TR" sz="2400" b="1" dirty="0" smtClean="0">
                <a:solidFill>
                  <a:srgbClr val="00B050"/>
                </a:solidFill>
              </a:rPr>
              <a:t>ERİ;</a:t>
            </a:r>
            <a:endParaRPr lang="tr-TR" sz="2400" dirty="0">
              <a:solidFill>
                <a:srgbClr val="00B050"/>
              </a:solidFill>
            </a:endParaRPr>
          </a:p>
        </p:txBody>
      </p:sp>
      <p:sp>
        <p:nvSpPr>
          <p:cNvPr id="2" name="İçerik Yer Tutucusu 1"/>
          <p:cNvSpPr>
            <a:spLocks noGrp="1"/>
          </p:cNvSpPr>
          <p:nvPr>
            <p:ph idx="1"/>
          </p:nvPr>
        </p:nvSpPr>
        <p:spPr/>
        <p:txBody>
          <a:bodyPr>
            <a:normAutofit/>
          </a:bodyPr>
          <a:lstStyle/>
          <a:p>
            <a:r>
              <a:rPr lang="tr-TR" b="1" dirty="0"/>
              <a:t>Suçun Yetkili Mercie </a:t>
            </a:r>
            <a:r>
              <a:rPr lang="tr-TR" b="1" dirty="0" smtClean="0"/>
              <a:t>Bildirilmesi:</a:t>
            </a:r>
            <a:endParaRPr lang="tr-TR" b="1" dirty="0"/>
          </a:p>
          <a:p>
            <a:pPr algn="just"/>
            <a:r>
              <a:rPr lang="tr-TR" dirty="0">
                <a:solidFill>
                  <a:srgbClr val="C00000"/>
                </a:solidFill>
                <a:effectLst>
                  <a:outerShdw blurRad="38100" dist="38100" dir="2700000" algn="tl">
                    <a:srgbClr val="000000">
                      <a:alpha val="43137"/>
                    </a:srgbClr>
                  </a:outerShdw>
                </a:effectLst>
              </a:rPr>
              <a:t>KGYHK </a:t>
            </a:r>
            <a:r>
              <a:rPr lang="tr-TR" dirty="0" err="1">
                <a:solidFill>
                  <a:srgbClr val="C00000"/>
                </a:solidFill>
                <a:effectLst>
                  <a:outerShdw blurRad="38100" dist="38100" dir="2700000" algn="tl">
                    <a:srgbClr val="000000">
                      <a:alpha val="43137"/>
                    </a:srgbClr>
                  </a:outerShdw>
                </a:effectLst>
              </a:rPr>
              <a:t>nın</a:t>
            </a:r>
            <a:r>
              <a:rPr lang="tr-TR" dirty="0">
                <a:solidFill>
                  <a:srgbClr val="C00000"/>
                </a:solidFill>
                <a:effectLst>
                  <a:outerShdw blurRad="38100" dist="38100" dir="2700000" algn="tl">
                    <a:srgbClr val="000000">
                      <a:alpha val="43137"/>
                    </a:srgbClr>
                  </a:outerShdw>
                </a:effectLst>
              </a:rPr>
              <a:t> 4. maddesi </a:t>
            </a:r>
            <a:r>
              <a:rPr lang="tr-TR" dirty="0"/>
              <a:t>kamu görevlilerinin görevleri sebebiyle </a:t>
            </a:r>
            <a:r>
              <a:rPr lang="tr-TR" dirty="0" smtClean="0"/>
              <a:t>isledikleri suçlarını </a:t>
            </a:r>
            <a:r>
              <a:rPr lang="tr-TR" dirty="0"/>
              <a:t>yetkili mercilerden önce öğrenen Cumhuriyet Başsavcıları ile diğer makam </a:t>
            </a:r>
            <a:r>
              <a:rPr lang="tr-TR" dirty="0" smtClean="0"/>
              <a:t>ve kamu </a:t>
            </a:r>
            <a:r>
              <a:rPr lang="tr-TR" dirty="0"/>
              <a:t>görevlilerinin izleyecekleri yolları, ihbar ve şikayetlerin içeriğini, </a:t>
            </a:r>
            <a:r>
              <a:rPr lang="tr-TR" dirty="0" smtClean="0"/>
              <a:t>araştırmaya değer </a:t>
            </a:r>
            <a:r>
              <a:rPr lang="tr-TR" dirty="0"/>
              <a:t>bulunmayan ihbar ve şikayetler hakkında yapılması gereken hususları dört </a:t>
            </a:r>
            <a:r>
              <a:rPr lang="tr-TR" dirty="0" smtClean="0"/>
              <a:t>ayrı fıkra </a:t>
            </a:r>
            <a:r>
              <a:rPr lang="tr-TR" dirty="0"/>
              <a:t>halinde </a:t>
            </a:r>
            <a:r>
              <a:rPr lang="tr-TR" dirty="0" smtClean="0"/>
              <a:t>düzenlemiştir.</a:t>
            </a:r>
            <a:endParaRPr lang="tr-TR" dirty="0"/>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116661415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dirty="0" smtClean="0"/>
              <a:t>-2-</a:t>
            </a:r>
            <a:endParaRPr lang="tr-TR" dirty="0"/>
          </a:p>
        </p:txBody>
      </p:sp>
      <p:sp>
        <p:nvSpPr>
          <p:cNvPr id="2" name="İçerik Yer Tutucusu 1"/>
          <p:cNvSpPr>
            <a:spLocks noGrp="1"/>
          </p:cNvSpPr>
          <p:nvPr>
            <p:ph idx="1"/>
          </p:nvPr>
        </p:nvSpPr>
        <p:spPr/>
        <p:txBody>
          <a:bodyPr>
            <a:normAutofit/>
          </a:bodyPr>
          <a:lstStyle/>
          <a:p>
            <a:r>
              <a:rPr lang="tr-TR" b="1" dirty="0">
                <a:solidFill>
                  <a:srgbClr val="00B050"/>
                </a:solidFill>
              </a:rPr>
              <a:t>Suçun İhbar ve Şikâyet Yoluyla Bildirilmesi</a:t>
            </a:r>
          </a:p>
          <a:p>
            <a:pPr algn="just"/>
            <a:r>
              <a:rPr lang="tr-TR" dirty="0">
                <a:solidFill>
                  <a:srgbClr val="C00000"/>
                </a:solidFill>
                <a:effectLst>
                  <a:outerShdw blurRad="38100" dist="38100" dir="2700000" algn="tl">
                    <a:srgbClr val="000000">
                      <a:alpha val="43137"/>
                    </a:srgbClr>
                  </a:outerShdw>
                </a:effectLst>
              </a:rPr>
              <a:t>Suç,</a:t>
            </a:r>
            <a:r>
              <a:rPr lang="tr-TR" dirty="0"/>
              <a:t> yetkili merci tarafından bizzat </a:t>
            </a:r>
            <a:r>
              <a:rPr lang="tr-TR" dirty="0" smtClean="0"/>
              <a:t> öğrenilebileceği </a:t>
            </a:r>
            <a:r>
              <a:rPr lang="tr-TR" dirty="0"/>
              <a:t>gibi, ihbar ve </a:t>
            </a:r>
            <a:r>
              <a:rPr lang="tr-TR" dirty="0" smtClean="0"/>
              <a:t>şikâyet yoluyla </a:t>
            </a:r>
            <a:r>
              <a:rPr lang="tr-TR" dirty="0"/>
              <a:t>ya da Cumhuriyet başsavcılığının soruşturma izni istemesiyle veya </a:t>
            </a:r>
            <a:r>
              <a:rPr lang="tr-TR" dirty="0" smtClean="0"/>
              <a:t>diğer makam </a:t>
            </a:r>
            <a:r>
              <a:rPr lang="tr-TR" dirty="0"/>
              <a:t>ve memurların bildirilmesiyle de öğrenilebilir. Suçun doğrudan öğrenilmesi</a:t>
            </a:r>
            <a:r>
              <a:rPr lang="tr-TR" dirty="0" smtClean="0"/>
              <a:t>, hiyerarşik </a:t>
            </a:r>
            <a:r>
              <a:rPr lang="tr-TR" dirty="0"/>
              <a:t>sistem içinde amirlerin yaptıkları denetim görevleri sırasında olabileceği gibi</a:t>
            </a:r>
            <a:r>
              <a:rPr lang="tr-TR" dirty="0" smtClean="0"/>
              <a:t>, müfettişlerin </a:t>
            </a:r>
            <a:r>
              <a:rPr lang="tr-TR" dirty="0"/>
              <a:t>veya teftişe yetkili diğer elemanların, normal teftiş ve kontrolleri </a:t>
            </a:r>
            <a:r>
              <a:rPr lang="tr-TR" dirty="0" smtClean="0"/>
              <a:t>sırasında da </a:t>
            </a:r>
            <a:r>
              <a:rPr lang="tr-TR" dirty="0"/>
              <a:t>olabilir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223947482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dirty="0" smtClean="0"/>
              <a:t>-3-</a:t>
            </a:r>
            <a:endParaRPr lang="tr-TR" dirty="0"/>
          </a:p>
        </p:txBody>
      </p:sp>
      <p:sp>
        <p:nvSpPr>
          <p:cNvPr id="2" name="İçerik Yer Tutucusu 1"/>
          <p:cNvSpPr>
            <a:spLocks noGrp="1"/>
          </p:cNvSpPr>
          <p:nvPr>
            <p:ph idx="1"/>
          </p:nvPr>
        </p:nvSpPr>
        <p:spPr/>
        <p:txBody>
          <a:bodyPr>
            <a:normAutofit fontScale="92500" lnSpcReduction="20000"/>
          </a:bodyPr>
          <a:lstStyle/>
          <a:p>
            <a:r>
              <a:rPr lang="tr-TR" b="1" dirty="0"/>
              <a:t>İhbar ve Şikayetlerin İçeriği</a:t>
            </a:r>
          </a:p>
          <a:p>
            <a:pPr algn="just"/>
            <a:r>
              <a:rPr lang="tr-TR" b="1" dirty="0">
                <a:solidFill>
                  <a:srgbClr val="C00000"/>
                </a:solidFill>
                <a:effectLst>
                  <a:outerShdw blurRad="38100" dist="38100" dir="2700000" algn="tl">
                    <a:srgbClr val="000000">
                      <a:alpha val="43137"/>
                    </a:srgbClr>
                  </a:outerShdw>
                </a:effectLst>
              </a:rPr>
              <a:t>4483 sayılı Kanunun 4. maddesinin 17.07.2004 tarih ve 5232 sayılı </a:t>
            </a:r>
            <a:r>
              <a:rPr lang="tr-TR" b="1" dirty="0" smtClean="0">
                <a:solidFill>
                  <a:srgbClr val="C00000"/>
                </a:solidFill>
                <a:effectLst>
                  <a:outerShdw blurRad="38100" dist="38100" dir="2700000" algn="tl">
                    <a:srgbClr val="000000">
                      <a:alpha val="43137"/>
                    </a:srgbClr>
                  </a:outerShdw>
                </a:effectLst>
              </a:rPr>
              <a:t>Kanun’la değişik </a:t>
            </a:r>
            <a:r>
              <a:rPr lang="tr-TR" b="1" dirty="0">
                <a:solidFill>
                  <a:srgbClr val="C00000"/>
                </a:solidFill>
                <a:effectLst>
                  <a:outerShdw blurRad="38100" dist="38100" dir="2700000" algn="tl">
                    <a:srgbClr val="000000">
                      <a:alpha val="43137"/>
                    </a:srgbClr>
                  </a:outerShdw>
                </a:effectLst>
              </a:rPr>
              <a:t>3. fıkrasında; </a:t>
            </a:r>
            <a:r>
              <a:rPr lang="tr-TR" b="1" dirty="0" smtClean="0">
                <a:solidFill>
                  <a:srgbClr val="00B0F0"/>
                </a:solidFill>
                <a:effectLst>
                  <a:outerShdw blurRad="38100" dist="38100" dir="2700000" algn="tl">
                    <a:srgbClr val="000000">
                      <a:alpha val="43137"/>
                    </a:srgbClr>
                  </a:outerShdw>
                </a:effectLst>
              </a:rPr>
              <a:t>“</a:t>
            </a:r>
            <a:r>
              <a:rPr lang="tr-TR" b="1" dirty="0">
                <a:solidFill>
                  <a:srgbClr val="00B0F0"/>
                </a:solidFill>
                <a:effectLst>
                  <a:outerShdw blurRad="38100" dist="38100" dir="2700000" algn="tl">
                    <a:srgbClr val="000000">
                      <a:alpha val="43137"/>
                    </a:srgbClr>
                  </a:outerShdw>
                </a:effectLst>
              </a:rPr>
              <a:t>Bu Kanuna göre memurlar ve diğer kamu görevlileri </a:t>
            </a:r>
            <a:r>
              <a:rPr lang="tr-TR" b="1" dirty="0" smtClean="0">
                <a:solidFill>
                  <a:srgbClr val="00B0F0"/>
                </a:solidFill>
                <a:effectLst>
                  <a:outerShdw blurRad="38100" dist="38100" dir="2700000" algn="tl">
                    <a:srgbClr val="000000">
                      <a:alpha val="43137"/>
                    </a:srgbClr>
                  </a:outerShdw>
                </a:effectLst>
              </a:rPr>
              <a:t>hakkında yapılacak </a:t>
            </a:r>
            <a:r>
              <a:rPr lang="tr-TR" b="1" dirty="0">
                <a:solidFill>
                  <a:srgbClr val="00B0F0"/>
                </a:solidFill>
                <a:effectLst>
                  <a:outerShdw blurRad="38100" dist="38100" dir="2700000" algn="tl">
                    <a:srgbClr val="000000">
                      <a:alpha val="43137"/>
                    </a:srgbClr>
                  </a:outerShdw>
                </a:effectLst>
              </a:rPr>
              <a:t>ihbar ve şikâyetlerin soyut ve genel nitelikte </a:t>
            </a:r>
            <a:r>
              <a:rPr lang="tr-TR" b="1" dirty="0" smtClean="0">
                <a:solidFill>
                  <a:srgbClr val="00B0F0"/>
                </a:solidFill>
                <a:effectLst>
                  <a:outerShdw blurRad="38100" dist="38100" dir="2700000" algn="tl">
                    <a:srgbClr val="000000">
                      <a:alpha val="43137"/>
                    </a:srgbClr>
                  </a:outerShdw>
                </a:effectLst>
              </a:rPr>
              <a:t>olmaması</a:t>
            </a:r>
            <a:r>
              <a:rPr lang="tr-TR" b="1" dirty="0">
                <a:solidFill>
                  <a:srgbClr val="00B0F0"/>
                </a:solidFill>
                <a:effectLst>
                  <a:outerShdw blurRad="38100" dist="38100" dir="2700000" algn="tl">
                    <a:srgbClr val="000000">
                      <a:alpha val="43137"/>
                    </a:srgbClr>
                  </a:outerShdw>
                </a:effectLst>
              </a:rPr>
              <a:t>, ihbar ve </a:t>
            </a:r>
            <a:r>
              <a:rPr lang="tr-TR" b="1" dirty="0" smtClean="0">
                <a:solidFill>
                  <a:srgbClr val="00B0F0"/>
                </a:solidFill>
                <a:effectLst>
                  <a:outerShdw blurRad="38100" dist="38100" dir="2700000" algn="tl">
                    <a:srgbClr val="000000">
                      <a:alpha val="43137"/>
                    </a:srgbClr>
                  </a:outerShdw>
                </a:effectLst>
              </a:rPr>
              <a:t>şikâyetlerde kişi </a:t>
            </a:r>
            <a:r>
              <a:rPr lang="tr-TR" b="1" dirty="0">
                <a:solidFill>
                  <a:srgbClr val="00B0F0"/>
                </a:solidFill>
                <a:effectLst>
                  <a:outerShdw blurRad="38100" dist="38100" dir="2700000" algn="tl">
                    <a:srgbClr val="000000">
                      <a:alpha val="43137"/>
                    </a:srgbClr>
                  </a:outerShdw>
                </a:effectLst>
              </a:rPr>
              <a:t>ve olay </a:t>
            </a:r>
            <a:r>
              <a:rPr lang="tr-TR" b="1" dirty="0" smtClean="0">
                <a:solidFill>
                  <a:srgbClr val="00B0F0"/>
                </a:solidFill>
                <a:effectLst>
                  <a:outerShdw blurRad="38100" dist="38100" dir="2700000" algn="tl">
                    <a:srgbClr val="000000">
                      <a:alpha val="43137"/>
                    </a:srgbClr>
                  </a:outerShdw>
                </a:effectLst>
              </a:rPr>
              <a:t> belirtilmesi</a:t>
            </a:r>
            <a:r>
              <a:rPr lang="tr-TR" b="1" dirty="0">
                <a:solidFill>
                  <a:srgbClr val="00B0F0"/>
                </a:solidFill>
                <a:effectLst>
                  <a:outerShdw blurRad="38100" dist="38100" dir="2700000" algn="tl">
                    <a:srgbClr val="000000">
                      <a:alpha val="43137"/>
                    </a:srgbClr>
                  </a:outerShdw>
                </a:effectLst>
              </a:rPr>
              <a:t>, iddiaların ciddi bulgu ve belgelere dayanması, ihbar </a:t>
            </a:r>
            <a:r>
              <a:rPr lang="tr-TR" b="1" dirty="0" smtClean="0">
                <a:solidFill>
                  <a:srgbClr val="00B0F0"/>
                </a:solidFill>
                <a:effectLst>
                  <a:outerShdw blurRad="38100" dist="38100" dir="2700000" algn="tl">
                    <a:srgbClr val="000000">
                      <a:alpha val="43137"/>
                    </a:srgbClr>
                  </a:outerShdw>
                </a:effectLst>
              </a:rPr>
              <a:t>veya şikâyet </a:t>
            </a:r>
            <a:r>
              <a:rPr lang="tr-TR" b="1" dirty="0">
                <a:solidFill>
                  <a:srgbClr val="00B0F0"/>
                </a:solidFill>
                <a:effectLst>
                  <a:outerShdw blurRad="38100" dist="38100" dir="2700000" algn="tl">
                    <a:srgbClr val="000000">
                      <a:alpha val="43137"/>
                    </a:srgbClr>
                  </a:outerShdw>
                </a:effectLst>
              </a:rPr>
              <a:t>dilekçesinde dilekçe sahibinin doğru ad, soy ad ve imzası ile iş veya </a:t>
            </a:r>
            <a:r>
              <a:rPr lang="tr-TR" b="1" dirty="0" smtClean="0">
                <a:solidFill>
                  <a:srgbClr val="00B0F0"/>
                </a:solidFill>
                <a:effectLst>
                  <a:outerShdw blurRad="38100" dist="38100" dir="2700000" algn="tl">
                    <a:srgbClr val="000000">
                      <a:alpha val="43137"/>
                    </a:srgbClr>
                  </a:outerShdw>
                </a:effectLst>
              </a:rPr>
              <a:t>ikametgâh adresinin </a:t>
            </a:r>
            <a:r>
              <a:rPr lang="tr-TR" b="1" dirty="0">
                <a:solidFill>
                  <a:srgbClr val="00B0F0"/>
                </a:solidFill>
                <a:effectLst>
                  <a:outerShdw blurRad="38100" dist="38100" dir="2700000" algn="tl">
                    <a:srgbClr val="000000">
                      <a:alpha val="43137"/>
                    </a:srgbClr>
                  </a:outerShdw>
                </a:effectLst>
              </a:rPr>
              <a:t>bulunmasının zorunlu olduğu” </a:t>
            </a:r>
            <a:r>
              <a:rPr lang="tr-TR" dirty="0"/>
              <a:t>belirtilmiş olup, ihbar ve şikâyetlerde kişi </a:t>
            </a:r>
            <a:r>
              <a:rPr lang="tr-TR" dirty="0" smtClean="0"/>
              <a:t>ve olay </a:t>
            </a:r>
            <a:r>
              <a:rPr lang="tr-TR" dirty="0"/>
              <a:t>belirtilmesi zorunluluğu, memurlar ve diğer kamu görevlilerinin asılsız </a:t>
            </a:r>
            <a:r>
              <a:rPr lang="tr-TR" dirty="0" smtClean="0"/>
              <a:t>isnatlarla suçlanmalarını </a:t>
            </a:r>
            <a:r>
              <a:rPr lang="tr-TR" dirty="0"/>
              <a:t>önlemek için getirilmiştir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47562815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357166"/>
            <a:ext cx="8229600" cy="714380"/>
          </a:xfrm>
        </p:spPr>
        <p:txBody>
          <a:bodyPr>
            <a:normAutofit fontScale="90000"/>
          </a:bodyPr>
          <a:lstStyle/>
          <a:p>
            <a:r>
              <a:rPr lang="tr-TR" dirty="0" smtClean="0"/>
              <a:t>-4-</a:t>
            </a:r>
            <a:endParaRPr lang="tr-TR" dirty="0"/>
          </a:p>
        </p:txBody>
      </p:sp>
      <p:sp>
        <p:nvSpPr>
          <p:cNvPr id="2" name="İçerik Yer Tutucusu 1"/>
          <p:cNvSpPr>
            <a:spLocks noGrp="1"/>
          </p:cNvSpPr>
          <p:nvPr>
            <p:ph idx="1"/>
          </p:nvPr>
        </p:nvSpPr>
        <p:spPr>
          <a:xfrm>
            <a:off x="457200" y="1196752"/>
            <a:ext cx="8229600" cy="4975448"/>
          </a:xfrm>
        </p:spPr>
        <p:txBody>
          <a:bodyPr>
            <a:normAutofit fontScale="85000" lnSpcReduction="20000"/>
          </a:bodyPr>
          <a:lstStyle/>
          <a:p>
            <a:r>
              <a:rPr lang="tr-TR" b="1" dirty="0" smtClean="0">
                <a:solidFill>
                  <a:srgbClr val="00B050"/>
                </a:solidFill>
              </a:rPr>
              <a:t>İşleme Konulmayacak İhbar ve Şikâyetler;</a:t>
            </a:r>
          </a:p>
          <a:p>
            <a:endParaRPr lang="tr-TR" b="1" dirty="0">
              <a:solidFill>
                <a:srgbClr val="00B050"/>
              </a:solidFill>
            </a:endParaRPr>
          </a:p>
          <a:p>
            <a:pPr algn="just"/>
            <a:r>
              <a:rPr lang="tr-TR" b="1" dirty="0">
                <a:solidFill>
                  <a:srgbClr val="C00000"/>
                </a:solidFill>
                <a:effectLst>
                  <a:outerShdw blurRad="38100" dist="38100" dir="2700000" algn="tl">
                    <a:srgbClr val="000000">
                      <a:alpha val="43137"/>
                    </a:srgbClr>
                  </a:outerShdw>
                </a:effectLst>
              </a:rPr>
              <a:t>4483 sayılı Kanunun 4. maddesinin 17.07.2004 tarih ve 5232 sayılı </a:t>
            </a:r>
            <a:r>
              <a:rPr lang="tr-TR" b="1" dirty="0" smtClean="0">
                <a:solidFill>
                  <a:srgbClr val="C00000"/>
                </a:solidFill>
                <a:effectLst>
                  <a:outerShdw blurRad="38100" dist="38100" dir="2700000" algn="tl">
                    <a:srgbClr val="000000">
                      <a:alpha val="43137"/>
                    </a:srgbClr>
                  </a:outerShdw>
                </a:effectLst>
              </a:rPr>
              <a:t>Kanun’la değişik  dördüncü </a:t>
            </a:r>
            <a:r>
              <a:rPr lang="tr-TR" b="1" dirty="0">
                <a:solidFill>
                  <a:srgbClr val="C00000"/>
                </a:solidFill>
                <a:effectLst>
                  <a:outerShdw blurRad="38100" dist="38100" dir="2700000" algn="tl">
                    <a:srgbClr val="000000">
                      <a:alpha val="43137"/>
                    </a:srgbClr>
                  </a:outerShdw>
                </a:effectLst>
              </a:rPr>
              <a:t>fıkrasında;</a:t>
            </a:r>
            <a:r>
              <a:rPr lang="tr-TR" dirty="0"/>
              <a:t> </a:t>
            </a:r>
            <a:r>
              <a:rPr lang="tr-TR" dirty="0">
                <a:solidFill>
                  <a:srgbClr val="0070C0"/>
                </a:solidFill>
                <a:effectLst>
                  <a:outerShdw blurRad="38100" dist="38100" dir="2700000" algn="tl">
                    <a:srgbClr val="000000">
                      <a:alpha val="43137"/>
                    </a:srgbClr>
                  </a:outerShdw>
                </a:effectLst>
              </a:rPr>
              <a:t>“Üçüncü fıkradaki şartları taşımayan ihbar ve </a:t>
            </a:r>
            <a:r>
              <a:rPr lang="tr-TR" dirty="0" smtClean="0">
                <a:solidFill>
                  <a:srgbClr val="0070C0"/>
                </a:solidFill>
                <a:effectLst>
                  <a:outerShdw blurRad="38100" dist="38100" dir="2700000" algn="tl">
                    <a:srgbClr val="000000">
                      <a:alpha val="43137"/>
                    </a:srgbClr>
                  </a:outerShdw>
                </a:effectLst>
              </a:rPr>
              <a:t>şikâyetlerin Cumhuriyet </a:t>
            </a:r>
            <a:r>
              <a:rPr lang="tr-TR" dirty="0">
                <a:solidFill>
                  <a:srgbClr val="0070C0"/>
                </a:solidFill>
                <a:effectLst>
                  <a:outerShdw blurRad="38100" dist="38100" dir="2700000" algn="tl">
                    <a:srgbClr val="000000">
                      <a:alpha val="43137"/>
                    </a:srgbClr>
                  </a:outerShdw>
                </a:effectLst>
              </a:rPr>
              <a:t>başsavcıları ve izin vermeye yetkili merciler tarafından </a:t>
            </a:r>
            <a:r>
              <a:rPr lang="tr-TR" dirty="0" smtClean="0">
                <a:solidFill>
                  <a:srgbClr val="0070C0"/>
                </a:solidFill>
                <a:effectLst>
                  <a:outerShdw blurRad="38100" dist="38100" dir="2700000" algn="tl">
                    <a:srgbClr val="000000">
                      <a:alpha val="43137"/>
                    </a:srgbClr>
                  </a:outerShdw>
                </a:effectLst>
              </a:rPr>
              <a:t>işleme konulmayacağı </a:t>
            </a:r>
            <a:r>
              <a:rPr lang="tr-TR" dirty="0">
                <a:solidFill>
                  <a:srgbClr val="0070C0"/>
                </a:solidFill>
                <a:effectLst>
                  <a:outerShdw blurRad="38100" dist="38100" dir="2700000" algn="tl">
                    <a:srgbClr val="000000">
                      <a:alpha val="43137"/>
                    </a:srgbClr>
                  </a:outerShdw>
                </a:effectLst>
              </a:rPr>
              <a:t>ve durumun, ihbar ve şikâyette bulunana bildirileceği ancak, </a:t>
            </a:r>
            <a:r>
              <a:rPr lang="tr-TR" dirty="0" smtClean="0">
                <a:solidFill>
                  <a:srgbClr val="0070C0"/>
                </a:solidFill>
                <a:effectLst>
                  <a:outerShdw blurRad="38100" dist="38100" dir="2700000" algn="tl">
                    <a:srgbClr val="000000">
                      <a:alpha val="43137"/>
                    </a:srgbClr>
                  </a:outerShdw>
                </a:effectLst>
              </a:rPr>
              <a:t>iddiaların sıhhatli </a:t>
            </a:r>
            <a:r>
              <a:rPr lang="tr-TR" dirty="0">
                <a:solidFill>
                  <a:srgbClr val="0070C0"/>
                </a:solidFill>
                <a:effectLst>
                  <a:outerShdw blurRad="38100" dist="38100" dir="2700000" algn="tl">
                    <a:srgbClr val="000000">
                      <a:alpha val="43137"/>
                    </a:srgbClr>
                  </a:outerShdw>
                </a:effectLst>
              </a:rPr>
              <a:t>şüpheye mahal vermeyecek belgelerle ortaya konulmuş olması halinde ad, </a:t>
            </a:r>
            <a:r>
              <a:rPr lang="tr-TR" dirty="0" smtClean="0">
                <a:solidFill>
                  <a:srgbClr val="0070C0"/>
                </a:solidFill>
                <a:effectLst>
                  <a:outerShdw blurRad="38100" dist="38100" dir="2700000" algn="tl">
                    <a:srgbClr val="000000">
                      <a:alpha val="43137"/>
                    </a:srgbClr>
                  </a:outerShdw>
                </a:effectLst>
              </a:rPr>
              <a:t>soy ad</a:t>
            </a:r>
            <a:r>
              <a:rPr lang="tr-TR" dirty="0">
                <a:solidFill>
                  <a:srgbClr val="0070C0"/>
                </a:solidFill>
                <a:effectLst>
                  <a:outerShdw blurRad="38100" dist="38100" dir="2700000" algn="tl">
                    <a:srgbClr val="000000">
                      <a:alpha val="43137"/>
                    </a:srgbClr>
                  </a:outerShdw>
                </a:effectLst>
              </a:rPr>
              <a:t>, ve imza ile iş veya ikametgâh adresinin doğruluğu şartının aranmayacağı</a:t>
            </a:r>
            <a:r>
              <a:rPr lang="tr-TR" dirty="0" smtClean="0">
                <a:solidFill>
                  <a:srgbClr val="0070C0"/>
                </a:solidFill>
                <a:effectLst>
                  <a:outerShdw blurRad="38100" dist="38100" dir="2700000" algn="tl">
                    <a:srgbClr val="000000">
                      <a:alpha val="43137"/>
                    </a:srgbClr>
                  </a:outerShdw>
                </a:effectLst>
              </a:rPr>
              <a:t>, başsavcıların </a:t>
            </a:r>
            <a:r>
              <a:rPr lang="tr-TR" dirty="0">
                <a:solidFill>
                  <a:srgbClr val="0070C0"/>
                </a:solidFill>
                <a:effectLst>
                  <a:outerShdw blurRad="38100" dist="38100" dir="2700000" algn="tl">
                    <a:srgbClr val="000000">
                      <a:alpha val="43137"/>
                    </a:srgbClr>
                  </a:outerShdw>
                </a:effectLst>
              </a:rPr>
              <a:t>ve yetkili mercilerin ihbarcı veya şikayetçinin kimlik bilgilerini </a:t>
            </a:r>
            <a:r>
              <a:rPr lang="tr-TR" dirty="0" smtClean="0">
                <a:solidFill>
                  <a:srgbClr val="0070C0"/>
                </a:solidFill>
                <a:effectLst>
                  <a:outerShdw blurRad="38100" dist="38100" dir="2700000" algn="tl">
                    <a:srgbClr val="000000">
                      <a:alpha val="43137"/>
                    </a:srgbClr>
                  </a:outerShdw>
                </a:effectLst>
              </a:rPr>
              <a:t>gizli tutmak </a:t>
            </a:r>
            <a:r>
              <a:rPr lang="tr-TR" dirty="0">
                <a:solidFill>
                  <a:srgbClr val="0070C0"/>
                </a:solidFill>
                <a:effectLst>
                  <a:outerShdw blurRad="38100" dist="38100" dir="2700000" algn="tl">
                    <a:srgbClr val="000000">
                      <a:alpha val="43137"/>
                    </a:srgbClr>
                  </a:outerShdw>
                </a:effectLst>
              </a:rPr>
              <a:t>zorunda oldukları”</a:t>
            </a:r>
            <a:r>
              <a:rPr lang="tr-TR" dirty="0"/>
              <a:t> hükme bağlanarak, kamu görevlileri hakkında isnat </a:t>
            </a:r>
            <a:r>
              <a:rPr lang="tr-TR" dirty="0" smtClean="0"/>
              <a:t>olunan suça </a:t>
            </a:r>
            <a:r>
              <a:rPr lang="tr-TR" dirty="0"/>
              <a:t>ilişkin şikâyet veya ihbarın şekli belirlenmiştir. </a:t>
            </a:r>
            <a:endParaRPr lang="tr-TR" dirty="0" smtClean="0"/>
          </a:p>
          <a:p>
            <a:pPr algn="just"/>
            <a:r>
              <a:rPr lang="tr-TR" b="1" dirty="0" smtClean="0">
                <a:solidFill>
                  <a:srgbClr val="0070C0"/>
                </a:solidFill>
                <a:effectLst>
                  <a:outerShdw blurRad="38100" dist="38100" dir="2700000" algn="tl">
                    <a:srgbClr val="000000">
                      <a:alpha val="43137"/>
                    </a:srgbClr>
                  </a:outerShdw>
                </a:effectLst>
              </a:rPr>
              <a:t>Burada</a:t>
            </a:r>
            <a:r>
              <a:rPr lang="tr-TR" b="1" dirty="0">
                <a:solidFill>
                  <a:srgbClr val="0070C0"/>
                </a:solidFill>
                <a:effectLst>
                  <a:outerShdw blurRad="38100" dist="38100" dir="2700000" algn="tl">
                    <a:srgbClr val="000000">
                      <a:alpha val="43137"/>
                    </a:srgbClr>
                  </a:outerShdw>
                </a:effectLst>
              </a:rPr>
              <a:t>, Kanun koyucu tarafından</a:t>
            </a:r>
            <a:r>
              <a:rPr lang="tr-TR" b="1" dirty="0" smtClean="0">
                <a:solidFill>
                  <a:srgbClr val="0070C0"/>
                </a:solidFill>
                <a:effectLst>
                  <a:outerShdw blurRad="38100" dist="38100" dir="2700000" algn="tl">
                    <a:srgbClr val="000000">
                      <a:alpha val="43137"/>
                    </a:srgbClr>
                  </a:outerShdw>
                </a:effectLst>
              </a:rPr>
              <a:t>, ihbar </a:t>
            </a:r>
            <a:r>
              <a:rPr lang="tr-TR" b="1" dirty="0">
                <a:solidFill>
                  <a:srgbClr val="0070C0"/>
                </a:solidFill>
                <a:effectLst>
                  <a:outerShdw blurRad="38100" dist="38100" dir="2700000" algn="tl">
                    <a:srgbClr val="000000">
                      <a:alpha val="43137"/>
                    </a:srgbClr>
                  </a:outerShdw>
                </a:effectLst>
              </a:rPr>
              <a:t>ve şikâyetlerin kesin bulgulara dayanması bakımından ikili bir ayrıma </a:t>
            </a:r>
            <a:r>
              <a:rPr lang="tr-TR" b="1" dirty="0" smtClean="0">
                <a:solidFill>
                  <a:srgbClr val="0070C0"/>
                </a:solidFill>
                <a:effectLst>
                  <a:outerShdw blurRad="38100" dist="38100" dir="2700000" algn="tl">
                    <a:srgbClr val="000000">
                      <a:alpha val="43137"/>
                    </a:srgbClr>
                  </a:outerShdw>
                </a:effectLst>
              </a:rPr>
              <a:t>gidildiği görülmektedir</a:t>
            </a:r>
            <a:r>
              <a:rPr lang="tr-TR" b="1" dirty="0">
                <a:solidFill>
                  <a:srgbClr val="0070C0"/>
                </a:solidFill>
                <a:effectLst>
                  <a:outerShdw blurRad="38100" dist="38100" dir="2700000" algn="tl">
                    <a:srgbClr val="000000">
                      <a:alpha val="43137"/>
                    </a:srgbClr>
                  </a:outerShdw>
                </a:effectLst>
              </a:rPr>
              <a:t>.</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8590643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357166"/>
            <a:ext cx="8229600" cy="785818"/>
          </a:xfrm>
        </p:spPr>
        <p:txBody>
          <a:bodyPr>
            <a:normAutofit fontScale="90000"/>
          </a:bodyPr>
          <a:lstStyle/>
          <a:p>
            <a:r>
              <a:rPr lang="tr-TR" dirty="0" smtClean="0"/>
              <a:t>-1-</a:t>
            </a:r>
            <a:endParaRPr lang="tr-TR" dirty="0"/>
          </a:p>
        </p:txBody>
      </p:sp>
      <p:sp>
        <p:nvSpPr>
          <p:cNvPr id="2" name="İçerik Yer Tutucusu 1"/>
          <p:cNvSpPr>
            <a:spLocks noGrp="1"/>
          </p:cNvSpPr>
          <p:nvPr>
            <p:ph idx="1"/>
          </p:nvPr>
        </p:nvSpPr>
        <p:spPr>
          <a:xfrm>
            <a:off x="457200" y="1268759"/>
            <a:ext cx="8229600" cy="5097909"/>
          </a:xfrm>
        </p:spPr>
        <p:txBody>
          <a:bodyPr>
            <a:normAutofit lnSpcReduction="10000"/>
          </a:bodyPr>
          <a:lstStyle/>
          <a:p>
            <a:pPr algn="just"/>
            <a:r>
              <a:rPr lang="tr-TR" dirty="0" smtClean="0">
                <a:solidFill>
                  <a:srgbClr val="C00000"/>
                </a:solidFill>
                <a:effectLst>
                  <a:outerShdw blurRad="38100" dist="38100" dir="2700000" algn="tl">
                    <a:srgbClr val="000000">
                      <a:alpha val="43137"/>
                    </a:srgbClr>
                  </a:outerShdw>
                </a:effectLst>
              </a:rPr>
              <a:t>Örneğin</a:t>
            </a:r>
            <a:r>
              <a:rPr lang="tr-TR" dirty="0">
                <a:solidFill>
                  <a:srgbClr val="C00000"/>
                </a:solidFill>
                <a:effectLst>
                  <a:outerShdw blurRad="38100" dist="38100" dir="2700000" algn="tl">
                    <a:srgbClr val="000000">
                      <a:alpha val="43137"/>
                    </a:srgbClr>
                  </a:outerShdw>
                </a:effectLst>
              </a:rPr>
              <a:t>,</a:t>
            </a:r>
            <a:r>
              <a:rPr lang="tr-TR" dirty="0">
                <a:solidFill>
                  <a:srgbClr val="0070C0"/>
                </a:solidFill>
                <a:effectLst>
                  <a:outerShdw blurRad="38100" dist="38100" dir="2700000" algn="tl">
                    <a:srgbClr val="000000">
                      <a:alpha val="43137"/>
                    </a:srgbClr>
                  </a:outerShdw>
                </a:effectLst>
              </a:rPr>
              <a:t> bir belediyede usulsüz işlemler yapıldığı </a:t>
            </a:r>
            <a:r>
              <a:rPr lang="tr-TR" dirty="0" smtClean="0">
                <a:solidFill>
                  <a:srgbClr val="0070C0"/>
                </a:solidFill>
                <a:effectLst>
                  <a:outerShdw blurRad="38100" dist="38100" dir="2700000" algn="tl">
                    <a:srgbClr val="000000">
                      <a:alpha val="43137"/>
                    </a:srgbClr>
                  </a:outerShdw>
                </a:effectLst>
              </a:rPr>
              <a:t>şeklindeki bir </a:t>
            </a:r>
            <a:r>
              <a:rPr lang="tr-TR" dirty="0">
                <a:solidFill>
                  <a:srgbClr val="0070C0"/>
                </a:solidFill>
                <a:effectLst>
                  <a:outerShdw blurRad="38100" dist="38100" dir="2700000" algn="tl">
                    <a:srgbClr val="000000">
                      <a:alpha val="43137"/>
                    </a:srgbClr>
                  </a:outerShdw>
                </a:effectLst>
              </a:rPr>
              <a:t>ihbar veya şikâyet, soyut ve genel nitelikte olduğu için, dilekçede ad, soy ad, imza</a:t>
            </a:r>
            <a:r>
              <a:rPr lang="tr-TR" dirty="0" smtClean="0">
                <a:solidFill>
                  <a:srgbClr val="0070C0"/>
                </a:solidFill>
                <a:effectLst>
                  <a:outerShdw blurRad="38100" dist="38100" dir="2700000" algn="tl">
                    <a:srgbClr val="000000">
                      <a:alpha val="43137"/>
                    </a:srgbClr>
                  </a:outerShdw>
                </a:effectLst>
              </a:rPr>
              <a:t>, ikametgâh </a:t>
            </a:r>
            <a:r>
              <a:rPr lang="tr-TR" dirty="0">
                <a:solidFill>
                  <a:srgbClr val="0070C0"/>
                </a:solidFill>
                <a:effectLst>
                  <a:outerShdw blurRad="38100" dist="38100" dir="2700000" algn="tl">
                    <a:srgbClr val="000000">
                      <a:alpha val="43137"/>
                    </a:srgbClr>
                  </a:outerShdw>
                </a:effectLst>
              </a:rPr>
              <a:t>ve adres bulunsa dahi, dilekçe işleme konulmayacak olup, dilekçenin </a:t>
            </a:r>
            <a:r>
              <a:rPr lang="tr-TR" dirty="0" smtClean="0">
                <a:solidFill>
                  <a:srgbClr val="0070C0"/>
                </a:solidFill>
                <a:effectLst>
                  <a:outerShdw blurRad="38100" dist="38100" dir="2700000" algn="tl">
                    <a:srgbClr val="000000">
                      <a:alpha val="43137"/>
                    </a:srgbClr>
                  </a:outerShdw>
                </a:effectLst>
              </a:rPr>
              <a:t>işleme konulabilmesi </a:t>
            </a:r>
            <a:r>
              <a:rPr lang="tr-TR" dirty="0">
                <a:solidFill>
                  <a:srgbClr val="0070C0"/>
                </a:solidFill>
                <a:effectLst>
                  <a:outerShdw blurRad="38100" dist="38100" dir="2700000" algn="tl">
                    <a:srgbClr val="000000">
                      <a:alpha val="43137"/>
                    </a:srgbClr>
                  </a:outerShdw>
                </a:effectLst>
              </a:rPr>
              <a:t>için usulsüzlüğü hangi belediye görevlisinin </a:t>
            </a:r>
            <a:r>
              <a:rPr lang="tr-TR" dirty="0" smtClean="0">
                <a:solidFill>
                  <a:srgbClr val="0070C0"/>
                </a:solidFill>
                <a:effectLst>
                  <a:outerShdw blurRad="38100" dist="38100" dir="2700000" algn="tl">
                    <a:srgbClr val="000000">
                      <a:alpha val="43137"/>
                    </a:srgbClr>
                  </a:outerShdw>
                </a:effectLst>
              </a:rPr>
              <a:t>gerçekleştirdiğinin belirtilmesi </a:t>
            </a:r>
            <a:r>
              <a:rPr lang="tr-TR" dirty="0">
                <a:solidFill>
                  <a:srgbClr val="0070C0"/>
                </a:solidFill>
                <a:effectLst>
                  <a:outerShdw blurRad="38100" dist="38100" dir="2700000" algn="tl">
                    <a:srgbClr val="000000">
                      <a:alpha val="43137"/>
                    </a:srgbClr>
                  </a:outerShdw>
                </a:effectLst>
              </a:rPr>
              <a:t>gerekmektedir. </a:t>
            </a:r>
            <a:endParaRPr lang="tr-TR" dirty="0" smtClean="0">
              <a:solidFill>
                <a:srgbClr val="0070C0"/>
              </a:solidFill>
              <a:effectLst>
                <a:outerShdw blurRad="38100" dist="38100" dir="2700000" algn="tl">
                  <a:srgbClr val="000000">
                    <a:alpha val="43137"/>
                  </a:srgbClr>
                </a:outerShdw>
              </a:effectLst>
            </a:endParaRPr>
          </a:p>
          <a:p>
            <a:pPr algn="just"/>
            <a:endParaRPr lang="tr-TR" dirty="0" smtClean="0"/>
          </a:p>
          <a:p>
            <a:pPr algn="just"/>
            <a:r>
              <a:rPr lang="tr-TR" b="1" dirty="0" smtClean="0">
                <a:solidFill>
                  <a:srgbClr val="7030A0"/>
                </a:solidFill>
                <a:effectLst>
                  <a:outerShdw blurRad="38100" dist="38100" dir="2700000" algn="tl">
                    <a:srgbClr val="000000">
                      <a:alpha val="43137"/>
                    </a:srgbClr>
                  </a:outerShdw>
                </a:effectLst>
              </a:rPr>
              <a:t>Buna </a:t>
            </a:r>
            <a:r>
              <a:rPr lang="tr-TR" b="1" dirty="0">
                <a:solidFill>
                  <a:srgbClr val="7030A0"/>
                </a:solidFill>
                <a:effectLst>
                  <a:outerShdw blurRad="38100" dist="38100" dir="2700000" algn="tl">
                    <a:srgbClr val="000000">
                      <a:alpha val="43137"/>
                    </a:srgbClr>
                  </a:outerShdw>
                </a:effectLst>
              </a:rPr>
              <a:t>karşın, ihbar veya şikâyet konusu suçun </a:t>
            </a:r>
            <a:r>
              <a:rPr lang="tr-TR" b="1" dirty="0" smtClean="0">
                <a:solidFill>
                  <a:srgbClr val="7030A0"/>
                </a:solidFill>
                <a:effectLst>
                  <a:outerShdw blurRad="38100" dist="38100" dir="2700000" algn="tl">
                    <a:srgbClr val="000000">
                      <a:alpha val="43137"/>
                    </a:srgbClr>
                  </a:outerShdw>
                </a:effectLst>
              </a:rPr>
              <a:t>işlendiğini kesin </a:t>
            </a:r>
            <a:r>
              <a:rPr lang="tr-TR" b="1" dirty="0">
                <a:solidFill>
                  <a:srgbClr val="7030A0"/>
                </a:solidFill>
                <a:effectLst>
                  <a:outerShdw blurRad="38100" dist="38100" dir="2700000" algn="tl">
                    <a:srgbClr val="000000">
                      <a:alpha val="43137"/>
                    </a:srgbClr>
                  </a:outerShdw>
                </a:effectLst>
              </a:rPr>
              <a:t>olarak ispatlayan belgelerin dilekçeye eklenmesi durumunda ad, soy ad </a:t>
            </a:r>
            <a:r>
              <a:rPr lang="tr-TR" b="1" dirty="0" smtClean="0">
                <a:solidFill>
                  <a:srgbClr val="7030A0"/>
                </a:solidFill>
                <a:effectLst>
                  <a:outerShdw blurRad="38100" dist="38100" dir="2700000" algn="tl">
                    <a:srgbClr val="000000">
                      <a:alpha val="43137"/>
                    </a:srgbClr>
                  </a:outerShdw>
                </a:effectLst>
              </a:rPr>
              <a:t>gibi unsurlar </a:t>
            </a:r>
            <a:r>
              <a:rPr lang="tr-TR" b="1" dirty="0">
                <a:solidFill>
                  <a:srgbClr val="7030A0"/>
                </a:solidFill>
                <a:effectLst>
                  <a:outerShdw blurRad="38100" dist="38100" dir="2700000" algn="tl">
                    <a:srgbClr val="000000">
                      <a:alpha val="43137"/>
                    </a:srgbClr>
                  </a:outerShdw>
                </a:effectLst>
              </a:rPr>
              <a:t>belirtilmese de, </a:t>
            </a:r>
            <a:r>
              <a:rPr lang="tr-TR" b="1" dirty="0" smtClean="0">
                <a:solidFill>
                  <a:srgbClr val="7030A0"/>
                </a:solidFill>
                <a:effectLst>
                  <a:outerShdw blurRad="38100" dist="38100" dir="2700000" algn="tl">
                    <a:srgbClr val="000000">
                      <a:alpha val="43137"/>
                    </a:srgbClr>
                  </a:outerShdw>
                </a:effectLst>
              </a:rPr>
              <a:t>dilekçenin </a:t>
            </a:r>
            <a:r>
              <a:rPr lang="tr-TR" b="1" dirty="0">
                <a:solidFill>
                  <a:srgbClr val="7030A0"/>
                </a:solidFill>
                <a:effectLst>
                  <a:outerShdw blurRad="38100" dist="38100" dir="2700000" algn="tl">
                    <a:srgbClr val="000000">
                      <a:alpha val="43137"/>
                    </a:srgbClr>
                  </a:outerShdw>
                </a:effectLst>
              </a:rPr>
              <a:t>işleme </a:t>
            </a:r>
            <a:r>
              <a:rPr lang="tr-TR" b="1" dirty="0" smtClean="0">
                <a:solidFill>
                  <a:srgbClr val="7030A0"/>
                </a:solidFill>
                <a:effectLst>
                  <a:outerShdw blurRad="38100" dist="38100" dir="2700000" algn="tl">
                    <a:srgbClr val="000000">
                      <a:alpha val="43137"/>
                    </a:srgbClr>
                  </a:outerShdw>
                </a:effectLst>
              </a:rPr>
              <a:t>konulacağı açıktır.</a:t>
            </a:r>
            <a:endParaRPr lang="tr-TR" dirty="0"/>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175671122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590773"/>
          </a:xfrm>
        </p:spPr>
        <p:txBody>
          <a:bodyPr>
            <a:normAutofit fontScale="90000"/>
          </a:bodyPr>
          <a:lstStyle/>
          <a:p>
            <a:r>
              <a:rPr lang="tr-TR" dirty="0" smtClean="0"/>
              <a:t>-2-</a:t>
            </a:r>
            <a:endParaRPr lang="tr-TR" dirty="0"/>
          </a:p>
        </p:txBody>
      </p:sp>
      <p:sp>
        <p:nvSpPr>
          <p:cNvPr id="2" name="İçerik Yer Tutucusu 1"/>
          <p:cNvSpPr>
            <a:spLocks noGrp="1"/>
          </p:cNvSpPr>
          <p:nvPr>
            <p:ph idx="1"/>
          </p:nvPr>
        </p:nvSpPr>
        <p:spPr>
          <a:xfrm>
            <a:off x="457200" y="1052736"/>
            <a:ext cx="8229600" cy="5119464"/>
          </a:xfrm>
        </p:spPr>
        <p:txBody>
          <a:bodyPr>
            <a:normAutofit fontScale="92500" lnSpcReduction="10000"/>
          </a:bodyPr>
          <a:lstStyle/>
          <a:p>
            <a:pPr algn="just"/>
            <a:r>
              <a:rPr lang="tr-TR" dirty="0">
                <a:solidFill>
                  <a:srgbClr val="C00000"/>
                </a:solidFill>
                <a:effectLst>
                  <a:outerShdw blurRad="38100" dist="38100" dir="2700000" algn="tl">
                    <a:srgbClr val="000000">
                      <a:alpha val="43137"/>
                    </a:srgbClr>
                  </a:outerShdw>
                </a:effectLst>
              </a:rPr>
              <a:t>4483 sayılı Kanun’un 5. maddesinin 2. fıkrasında</a:t>
            </a:r>
            <a:r>
              <a:rPr lang="tr-TR" dirty="0"/>
              <a:t>; </a:t>
            </a:r>
            <a:r>
              <a:rPr lang="tr-TR" b="1" dirty="0">
                <a:solidFill>
                  <a:srgbClr val="0070C0"/>
                </a:solidFill>
                <a:effectLst>
                  <a:outerShdw blurRad="38100" dist="38100" dir="2700000" algn="tl">
                    <a:srgbClr val="000000">
                      <a:alpha val="43137"/>
                    </a:srgbClr>
                  </a:outerShdw>
                </a:effectLst>
              </a:rPr>
              <a:t>“</a:t>
            </a:r>
            <a:r>
              <a:rPr lang="tr-TR" b="1" dirty="0" smtClean="0">
                <a:solidFill>
                  <a:srgbClr val="0070C0"/>
                </a:solidFill>
                <a:effectLst>
                  <a:outerShdw blurRad="38100" dist="38100" dir="2700000" algn="tl">
                    <a:srgbClr val="000000">
                      <a:alpha val="43137"/>
                    </a:srgbClr>
                  </a:outerShdw>
                </a:effectLst>
              </a:rPr>
              <a:t>Cumhuriyet başsavcılıkları </a:t>
            </a:r>
            <a:r>
              <a:rPr lang="tr-TR" b="1" dirty="0">
                <a:solidFill>
                  <a:srgbClr val="0070C0"/>
                </a:solidFill>
                <a:effectLst>
                  <a:outerShdw blurRad="38100" dist="38100" dir="2700000" algn="tl">
                    <a:srgbClr val="000000">
                      <a:alpha val="43137"/>
                    </a:srgbClr>
                  </a:outerShdw>
                </a:effectLst>
              </a:rPr>
              <a:t>ile izin vermeye yetkili mercilerin, ihbar veya şikâyetler konusunda </a:t>
            </a:r>
            <a:r>
              <a:rPr lang="tr-TR" b="1" dirty="0" smtClean="0">
                <a:solidFill>
                  <a:srgbClr val="0070C0"/>
                </a:solidFill>
                <a:effectLst>
                  <a:outerShdw blurRad="38100" dist="38100" dir="2700000" algn="tl">
                    <a:srgbClr val="000000">
                      <a:alpha val="43137"/>
                    </a:srgbClr>
                  </a:outerShdw>
                </a:effectLst>
              </a:rPr>
              <a:t>daha önce </a:t>
            </a:r>
            <a:r>
              <a:rPr lang="tr-TR" b="1" dirty="0">
                <a:solidFill>
                  <a:srgbClr val="0070C0"/>
                </a:solidFill>
                <a:effectLst>
                  <a:outerShdw blurRad="38100" dist="38100" dir="2700000" algn="tl">
                    <a:srgbClr val="000000">
                      <a:alpha val="43137"/>
                    </a:srgbClr>
                  </a:outerShdw>
                </a:effectLst>
              </a:rPr>
              <a:t>sonuçlandırılmış bir ön inceleme olması halinde müracaatı işleme </a:t>
            </a:r>
            <a:r>
              <a:rPr lang="tr-TR" b="1" dirty="0" smtClean="0">
                <a:solidFill>
                  <a:srgbClr val="0070C0"/>
                </a:solidFill>
                <a:effectLst>
                  <a:outerShdw blurRad="38100" dist="38100" dir="2700000" algn="tl">
                    <a:srgbClr val="000000">
                      <a:alpha val="43137"/>
                    </a:srgbClr>
                  </a:outerShdw>
                </a:effectLst>
              </a:rPr>
              <a:t>koymayacakları ancak</a:t>
            </a:r>
            <a:r>
              <a:rPr lang="tr-TR" b="1" dirty="0">
                <a:solidFill>
                  <a:srgbClr val="0070C0"/>
                </a:solidFill>
                <a:effectLst>
                  <a:outerShdw blurRad="38100" dist="38100" dir="2700000" algn="tl">
                    <a:srgbClr val="000000">
                      <a:alpha val="43137"/>
                    </a:srgbClr>
                  </a:outerShdw>
                </a:effectLst>
              </a:rPr>
              <a:t>, ihbar veya şikâyet edilen kişilerin konu ile ilgili olarak daha önceki </a:t>
            </a:r>
            <a:r>
              <a:rPr lang="tr-TR" b="1" dirty="0" smtClean="0">
                <a:solidFill>
                  <a:srgbClr val="0070C0"/>
                </a:solidFill>
                <a:effectLst>
                  <a:outerShdw blurRad="38100" dist="38100" dir="2700000" algn="tl">
                    <a:srgbClr val="000000">
                      <a:alpha val="43137"/>
                    </a:srgbClr>
                  </a:outerShdw>
                </a:effectLst>
              </a:rPr>
              <a:t>ön incelemenin </a:t>
            </a:r>
            <a:r>
              <a:rPr lang="tr-TR" b="1" dirty="0">
                <a:solidFill>
                  <a:srgbClr val="0070C0"/>
                </a:solidFill>
                <a:effectLst>
                  <a:outerShdw blurRad="38100" dist="38100" dir="2700000" algn="tl">
                    <a:srgbClr val="000000">
                      <a:alpha val="43137"/>
                    </a:srgbClr>
                  </a:outerShdw>
                </a:effectLst>
              </a:rPr>
              <a:t>neticesini etkileyecek yeni belge sunması halinde müracaatı </a:t>
            </a:r>
            <a:r>
              <a:rPr lang="tr-TR" b="1" dirty="0" smtClean="0">
                <a:solidFill>
                  <a:srgbClr val="0070C0"/>
                </a:solidFill>
                <a:effectLst>
                  <a:outerShdw blurRad="38100" dist="38100" dir="2700000" algn="tl">
                    <a:srgbClr val="000000">
                      <a:alpha val="43137"/>
                    </a:srgbClr>
                  </a:outerShdw>
                </a:effectLst>
              </a:rPr>
              <a:t>işleme koyabilecekleri</a:t>
            </a:r>
            <a:r>
              <a:rPr lang="tr-TR" b="1" dirty="0">
                <a:solidFill>
                  <a:srgbClr val="0070C0"/>
                </a:solidFill>
                <a:effectLst>
                  <a:outerShdw blurRad="38100" dist="38100" dir="2700000" algn="tl">
                    <a:srgbClr val="000000">
                      <a:alpha val="43137"/>
                    </a:srgbClr>
                  </a:outerShdw>
                </a:effectLst>
              </a:rPr>
              <a:t>” </a:t>
            </a:r>
            <a:r>
              <a:rPr lang="tr-TR" dirty="0"/>
              <a:t>hükmüne yer verilmiştir</a:t>
            </a:r>
            <a:r>
              <a:rPr lang="tr-TR" dirty="0" smtClean="0"/>
              <a:t>.</a:t>
            </a:r>
          </a:p>
          <a:p>
            <a:pPr algn="just"/>
            <a:endParaRPr lang="tr-TR" dirty="0" smtClean="0"/>
          </a:p>
          <a:p>
            <a:pPr algn="just"/>
            <a:r>
              <a:rPr lang="tr-TR" b="1" dirty="0" smtClean="0">
                <a:solidFill>
                  <a:srgbClr val="C00000"/>
                </a:solidFill>
                <a:effectLst>
                  <a:outerShdw blurRad="38100" dist="38100" dir="2700000" algn="tl">
                    <a:srgbClr val="000000">
                      <a:alpha val="43137"/>
                    </a:srgbClr>
                  </a:outerShdw>
                </a:effectLst>
              </a:rPr>
              <a:t>Dolayısıyla</a:t>
            </a:r>
            <a:r>
              <a:rPr lang="tr-TR" dirty="0"/>
              <a:t>, </a:t>
            </a:r>
            <a:r>
              <a:rPr lang="tr-TR" b="1" dirty="0">
                <a:solidFill>
                  <a:srgbClr val="0070C0"/>
                </a:solidFill>
                <a:effectLst>
                  <a:outerShdw blurRad="38100" dist="38100" dir="2700000" algn="tl">
                    <a:srgbClr val="000000">
                      <a:alpha val="43137"/>
                    </a:srgbClr>
                  </a:outerShdw>
                </a:effectLst>
              </a:rPr>
              <a:t>sanık hakkında daha önce </a:t>
            </a:r>
            <a:r>
              <a:rPr lang="tr-TR" b="1" dirty="0" smtClean="0">
                <a:solidFill>
                  <a:srgbClr val="0070C0"/>
                </a:solidFill>
                <a:effectLst>
                  <a:outerShdw blurRad="38100" dist="38100" dir="2700000" algn="tl">
                    <a:srgbClr val="000000">
                      <a:alpha val="43137"/>
                    </a:srgbClr>
                  </a:outerShdw>
                </a:effectLst>
              </a:rPr>
              <a:t>aynı eylemden </a:t>
            </a:r>
            <a:r>
              <a:rPr lang="tr-TR" b="1" dirty="0">
                <a:solidFill>
                  <a:srgbClr val="0070C0"/>
                </a:solidFill>
                <a:effectLst>
                  <a:outerShdw blurRad="38100" dist="38100" dir="2700000" algn="tl">
                    <a:srgbClr val="000000">
                      <a:alpha val="43137"/>
                    </a:srgbClr>
                  </a:outerShdw>
                </a:effectLst>
              </a:rPr>
              <a:t>dolayı ihbar veya şikâyet sonucu ön inceleme yapılmışsa, tekrar yapılan </a:t>
            </a:r>
            <a:r>
              <a:rPr lang="tr-TR" b="1" dirty="0" smtClean="0">
                <a:solidFill>
                  <a:srgbClr val="0070C0"/>
                </a:solidFill>
                <a:effectLst>
                  <a:outerShdw blurRad="38100" dist="38100" dir="2700000" algn="tl">
                    <a:srgbClr val="000000">
                      <a:alpha val="43137"/>
                    </a:srgbClr>
                  </a:outerShdw>
                </a:effectLst>
              </a:rPr>
              <a:t>ihbar veya </a:t>
            </a:r>
            <a:r>
              <a:rPr lang="tr-TR" b="1" dirty="0">
                <a:solidFill>
                  <a:srgbClr val="0070C0"/>
                </a:solidFill>
                <a:effectLst>
                  <a:outerShdw blurRad="38100" dist="38100" dir="2700000" algn="tl">
                    <a:srgbClr val="000000">
                      <a:alpha val="43137"/>
                    </a:srgbClr>
                  </a:outerShdw>
                </a:effectLst>
              </a:rPr>
              <a:t>şikâyet işleme </a:t>
            </a:r>
            <a:r>
              <a:rPr lang="tr-TR" b="1" dirty="0" smtClean="0">
                <a:solidFill>
                  <a:srgbClr val="0070C0"/>
                </a:solidFill>
                <a:effectLst>
                  <a:outerShdw blurRad="38100" dist="38100" dir="2700000" algn="tl">
                    <a:srgbClr val="000000">
                      <a:alpha val="43137"/>
                    </a:srgbClr>
                  </a:outerShdw>
                </a:effectLst>
              </a:rPr>
              <a:t>konulmayacaktır.</a:t>
            </a:r>
            <a:endParaRPr lang="tr-TR" b="1" dirty="0">
              <a:solidFill>
                <a:srgbClr val="0070C0"/>
              </a:solidFill>
              <a:effectLst>
                <a:outerShdw blurRad="38100" dist="38100" dir="2700000" algn="tl">
                  <a:srgbClr val="000000">
                    <a:alpha val="43137"/>
                  </a:srgbClr>
                </a:outerShdw>
              </a:effectLst>
            </a:endParaRP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64354985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713234"/>
          </a:xfrm>
        </p:spPr>
        <p:txBody>
          <a:bodyPr>
            <a:normAutofit fontScale="90000"/>
          </a:bodyPr>
          <a:lstStyle/>
          <a:p>
            <a:r>
              <a:rPr lang="tr-TR" dirty="0" smtClean="0"/>
              <a:t>-5-</a:t>
            </a:r>
            <a:endParaRPr lang="tr-TR" dirty="0"/>
          </a:p>
        </p:txBody>
      </p:sp>
      <p:sp>
        <p:nvSpPr>
          <p:cNvPr id="2" name="İçerik Yer Tutucusu 1"/>
          <p:cNvSpPr>
            <a:spLocks noGrp="1"/>
          </p:cNvSpPr>
          <p:nvPr>
            <p:ph idx="1"/>
          </p:nvPr>
        </p:nvSpPr>
        <p:spPr>
          <a:xfrm>
            <a:off x="457200" y="1052736"/>
            <a:ext cx="8229600" cy="5119464"/>
          </a:xfrm>
        </p:spPr>
        <p:txBody>
          <a:bodyPr>
            <a:normAutofit fontScale="77500" lnSpcReduction="20000"/>
          </a:bodyPr>
          <a:lstStyle/>
          <a:p>
            <a:r>
              <a:rPr lang="tr-TR" sz="3400" b="1" dirty="0">
                <a:solidFill>
                  <a:srgbClr val="00B050"/>
                </a:solidFill>
              </a:rPr>
              <a:t>Suçun Cumhuriyet Savcıları Tarafından Bildirilmesi</a:t>
            </a:r>
          </a:p>
          <a:p>
            <a:pPr algn="just"/>
            <a:endParaRPr lang="tr-TR" b="1" dirty="0" smtClean="0">
              <a:solidFill>
                <a:srgbClr val="C00000"/>
              </a:solidFill>
              <a:effectLst>
                <a:outerShdw blurRad="38100" dist="38100" dir="2700000" algn="tl">
                  <a:srgbClr val="000000">
                    <a:alpha val="43137"/>
                  </a:srgbClr>
                </a:outerShdw>
              </a:effectLst>
            </a:endParaRPr>
          </a:p>
          <a:p>
            <a:pPr algn="just"/>
            <a:r>
              <a:rPr lang="tr-TR" b="1" dirty="0" smtClean="0">
                <a:solidFill>
                  <a:srgbClr val="C00000"/>
                </a:solidFill>
                <a:effectLst>
                  <a:outerShdw blurRad="38100" dist="38100" dir="2700000" algn="tl">
                    <a:srgbClr val="000000">
                      <a:alpha val="43137"/>
                    </a:srgbClr>
                  </a:outerShdw>
                </a:effectLst>
              </a:rPr>
              <a:t>4483 </a:t>
            </a:r>
            <a:r>
              <a:rPr lang="tr-TR" b="1" dirty="0">
                <a:solidFill>
                  <a:srgbClr val="C00000"/>
                </a:solidFill>
                <a:effectLst>
                  <a:outerShdw blurRad="38100" dist="38100" dir="2700000" algn="tl">
                    <a:srgbClr val="000000">
                      <a:alpha val="43137"/>
                    </a:srgbClr>
                  </a:outerShdw>
                </a:effectLst>
              </a:rPr>
              <a:t>sayılı Kanun’un 4. maddesinin 1.fıkrasında</a:t>
            </a:r>
            <a:r>
              <a:rPr lang="tr-TR" dirty="0"/>
              <a:t>; </a:t>
            </a:r>
            <a:r>
              <a:rPr lang="tr-TR" dirty="0">
                <a:solidFill>
                  <a:srgbClr val="0070C0"/>
                </a:solidFill>
                <a:effectLst>
                  <a:outerShdw blurRad="38100" dist="38100" dir="2700000" algn="tl">
                    <a:srgbClr val="000000">
                      <a:alpha val="43137"/>
                    </a:srgbClr>
                  </a:outerShdw>
                </a:effectLst>
              </a:rPr>
              <a:t>“Cumhuriyet başsavcılarının</a:t>
            </a:r>
            <a:r>
              <a:rPr lang="tr-TR" dirty="0" smtClean="0">
                <a:solidFill>
                  <a:srgbClr val="0070C0"/>
                </a:solidFill>
                <a:effectLst>
                  <a:outerShdw blurRad="38100" dist="38100" dir="2700000" algn="tl">
                    <a:srgbClr val="000000">
                      <a:alpha val="43137"/>
                    </a:srgbClr>
                  </a:outerShdw>
                </a:effectLst>
              </a:rPr>
              <a:t>, memurlar </a:t>
            </a:r>
            <a:r>
              <a:rPr lang="tr-TR" dirty="0">
                <a:solidFill>
                  <a:srgbClr val="0070C0"/>
                </a:solidFill>
                <a:effectLst>
                  <a:outerShdw blurRad="38100" dist="38100" dir="2700000" algn="tl">
                    <a:srgbClr val="000000">
                      <a:alpha val="43137"/>
                    </a:srgbClr>
                  </a:outerShdw>
                </a:effectLst>
              </a:rPr>
              <a:t>ve diğer kamu görevlilerinin bu Kanun kapsamına giren suçlarına </a:t>
            </a:r>
            <a:r>
              <a:rPr lang="tr-TR" dirty="0" smtClean="0">
                <a:solidFill>
                  <a:srgbClr val="0070C0"/>
                </a:solidFill>
                <a:effectLst>
                  <a:outerShdw blurRad="38100" dist="38100" dir="2700000" algn="tl">
                    <a:srgbClr val="000000">
                      <a:alpha val="43137"/>
                    </a:srgbClr>
                  </a:outerShdw>
                </a:effectLst>
              </a:rPr>
              <a:t>ilişkin herhangi </a:t>
            </a:r>
            <a:r>
              <a:rPr lang="tr-TR" dirty="0">
                <a:solidFill>
                  <a:srgbClr val="0070C0"/>
                </a:solidFill>
                <a:effectLst>
                  <a:outerShdw blurRad="38100" dist="38100" dir="2700000" algn="tl">
                    <a:srgbClr val="000000">
                      <a:alpha val="43137"/>
                    </a:srgbClr>
                  </a:outerShdw>
                </a:effectLst>
              </a:rPr>
              <a:t>bir ihbar veya şikâyet aldıklarında veya böyle bir durumu öğrendiklerinde</a:t>
            </a:r>
            <a:r>
              <a:rPr lang="tr-TR" dirty="0" smtClean="0">
                <a:solidFill>
                  <a:srgbClr val="0070C0"/>
                </a:solidFill>
                <a:effectLst>
                  <a:outerShdw blurRad="38100" dist="38100" dir="2700000" algn="tl">
                    <a:srgbClr val="000000">
                      <a:alpha val="43137"/>
                    </a:srgbClr>
                  </a:outerShdw>
                </a:effectLst>
              </a:rPr>
              <a:t>, ivedilikle </a:t>
            </a:r>
            <a:r>
              <a:rPr lang="tr-TR" dirty="0">
                <a:solidFill>
                  <a:srgbClr val="0070C0"/>
                </a:solidFill>
                <a:effectLst>
                  <a:outerShdw blurRad="38100" dist="38100" dir="2700000" algn="tl">
                    <a:srgbClr val="000000">
                      <a:alpha val="43137"/>
                    </a:srgbClr>
                  </a:outerShdw>
                </a:effectLst>
              </a:rPr>
              <a:t>toplanması gerekli ve kaybolma ihtimali bulunan delilleri tespitten </a:t>
            </a:r>
            <a:r>
              <a:rPr lang="tr-TR" dirty="0" smtClean="0">
                <a:solidFill>
                  <a:srgbClr val="0070C0"/>
                </a:solidFill>
                <a:effectLst>
                  <a:outerShdw blurRad="38100" dist="38100" dir="2700000" algn="tl">
                    <a:srgbClr val="000000">
                      <a:alpha val="43137"/>
                    </a:srgbClr>
                  </a:outerShdw>
                </a:effectLst>
              </a:rPr>
              <a:t>başka hiçbir </a:t>
            </a:r>
            <a:r>
              <a:rPr lang="tr-TR" dirty="0">
                <a:solidFill>
                  <a:srgbClr val="0070C0"/>
                </a:solidFill>
                <a:effectLst>
                  <a:outerShdw blurRad="38100" dist="38100" dir="2700000" algn="tl">
                    <a:srgbClr val="000000">
                      <a:alpha val="43137"/>
                    </a:srgbClr>
                  </a:outerShdw>
                </a:effectLst>
              </a:rPr>
              <a:t>işlem yapmayarak ve hakkında ihbar veya şikâyette bulunulan memur veya </a:t>
            </a:r>
            <a:r>
              <a:rPr lang="tr-TR" dirty="0" smtClean="0">
                <a:solidFill>
                  <a:srgbClr val="0070C0"/>
                </a:solidFill>
                <a:effectLst>
                  <a:outerShdw blurRad="38100" dist="38100" dir="2700000" algn="tl">
                    <a:srgbClr val="000000">
                      <a:alpha val="43137"/>
                    </a:srgbClr>
                  </a:outerShdw>
                </a:effectLst>
              </a:rPr>
              <a:t>diğer kamu </a:t>
            </a:r>
            <a:r>
              <a:rPr lang="tr-TR" dirty="0">
                <a:solidFill>
                  <a:srgbClr val="0070C0"/>
                </a:solidFill>
                <a:effectLst>
                  <a:outerShdw blurRad="38100" dist="38100" dir="2700000" algn="tl">
                    <a:srgbClr val="000000">
                      <a:alpha val="43137"/>
                    </a:srgbClr>
                  </a:outerShdw>
                </a:effectLst>
              </a:rPr>
              <a:t>görevlisinin ifadesine başvurmaksızın evrakın bir örneğini ilgili </a:t>
            </a:r>
            <a:r>
              <a:rPr lang="tr-TR" dirty="0" smtClean="0">
                <a:solidFill>
                  <a:srgbClr val="0070C0"/>
                </a:solidFill>
                <a:effectLst>
                  <a:outerShdw blurRad="38100" dist="38100" dir="2700000" algn="tl">
                    <a:srgbClr val="000000">
                      <a:alpha val="43137"/>
                    </a:srgbClr>
                  </a:outerShdw>
                </a:effectLst>
              </a:rPr>
              <a:t>makama göndererek</a:t>
            </a:r>
            <a:r>
              <a:rPr lang="tr-TR" dirty="0">
                <a:solidFill>
                  <a:srgbClr val="0070C0"/>
                </a:solidFill>
                <a:effectLst>
                  <a:outerShdw blurRad="38100" dist="38100" dir="2700000" algn="tl">
                    <a:srgbClr val="000000">
                      <a:alpha val="43137"/>
                    </a:srgbClr>
                  </a:outerShdw>
                </a:effectLst>
              </a:rPr>
              <a:t>, yetkili merciden soruşturma izni isteyecekleri”, </a:t>
            </a:r>
            <a:r>
              <a:rPr lang="tr-TR" dirty="0"/>
              <a:t>hüküm altına alınmış olup</a:t>
            </a:r>
            <a:r>
              <a:rPr lang="tr-TR" dirty="0" smtClean="0"/>
              <a:t>, </a:t>
            </a:r>
            <a:r>
              <a:rPr lang="tr-TR" b="1" dirty="0" smtClean="0">
                <a:solidFill>
                  <a:srgbClr val="C00000"/>
                </a:solidFill>
                <a:effectLst>
                  <a:outerShdw blurRad="38100" dist="38100" dir="2700000" algn="tl">
                    <a:srgbClr val="000000">
                      <a:alpha val="43137"/>
                    </a:srgbClr>
                  </a:outerShdw>
                </a:effectLst>
              </a:rPr>
              <a:t>anılan </a:t>
            </a:r>
            <a:r>
              <a:rPr lang="tr-TR" b="1" dirty="0">
                <a:solidFill>
                  <a:srgbClr val="C00000"/>
                </a:solidFill>
                <a:effectLst>
                  <a:outerShdw blurRad="38100" dist="38100" dir="2700000" algn="tl">
                    <a:srgbClr val="000000">
                      <a:alpha val="43137"/>
                    </a:srgbClr>
                  </a:outerShdw>
                </a:effectLst>
              </a:rPr>
              <a:t>maddenin 2. fıkrasında ise;</a:t>
            </a:r>
            <a:r>
              <a:rPr lang="tr-TR" dirty="0"/>
              <a:t> </a:t>
            </a:r>
            <a:r>
              <a:rPr lang="tr-TR" b="1" dirty="0">
                <a:solidFill>
                  <a:srgbClr val="0070C0"/>
                </a:solidFill>
                <a:effectLst>
                  <a:outerShdw blurRad="38100" dist="38100" dir="2700000" algn="tl">
                    <a:srgbClr val="000000">
                      <a:alpha val="43137"/>
                    </a:srgbClr>
                  </a:outerShdw>
                </a:effectLst>
              </a:rPr>
              <a:t>“Diğer makam ve memurlarla kamu görevlilerinin de</a:t>
            </a:r>
            <a:r>
              <a:rPr lang="tr-TR" b="1" dirty="0" smtClean="0">
                <a:solidFill>
                  <a:srgbClr val="0070C0"/>
                </a:solidFill>
                <a:effectLst>
                  <a:outerShdw blurRad="38100" dist="38100" dir="2700000" algn="tl">
                    <a:srgbClr val="000000">
                      <a:alpha val="43137"/>
                    </a:srgbClr>
                  </a:outerShdw>
                </a:effectLst>
              </a:rPr>
              <a:t>, bu </a:t>
            </a:r>
            <a:r>
              <a:rPr lang="tr-TR" b="1" dirty="0">
                <a:solidFill>
                  <a:srgbClr val="0070C0"/>
                </a:solidFill>
                <a:effectLst>
                  <a:outerShdw blurRad="38100" dist="38100" dir="2700000" algn="tl">
                    <a:srgbClr val="000000">
                      <a:alpha val="43137"/>
                    </a:srgbClr>
                  </a:outerShdw>
                </a:effectLst>
              </a:rPr>
              <a:t>Kanun kapsamına giren bir suç işlendiğini ihbar, şikâyet, bilgi, belge veya </a:t>
            </a:r>
            <a:r>
              <a:rPr lang="tr-TR" b="1" dirty="0" smtClean="0">
                <a:solidFill>
                  <a:srgbClr val="0070C0"/>
                </a:solidFill>
                <a:effectLst>
                  <a:outerShdw blurRad="38100" dist="38100" dir="2700000" algn="tl">
                    <a:srgbClr val="000000">
                      <a:alpha val="43137"/>
                    </a:srgbClr>
                  </a:outerShdw>
                </a:effectLst>
              </a:rPr>
              <a:t>bulgulara </a:t>
            </a:r>
            <a:r>
              <a:rPr lang="nl-NL" b="1" dirty="0" smtClean="0">
                <a:solidFill>
                  <a:srgbClr val="0070C0"/>
                </a:solidFill>
                <a:effectLst>
                  <a:outerShdw blurRad="38100" dist="38100" dir="2700000" algn="tl">
                    <a:srgbClr val="000000">
                      <a:alpha val="43137"/>
                    </a:srgbClr>
                  </a:outerShdw>
                </a:effectLst>
              </a:rPr>
              <a:t>dayanarak </a:t>
            </a:r>
            <a:r>
              <a:rPr lang="nl-NL" b="1" dirty="0">
                <a:solidFill>
                  <a:srgbClr val="0070C0"/>
                </a:solidFill>
                <a:effectLst>
                  <a:outerShdw blurRad="38100" dist="38100" dir="2700000" algn="tl">
                    <a:srgbClr val="000000">
                      <a:alpha val="43137"/>
                    </a:srgbClr>
                  </a:outerShdw>
                </a:effectLst>
              </a:rPr>
              <a:t>öğrenmeleri halinde, durumu izin vermeye yetkili mercie iletmek </a:t>
            </a:r>
            <a:r>
              <a:rPr lang="nl-NL" b="1" dirty="0" smtClean="0">
                <a:solidFill>
                  <a:srgbClr val="0070C0"/>
                </a:solidFill>
                <a:effectLst>
                  <a:outerShdw blurRad="38100" dist="38100" dir="2700000" algn="tl">
                    <a:srgbClr val="000000">
                      <a:alpha val="43137"/>
                    </a:srgbClr>
                  </a:outerShdw>
                </a:effectLst>
              </a:rPr>
              <a:t>zorunda</a:t>
            </a:r>
            <a:r>
              <a:rPr lang="tr-TR" b="1" dirty="0" smtClean="0">
                <a:solidFill>
                  <a:srgbClr val="0070C0"/>
                </a:solidFill>
                <a:effectLst>
                  <a:outerShdw blurRad="38100" dist="38100" dir="2700000" algn="tl">
                    <a:srgbClr val="000000">
                      <a:alpha val="43137"/>
                    </a:srgbClr>
                  </a:outerShdw>
                </a:effectLst>
              </a:rPr>
              <a:t> oldukları</a:t>
            </a:r>
            <a:r>
              <a:rPr lang="tr-TR" dirty="0"/>
              <a:t>” hükme bağlanmıştır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1739288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704088"/>
            <a:ext cx="8115328" cy="867524"/>
          </a:xfrm>
        </p:spPr>
        <p:txBody>
          <a:bodyPr>
            <a:normAutofit/>
          </a:bodyPr>
          <a:lstStyle/>
          <a:p>
            <a:r>
              <a:rPr lang="tr-TR" sz="3600" b="1" dirty="0" smtClean="0">
                <a:solidFill>
                  <a:srgbClr val="00B050"/>
                </a:solidFill>
              </a:rPr>
              <a:t>İdare Hukukunda Kamu Görevlisi:</a:t>
            </a:r>
            <a:r>
              <a:rPr lang="tr-TR" sz="3600" dirty="0" smtClean="0">
                <a:solidFill>
                  <a:srgbClr val="00B050"/>
                </a:solidFill>
              </a:rPr>
              <a:t> </a:t>
            </a:r>
            <a:endParaRPr lang="tr-TR" sz="3600" dirty="0"/>
          </a:p>
        </p:txBody>
      </p:sp>
      <p:sp>
        <p:nvSpPr>
          <p:cNvPr id="2" name="1 İçerik Yer Tutucusu"/>
          <p:cNvSpPr>
            <a:spLocks noGrp="1"/>
          </p:cNvSpPr>
          <p:nvPr>
            <p:ph idx="1"/>
          </p:nvPr>
        </p:nvSpPr>
        <p:spPr/>
        <p:txBody>
          <a:bodyPr>
            <a:normAutofit fontScale="92500" lnSpcReduction="10000"/>
          </a:bodyPr>
          <a:lstStyle/>
          <a:p>
            <a:pPr algn="just"/>
            <a:r>
              <a:rPr lang="tr-TR" sz="3200" dirty="0" smtClean="0">
                <a:solidFill>
                  <a:srgbClr val="C00000"/>
                </a:solidFill>
                <a:effectLst>
                  <a:outerShdw blurRad="38100" dist="38100" dir="2700000" algn="tl">
                    <a:srgbClr val="000000">
                      <a:alpha val="43137"/>
                    </a:srgbClr>
                  </a:outerShdw>
                </a:effectLst>
              </a:rPr>
              <a:t>Dolayısıyla,</a:t>
            </a:r>
            <a:r>
              <a:rPr lang="tr-TR" sz="3200" dirty="0" smtClean="0"/>
              <a:t> </a:t>
            </a:r>
            <a:r>
              <a:rPr lang="tr-TR" sz="3200" b="1" u="sng" dirty="0" smtClean="0">
                <a:solidFill>
                  <a:srgbClr val="7030A0"/>
                </a:solidFill>
                <a:effectLst>
                  <a:outerShdw blurRad="38100" dist="38100" dir="2700000" algn="tl">
                    <a:srgbClr val="000000">
                      <a:alpha val="43137"/>
                    </a:srgbClr>
                  </a:outerShdw>
                </a:effectLst>
              </a:rPr>
              <a:t>işçiler hakkında 657 sayılı D.M.K. Hükümleri uygulanamaz. </a:t>
            </a:r>
            <a:r>
              <a:rPr lang="tr-TR" sz="3200" dirty="0" smtClean="0"/>
              <a:t>Anılan Kanun’un 36. maddesinde ise; “</a:t>
            </a:r>
            <a:r>
              <a:rPr lang="tr-TR" sz="3200" b="1" dirty="0" smtClean="0"/>
              <a:t>Yardımcı sınıfındaki hizmetlerin de memurlar eliyle görüleceği</a:t>
            </a:r>
            <a:r>
              <a:rPr lang="tr-TR" sz="3200" dirty="0" smtClean="0"/>
              <a:t>” belirtilmiştir. </a:t>
            </a:r>
            <a:r>
              <a:rPr lang="tr-TR" sz="3200" b="1" dirty="0" smtClean="0">
                <a:solidFill>
                  <a:srgbClr val="7030A0"/>
                </a:solidFill>
                <a:effectLst>
                  <a:outerShdw blurRad="38100" dist="38100" dir="2700000" algn="tl">
                    <a:srgbClr val="000000">
                      <a:alpha val="43137"/>
                    </a:srgbClr>
                  </a:outerShdw>
                </a:effectLst>
              </a:rPr>
              <a:t>Böylece, D.M.K.’da, asli ve yardımcı hizmet ayrımı benimsenmiş olmasına rağmen, yardımcı hizmetlerde istihdam edilenlerin memur tanımının içine dahil edildiği görülmektedir</a:t>
            </a:r>
            <a:endParaRPr lang="tr-TR" dirty="0"/>
          </a:p>
        </p:txBody>
      </p:sp>
      <p:sp>
        <p:nvSpPr>
          <p:cNvPr id="4" name="3 Altbilgi Yer Tutucusu"/>
          <p:cNvSpPr>
            <a:spLocks noGrp="1"/>
          </p:cNvSpPr>
          <p:nvPr>
            <p:ph type="ftr" sz="quarter" idx="11"/>
          </p:nvPr>
        </p:nvSpPr>
        <p:spPr/>
        <p:txBody>
          <a:bodyPr/>
          <a:lstStyle/>
          <a:p>
            <a:r>
              <a:rPr lang="en-US" smtClean="0"/>
              <a:t>Your logo here</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785242"/>
          </a:xfrm>
        </p:spPr>
        <p:txBody>
          <a:bodyPr>
            <a:normAutofit/>
          </a:bodyPr>
          <a:lstStyle/>
          <a:p>
            <a:r>
              <a:rPr lang="tr-TR" sz="3600" dirty="0" smtClean="0"/>
              <a:t>-6-</a:t>
            </a:r>
            <a:endParaRPr lang="tr-TR" sz="3600" dirty="0"/>
          </a:p>
        </p:txBody>
      </p:sp>
      <p:sp>
        <p:nvSpPr>
          <p:cNvPr id="2" name="İçerik Yer Tutucusu 1"/>
          <p:cNvSpPr>
            <a:spLocks noGrp="1"/>
          </p:cNvSpPr>
          <p:nvPr>
            <p:ph idx="1"/>
          </p:nvPr>
        </p:nvSpPr>
        <p:spPr>
          <a:xfrm>
            <a:off x="457200" y="1124744"/>
            <a:ext cx="8229600" cy="5328592"/>
          </a:xfrm>
        </p:spPr>
        <p:txBody>
          <a:bodyPr>
            <a:normAutofit fontScale="77500" lnSpcReduction="20000"/>
          </a:bodyPr>
          <a:lstStyle/>
          <a:p>
            <a:r>
              <a:rPr lang="tr-TR" b="1" dirty="0">
                <a:solidFill>
                  <a:srgbClr val="00B050"/>
                </a:solidFill>
              </a:rPr>
              <a:t>Suçun Diğer Makam ve Görevliler Tarafından Bildirilmesi</a:t>
            </a:r>
          </a:p>
          <a:p>
            <a:pPr algn="just"/>
            <a:r>
              <a:rPr lang="tr-TR" b="1" dirty="0">
                <a:solidFill>
                  <a:srgbClr val="C00000"/>
                </a:solidFill>
                <a:effectLst>
                  <a:outerShdw blurRad="38100" dist="38100" dir="2700000" algn="tl">
                    <a:srgbClr val="000000">
                      <a:alpha val="43137"/>
                    </a:srgbClr>
                  </a:outerShdw>
                </a:effectLst>
              </a:rPr>
              <a:t>4483 sayılı Kanunun 4. maddesinin 2. fıkrasında; </a:t>
            </a:r>
            <a:r>
              <a:rPr lang="tr-TR" dirty="0">
                <a:solidFill>
                  <a:srgbClr val="0070C0"/>
                </a:solidFill>
                <a:effectLst>
                  <a:outerShdw blurRad="38100" dist="38100" dir="2700000" algn="tl">
                    <a:srgbClr val="000000">
                      <a:alpha val="43137"/>
                    </a:srgbClr>
                  </a:outerShdw>
                </a:effectLst>
              </a:rPr>
              <a:t>“Cumhuriyet </a:t>
            </a:r>
            <a:r>
              <a:rPr lang="tr-TR" dirty="0" smtClean="0">
                <a:solidFill>
                  <a:srgbClr val="0070C0"/>
                </a:solidFill>
                <a:effectLst>
                  <a:outerShdw blurRad="38100" dist="38100" dir="2700000" algn="tl">
                    <a:srgbClr val="000000">
                      <a:alpha val="43137"/>
                    </a:srgbClr>
                  </a:outerShdw>
                </a:effectLst>
              </a:rPr>
              <a:t>başsavcılığı dışındaki </a:t>
            </a:r>
            <a:r>
              <a:rPr lang="tr-TR" dirty="0">
                <a:solidFill>
                  <a:srgbClr val="0070C0"/>
                </a:solidFill>
                <a:effectLst>
                  <a:outerShdw blurRad="38100" dist="38100" dir="2700000" algn="tl">
                    <a:srgbClr val="000000">
                      <a:alpha val="43137"/>
                    </a:srgbClr>
                  </a:outerShdw>
                </a:effectLst>
              </a:rPr>
              <a:t>diğer makam ve memurlarla kamu görevlilerinin de, bu Kanun </a:t>
            </a:r>
            <a:r>
              <a:rPr lang="tr-TR" dirty="0" smtClean="0">
                <a:solidFill>
                  <a:srgbClr val="0070C0"/>
                </a:solidFill>
                <a:effectLst>
                  <a:outerShdw blurRad="38100" dist="38100" dir="2700000" algn="tl">
                    <a:srgbClr val="000000">
                      <a:alpha val="43137"/>
                    </a:srgbClr>
                  </a:outerShdw>
                </a:effectLst>
              </a:rPr>
              <a:t>kapsamına giren </a:t>
            </a:r>
            <a:r>
              <a:rPr lang="tr-TR" dirty="0">
                <a:solidFill>
                  <a:srgbClr val="0070C0"/>
                </a:solidFill>
                <a:effectLst>
                  <a:outerShdw blurRad="38100" dist="38100" dir="2700000" algn="tl">
                    <a:srgbClr val="000000">
                      <a:alpha val="43137"/>
                    </a:srgbClr>
                  </a:outerShdw>
                </a:effectLst>
              </a:rPr>
              <a:t>bir suç işlendiğini ihbar, şikâyet, bilgi, belge veya bulgulara </a:t>
            </a:r>
            <a:r>
              <a:rPr lang="tr-TR" dirty="0" smtClean="0">
                <a:solidFill>
                  <a:srgbClr val="0070C0"/>
                </a:solidFill>
                <a:effectLst>
                  <a:outerShdw blurRad="38100" dist="38100" dir="2700000" algn="tl">
                    <a:srgbClr val="000000">
                      <a:alpha val="43137"/>
                    </a:srgbClr>
                  </a:outerShdw>
                </a:effectLst>
              </a:rPr>
              <a:t>dayanarak öğrendiklerinde </a:t>
            </a:r>
            <a:r>
              <a:rPr lang="tr-TR" dirty="0">
                <a:solidFill>
                  <a:srgbClr val="0070C0"/>
                </a:solidFill>
                <a:effectLst>
                  <a:outerShdw blurRad="38100" dist="38100" dir="2700000" algn="tl">
                    <a:srgbClr val="000000">
                      <a:alpha val="43137"/>
                    </a:srgbClr>
                  </a:outerShdw>
                </a:effectLst>
              </a:rPr>
              <a:t>durumu izin vermeye yetkili mercie iletecekleri” </a:t>
            </a:r>
            <a:r>
              <a:rPr lang="tr-TR" dirty="0"/>
              <a:t>hüküm </a:t>
            </a:r>
            <a:r>
              <a:rPr lang="tr-TR" dirty="0" smtClean="0"/>
              <a:t>altına alınmıştır. </a:t>
            </a:r>
          </a:p>
          <a:p>
            <a:pPr algn="just"/>
            <a:endParaRPr lang="tr-TR" dirty="0"/>
          </a:p>
          <a:p>
            <a:pPr algn="just"/>
            <a:r>
              <a:rPr lang="tr-TR" b="1" dirty="0" smtClean="0">
                <a:solidFill>
                  <a:srgbClr val="00B050"/>
                </a:solidFill>
                <a:effectLst>
                  <a:outerShdw blurRad="38100" dist="38100" dir="2700000" algn="tl">
                    <a:srgbClr val="000000">
                      <a:alpha val="43137"/>
                    </a:srgbClr>
                  </a:outerShdw>
                </a:effectLst>
              </a:rPr>
              <a:t>Esasen </a:t>
            </a:r>
            <a:r>
              <a:rPr lang="tr-TR" b="1" dirty="0">
                <a:solidFill>
                  <a:srgbClr val="00B050"/>
                </a:solidFill>
                <a:effectLst>
                  <a:outerShdw blurRad="38100" dist="38100" dir="2700000" algn="tl">
                    <a:srgbClr val="000000">
                      <a:alpha val="43137"/>
                    </a:srgbClr>
                  </a:outerShdw>
                </a:effectLst>
              </a:rPr>
              <a:t>suçun öğrenilmesi, ihbar ve şikayet ile ilgili hükümler yeni CMK’ </a:t>
            </a:r>
            <a:r>
              <a:rPr lang="tr-TR" b="1" dirty="0" err="1" smtClean="0">
                <a:solidFill>
                  <a:srgbClr val="00B050"/>
                </a:solidFill>
                <a:effectLst>
                  <a:outerShdw blurRad="38100" dist="38100" dir="2700000" algn="tl">
                    <a:srgbClr val="000000">
                      <a:alpha val="43137"/>
                    </a:srgbClr>
                  </a:outerShdw>
                </a:effectLst>
              </a:rPr>
              <a:t>nın</a:t>
            </a:r>
            <a:r>
              <a:rPr lang="tr-TR" b="1" dirty="0" smtClean="0">
                <a:solidFill>
                  <a:srgbClr val="00B050"/>
                </a:solidFill>
                <a:effectLst>
                  <a:outerShdw blurRad="38100" dist="38100" dir="2700000" algn="tl">
                    <a:srgbClr val="000000">
                      <a:alpha val="43137"/>
                    </a:srgbClr>
                  </a:outerShdw>
                </a:effectLst>
              </a:rPr>
              <a:t> 158</a:t>
            </a:r>
            <a:r>
              <a:rPr lang="tr-TR" b="1" dirty="0">
                <a:solidFill>
                  <a:srgbClr val="00B050"/>
                </a:solidFill>
                <a:effectLst>
                  <a:outerShdw blurRad="38100" dist="38100" dir="2700000" algn="tl">
                    <a:srgbClr val="000000">
                      <a:alpha val="43137"/>
                    </a:srgbClr>
                  </a:outerShdw>
                </a:effectLst>
              </a:rPr>
              <a:t>. maddesinde düzenlenmiştir. Buna göre, suça ilişkin ihbar veya şikayet, </a:t>
            </a:r>
            <a:r>
              <a:rPr lang="tr-TR" b="1" dirty="0" smtClean="0">
                <a:solidFill>
                  <a:srgbClr val="00B050"/>
                </a:solidFill>
                <a:effectLst>
                  <a:outerShdw blurRad="38100" dist="38100" dir="2700000" algn="tl">
                    <a:srgbClr val="000000">
                      <a:alpha val="43137"/>
                    </a:srgbClr>
                  </a:outerShdw>
                </a:effectLst>
              </a:rPr>
              <a:t>Cumhuriyet başsavcılığına </a:t>
            </a:r>
            <a:r>
              <a:rPr lang="tr-TR" b="1" dirty="0">
                <a:solidFill>
                  <a:srgbClr val="00B050"/>
                </a:solidFill>
                <a:effectLst>
                  <a:outerShdw blurRad="38100" dist="38100" dir="2700000" algn="tl">
                    <a:srgbClr val="000000">
                      <a:alpha val="43137"/>
                    </a:srgbClr>
                  </a:outerShdw>
                </a:effectLst>
              </a:rPr>
              <a:t>veya kolluk makamlarına yapılabilir. </a:t>
            </a:r>
            <a:r>
              <a:rPr lang="tr-TR" b="1" dirty="0" smtClean="0">
                <a:solidFill>
                  <a:srgbClr val="00B050"/>
                </a:solidFill>
                <a:effectLst>
                  <a:outerShdw blurRad="38100" dist="38100" dir="2700000" algn="tl">
                    <a:srgbClr val="000000">
                      <a:alpha val="43137"/>
                    </a:srgbClr>
                  </a:outerShdw>
                </a:effectLst>
              </a:rPr>
              <a:t>Valiliğe</a:t>
            </a:r>
            <a:r>
              <a:rPr lang="tr-TR" b="1" dirty="0">
                <a:solidFill>
                  <a:srgbClr val="00B050"/>
                </a:solidFill>
                <a:effectLst>
                  <a:outerShdw blurRad="38100" dist="38100" dir="2700000" algn="tl">
                    <a:srgbClr val="000000">
                      <a:alpha val="43137"/>
                    </a:srgbClr>
                  </a:outerShdw>
                </a:effectLst>
              </a:rPr>
              <a:t>, kaymakamlığa ya </a:t>
            </a:r>
            <a:r>
              <a:rPr lang="tr-TR" b="1" dirty="0" smtClean="0">
                <a:solidFill>
                  <a:srgbClr val="00B050"/>
                </a:solidFill>
                <a:effectLst>
                  <a:outerShdw blurRad="38100" dist="38100" dir="2700000" algn="tl">
                    <a:srgbClr val="000000">
                      <a:alpha val="43137"/>
                    </a:srgbClr>
                  </a:outerShdw>
                </a:effectLst>
              </a:rPr>
              <a:t>da mahkemeye </a:t>
            </a:r>
            <a:r>
              <a:rPr lang="tr-TR" b="1" dirty="0">
                <a:solidFill>
                  <a:srgbClr val="00B050"/>
                </a:solidFill>
                <a:effectLst>
                  <a:outerShdw blurRad="38100" dist="38100" dir="2700000" algn="tl">
                    <a:srgbClr val="000000">
                      <a:alpha val="43137"/>
                    </a:srgbClr>
                  </a:outerShdw>
                </a:effectLst>
              </a:rPr>
              <a:t>yapılan ihbar veya şikayet, ilgili Cumhuriyet başsavcılığına gönderilir. </a:t>
            </a:r>
            <a:endParaRPr lang="tr-TR" b="1" dirty="0" smtClean="0">
              <a:solidFill>
                <a:srgbClr val="00B050"/>
              </a:solidFill>
              <a:effectLst>
                <a:outerShdw blurRad="38100" dist="38100" dir="2700000" algn="tl">
                  <a:srgbClr val="000000">
                    <a:alpha val="43137"/>
                  </a:srgbClr>
                </a:outerShdw>
              </a:effectLst>
            </a:endParaRPr>
          </a:p>
          <a:p>
            <a:pPr algn="just"/>
            <a:endParaRPr lang="tr-TR" b="1" dirty="0">
              <a:solidFill>
                <a:srgbClr val="00B050"/>
              </a:solidFill>
              <a:effectLst>
                <a:outerShdw blurRad="38100" dist="38100" dir="2700000" algn="tl">
                  <a:srgbClr val="000000">
                    <a:alpha val="43137"/>
                  </a:srgbClr>
                </a:outerShdw>
              </a:effectLst>
            </a:endParaRPr>
          </a:p>
          <a:p>
            <a:pPr algn="just"/>
            <a:r>
              <a:rPr lang="tr-TR" dirty="0" smtClean="0"/>
              <a:t>Bir kamu </a:t>
            </a:r>
            <a:r>
              <a:rPr lang="tr-TR" dirty="0"/>
              <a:t>görevinin yürütülmesiyle bağlantılı olarak işlendiği iddia edilen bir suç nedeniyle</a:t>
            </a:r>
            <a:r>
              <a:rPr lang="tr-TR" dirty="0" smtClean="0"/>
              <a:t>, ilgili </a:t>
            </a:r>
            <a:r>
              <a:rPr lang="tr-TR" dirty="0"/>
              <a:t>kurum ve kuruluş idaresine yapılan ihbar veya şikâyet, gecikmeksizin </a:t>
            </a:r>
            <a:r>
              <a:rPr lang="tr-TR" dirty="0" smtClean="0"/>
              <a:t>ilgili Cumhuriyet </a:t>
            </a:r>
            <a:r>
              <a:rPr lang="tr-TR" dirty="0"/>
              <a:t>başsavcılığına gönderilir (CMK, m.158/1,2,4). Yeni CMK, 4483 </a:t>
            </a:r>
            <a:r>
              <a:rPr lang="tr-TR" dirty="0" smtClean="0"/>
              <a:t>sayılı KGYHK</a:t>
            </a:r>
            <a:r>
              <a:rPr lang="tr-TR" dirty="0"/>
              <a:t>’ dan sonra yürürlüğe girdiği için öncelikli olarak dikkate alınmalıdır. </a:t>
            </a:r>
            <a:r>
              <a:rPr lang="tr-TR" dirty="0" smtClean="0"/>
              <a:t>Bu kanunî </a:t>
            </a:r>
            <a:r>
              <a:rPr lang="tr-TR" dirty="0"/>
              <a:t>bir zorunluluktur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61487446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785242"/>
          </a:xfrm>
        </p:spPr>
        <p:txBody>
          <a:bodyPr>
            <a:normAutofit fontScale="90000"/>
          </a:bodyPr>
          <a:lstStyle/>
          <a:p>
            <a:r>
              <a:rPr lang="tr-TR" dirty="0" smtClean="0"/>
              <a:t>-7-</a:t>
            </a:r>
            <a:endParaRPr lang="tr-TR" dirty="0"/>
          </a:p>
        </p:txBody>
      </p:sp>
      <p:sp>
        <p:nvSpPr>
          <p:cNvPr id="2" name="İçerik Yer Tutucusu 1"/>
          <p:cNvSpPr>
            <a:spLocks noGrp="1"/>
          </p:cNvSpPr>
          <p:nvPr>
            <p:ph idx="1"/>
          </p:nvPr>
        </p:nvSpPr>
        <p:spPr>
          <a:xfrm>
            <a:off x="457200" y="1052736"/>
            <a:ext cx="8229600" cy="5119464"/>
          </a:xfrm>
        </p:spPr>
        <p:txBody>
          <a:bodyPr>
            <a:normAutofit/>
          </a:bodyPr>
          <a:lstStyle/>
          <a:p>
            <a:r>
              <a:rPr lang="es-ES" b="1" dirty="0">
                <a:solidFill>
                  <a:srgbClr val="00B050"/>
                </a:solidFill>
              </a:rPr>
              <a:t>Ön İnceleme ve Soruşturma İzni</a:t>
            </a:r>
          </a:p>
          <a:p>
            <a:pPr algn="just"/>
            <a:r>
              <a:rPr lang="tr-TR" dirty="0"/>
              <a:t>Görev sebebiyle kamu görevlileri tarafından islenen bir suç olduğunu </a:t>
            </a:r>
            <a:r>
              <a:rPr lang="tr-TR" dirty="0" smtClean="0"/>
              <a:t>öğrenen soruşturma </a:t>
            </a:r>
            <a:r>
              <a:rPr lang="tr-TR" dirty="0"/>
              <a:t>izni vermeye yetkili merciin, olayın araştırılması için bir ön </a:t>
            </a:r>
            <a:r>
              <a:rPr lang="tr-TR" dirty="0" smtClean="0"/>
              <a:t>inceleme yaptıracağı </a:t>
            </a:r>
            <a:r>
              <a:rPr lang="tr-TR" dirty="0"/>
              <a:t>ve ön incelemenin kimler tarafından yapılacağı hususları 4483 </a:t>
            </a:r>
            <a:r>
              <a:rPr lang="tr-TR" dirty="0" smtClean="0"/>
              <a:t>sayılı KGYHK </a:t>
            </a:r>
            <a:r>
              <a:rPr lang="tr-TR" dirty="0"/>
              <a:t>5. maddesinde düzenlenmiştir</a:t>
            </a:r>
            <a:r>
              <a:rPr lang="tr-TR" dirty="0" smtClean="0"/>
              <a:t>. </a:t>
            </a:r>
          </a:p>
          <a:p>
            <a:pPr algn="just"/>
            <a:endParaRPr lang="tr-TR" dirty="0"/>
          </a:p>
          <a:p>
            <a:pPr algn="just"/>
            <a:r>
              <a:rPr lang="tr-TR" dirty="0" smtClean="0">
                <a:solidFill>
                  <a:srgbClr val="C00000"/>
                </a:solidFill>
                <a:effectLst>
                  <a:outerShdw blurRad="38100" dist="38100" dir="2700000" algn="tl">
                    <a:srgbClr val="000000">
                      <a:alpha val="43137"/>
                    </a:srgbClr>
                  </a:outerShdw>
                </a:effectLst>
              </a:rPr>
              <a:t>Ön </a:t>
            </a:r>
            <a:r>
              <a:rPr lang="tr-TR" dirty="0">
                <a:solidFill>
                  <a:srgbClr val="C00000"/>
                </a:solidFill>
                <a:effectLst>
                  <a:outerShdw blurRad="38100" dist="38100" dir="2700000" algn="tl">
                    <a:srgbClr val="000000">
                      <a:alpha val="43137"/>
                    </a:srgbClr>
                  </a:outerShdw>
                </a:effectLst>
              </a:rPr>
              <a:t>incelemenin yapılması, usulüne uygun olarak verilecek bir ön inceleme </a:t>
            </a:r>
            <a:r>
              <a:rPr lang="tr-TR" dirty="0" smtClean="0">
                <a:solidFill>
                  <a:srgbClr val="C00000"/>
                </a:solidFill>
                <a:effectLst>
                  <a:outerShdw blurRad="38100" dist="38100" dir="2700000" algn="tl">
                    <a:srgbClr val="000000">
                      <a:alpha val="43137"/>
                    </a:srgbClr>
                  </a:outerShdw>
                </a:effectLst>
              </a:rPr>
              <a:t>emri ile </a:t>
            </a:r>
            <a:r>
              <a:rPr lang="tr-TR" dirty="0">
                <a:solidFill>
                  <a:srgbClr val="C00000"/>
                </a:solidFill>
                <a:effectLst>
                  <a:outerShdw blurRad="38100" dist="38100" dir="2700000" algn="tl">
                    <a:srgbClr val="000000">
                      <a:alpha val="43137"/>
                    </a:srgbClr>
                  </a:outerShdw>
                </a:effectLst>
              </a:rPr>
              <a:t>mümkündür. </a:t>
            </a:r>
            <a:r>
              <a:rPr lang="tr-TR" dirty="0" smtClean="0">
                <a:solidFill>
                  <a:srgbClr val="C00000"/>
                </a:solidFill>
                <a:effectLst>
                  <a:outerShdw blurRad="38100" dist="38100" dir="2700000" algn="tl">
                    <a:srgbClr val="000000">
                      <a:alpha val="43137"/>
                    </a:srgbClr>
                  </a:outerShdw>
                </a:effectLst>
              </a:rPr>
              <a:t> </a:t>
            </a:r>
            <a:endParaRPr lang="tr-TR" dirty="0">
              <a:solidFill>
                <a:srgbClr val="C00000"/>
              </a:solidFill>
              <a:effectLst>
                <a:outerShdw blurRad="38100" dist="38100" dir="2700000" algn="tl">
                  <a:srgbClr val="000000">
                    <a:alpha val="43137"/>
                  </a:srgbClr>
                </a:outerShdw>
              </a:effectLst>
            </a:endParaRP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389230625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713234"/>
          </a:xfrm>
        </p:spPr>
        <p:txBody>
          <a:bodyPr>
            <a:normAutofit fontScale="90000"/>
          </a:bodyPr>
          <a:lstStyle/>
          <a:p>
            <a:r>
              <a:rPr lang="tr-TR" b="1" dirty="0">
                <a:solidFill>
                  <a:srgbClr val="00B050"/>
                </a:solidFill>
              </a:rPr>
              <a:t>Ön İnceleme Emri </a:t>
            </a:r>
            <a:r>
              <a:rPr lang="tr-TR" b="1" dirty="0" smtClean="0">
                <a:solidFill>
                  <a:srgbClr val="00B050"/>
                </a:solidFill>
              </a:rPr>
              <a:t>Verilmesi;</a:t>
            </a:r>
            <a:endParaRPr lang="tr-TR" dirty="0">
              <a:solidFill>
                <a:srgbClr val="00B050"/>
              </a:solidFill>
            </a:endParaRPr>
          </a:p>
        </p:txBody>
      </p:sp>
      <p:sp>
        <p:nvSpPr>
          <p:cNvPr id="2" name="İçerik Yer Tutucusu 1"/>
          <p:cNvSpPr>
            <a:spLocks noGrp="1"/>
          </p:cNvSpPr>
          <p:nvPr>
            <p:ph idx="1"/>
          </p:nvPr>
        </p:nvSpPr>
        <p:spPr>
          <a:xfrm>
            <a:off x="457200" y="1196752"/>
            <a:ext cx="8229600" cy="5328592"/>
          </a:xfrm>
        </p:spPr>
        <p:txBody>
          <a:bodyPr>
            <a:normAutofit fontScale="85000" lnSpcReduction="20000"/>
          </a:bodyPr>
          <a:lstStyle/>
          <a:p>
            <a:pPr algn="just"/>
            <a:r>
              <a:rPr lang="tr-TR" dirty="0" smtClean="0">
                <a:solidFill>
                  <a:srgbClr val="0070C0"/>
                </a:solidFill>
                <a:effectLst>
                  <a:outerShdw blurRad="38100" dist="38100" dir="2700000" algn="tl">
                    <a:srgbClr val="000000">
                      <a:alpha val="43137"/>
                    </a:srgbClr>
                  </a:outerShdw>
                </a:effectLst>
              </a:rPr>
              <a:t>Görev </a:t>
            </a:r>
            <a:r>
              <a:rPr lang="tr-TR" dirty="0">
                <a:solidFill>
                  <a:srgbClr val="0070C0"/>
                </a:solidFill>
                <a:effectLst>
                  <a:outerShdw blurRad="38100" dist="38100" dir="2700000" algn="tl">
                    <a:srgbClr val="000000">
                      <a:alpha val="43137"/>
                    </a:srgbClr>
                  </a:outerShdw>
                </a:effectLst>
              </a:rPr>
              <a:t>sebebiyle kamu görevlileri tarafından işlenen bir suç olduğunu </a:t>
            </a:r>
            <a:r>
              <a:rPr lang="tr-TR" dirty="0" smtClean="0">
                <a:solidFill>
                  <a:srgbClr val="0070C0"/>
                </a:solidFill>
                <a:effectLst>
                  <a:outerShdw blurRad="38100" dist="38100" dir="2700000" algn="tl">
                    <a:srgbClr val="000000">
                      <a:alpha val="43137"/>
                    </a:srgbClr>
                  </a:outerShdw>
                </a:effectLst>
              </a:rPr>
              <a:t>öğrenen  soruşturma </a:t>
            </a:r>
            <a:r>
              <a:rPr lang="tr-TR" dirty="0">
                <a:solidFill>
                  <a:srgbClr val="0070C0"/>
                </a:solidFill>
                <a:effectLst>
                  <a:outerShdw blurRad="38100" dist="38100" dir="2700000" algn="tl">
                    <a:srgbClr val="000000">
                      <a:alpha val="43137"/>
                    </a:srgbClr>
                  </a:outerShdw>
                </a:effectLst>
              </a:rPr>
              <a:t>izni vermeye yetkili merciin, olayın araştırılması için bir ön </a:t>
            </a:r>
            <a:r>
              <a:rPr lang="tr-TR" dirty="0" smtClean="0">
                <a:solidFill>
                  <a:srgbClr val="0070C0"/>
                </a:solidFill>
                <a:effectLst>
                  <a:outerShdw blurRad="38100" dist="38100" dir="2700000" algn="tl">
                    <a:srgbClr val="000000">
                      <a:alpha val="43137"/>
                    </a:srgbClr>
                  </a:outerShdw>
                </a:effectLst>
              </a:rPr>
              <a:t>inceleme yaptıracağı </a:t>
            </a:r>
            <a:r>
              <a:rPr lang="tr-TR" dirty="0">
                <a:solidFill>
                  <a:srgbClr val="0070C0"/>
                </a:solidFill>
                <a:effectLst>
                  <a:outerShdw blurRad="38100" dist="38100" dir="2700000" algn="tl">
                    <a:srgbClr val="000000">
                      <a:alpha val="43137"/>
                    </a:srgbClr>
                  </a:outerShdw>
                </a:effectLst>
              </a:rPr>
              <a:t>ve ön incelemenin kimler tarafından yapılacağı hususları 4483 </a:t>
            </a:r>
            <a:r>
              <a:rPr lang="tr-TR" dirty="0" smtClean="0">
                <a:solidFill>
                  <a:srgbClr val="0070C0"/>
                </a:solidFill>
                <a:effectLst>
                  <a:outerShdw blurRad="38100" dist="38100" dir="2700000" algn="tl">
                    <a:srgbClr val="000000">
                      <a:alpha val="43137"/>
                    </a:srgbClr>
                  </a:outerShdw>
                </a:effectLst>
              </a:rPr>
              <a:t>sayılı KGYHK </a:t>
            </a:r>
            <a:r>
              <a:rPr lang="tr-TR" dirty="0">
                <a:solidFill>
                  <a:srgbClr val="0070C0"/>
                </a:solidFill>
                <a:effectLst>
                  <a:outerShdw blurRad="38100" dist="38100" dir="2700000" algn="tl">
                    <a:srgbClr val="000000">
                      <a:alpha val="43137"/>
                    </a:srgbClr>
                  </a:outerShdw>
                </a:effectLst>
              </a:rPr>
              <a:t>5. maddesinde düzenlenmiştir </a:t>
            </a:r>
            <a:r>
              <a:rPr lang="tr-TR" dirty="0">
                <a:solidFill>
                  <a:srgbClr val="C00000"/>
                </a:solidFill>
              </a:rPr>
              <a:t>4483 sayılı Kanun’un “Ön İnceleme” başlıklı 5</a:t>
            </a:r>
            <a:r>
              <a:rPr lang="tr-TR" dirty="0" smtClean="0">
                <a:solidFill>
                  <a:srgbClr val="C00000"/>
                </a:solidFill>
              </a:rPr>
              <a:t>. maddesinin </a:t>
            </a:r>
            <a:r>
              <a:rPr lang="tr-TR" dirty="0">
                <a:solidFill>
                  <a:srgbClr val="C00000"/>
                </a:solidFill>
              </a:rPr>
              <a:t>1. fıkrasında;</a:t>
            </a:r>
            <a:r>
              <a:rPr lang="tr-TR" dirty="0"/>
              <a:t> “İzin vermeye yetkili merciin, bu Kanun kapsamına giren </a:t>
            </a:r>
            <a:r>
              <a:rPr lang="tr-TR" dirty="0" smtClean="0"/>
              <a:t>bir suç </a:t>
            </a:r>
            <a:r>
              <a:rPr lang="tr-TR" dirty="0"/>
              <a:t>işlediğini bizzat veya yukarıdaki maddede yazılı şekilde öğrendiğinde bir </a:t>
            </a:r>
            <a:r>
              <a:rPr lang="tr-TR" dirty="0" smtClean="0"/>
              <a:t>ön inceleme </a:t>
            </a:r>
            <a:r>
              <a:rPr lang="tr-TR" dirty="0"/>
              <a:t>başlatacağı” hükme </a:t>
            </a:r>
            <a:r>
              <a:rPr lang="tr-TR" dirty="0" smtClean="0"/>
              <a:t>bağlanmıştır</a:t>
            </a:r>
            <a:r>
              <a:rPr lang="tr-TR" b="1" dirty="0" smtClean="0"/>
              <a:t>. Kanun’da </a:t>
            </a:r>
            <a:r>
              <a:rPr lang="tr-TR" b="1" dirty="0"/>
              <a:t>ön inceleme emrinin kapsamı konusunda bir şekil </a:t>
            </a:r>
            <a:r>
              <a:rPr lang="tr-TR" b="1" dirty="0" smtClean="0"/>
              <a:t>şartı getirilmemişse </a:t>
            </a:r>
            <a:r>
              <a:rPr lang="tr-TR" b="1" dirty="0"/>
              <a:t>de, ön inceleme emirlerinde sanığın ve suç konularının açık bir </a:t>
            </a:r>
            <a:r>
              <a:rPr lang="tr-TR" b="1" dirty="0" smtClean="0"/>
              <a:t>şekilde belirtilmesi </a:t>
            </a:r>
            <a:r>
              <a:rPr lang="tr-TR" b="1" dirty="0"/>
              <a:t>gerekmektedir. </a:t>
            </a:r>
            <a:endParaRPr lang="tr-TR" b="1" dirty="0" smtClean="0"/>
          </a:p>
          <a:p>
            <a:pPr algn="just"/>
            <a:endParaRPr lang="tr-TR" b="1" dirty="0" smtClean="0"/>
          </a:p>
          <a:p>
            <a:pPr algn="just"/>
            <a:r>
              <a:rPr lang="tr-TR" b="1" dirty="0" smtClean="0">
                <a:solidFill>
                  <a:srgbClr val="0070C0"/>
                </a:solidFill>
                <a:effectLst>
                  <a:outerShdw blurRad="38100" dist="38100" dir="2700000" algn="tl">
                    <a:srgbClr val="000000">
                      <a:alpha val="43137"/>
                    </a:srgbClr>
                  </a:outerShdw>
                </a:effectLst>
              </a:rPr>
              <a:t>Ön </a:t>
            </a:r>
            <a:r>
              <a:rPr lang="tr-TR" b="1" dirty="0">
                <a:solidFill>
                  <a:srgbClr val="0070C0"/>
                </a:solidFill>
                <a:effectLst>
                  <a:outerShdw blurRad="38100" dist="38100" dir="2700000" algn="tl">
                    <a:srgbClr val="000000">
                      <a:alpha val="43137"/>
                    </a:srgbClr>
                  </a:outerShdw>
                </a:effectLst>
              </a:rPr>
              <a:t>inceleme</a:t>
            </a:r>
            <a:r>
              <a:rPr lang="tr-TR" dirty="0"/>
              <a:t>, ilke olarak ön inceleme emrinde </a:t>
            </a:r>
            <a:r>
              <a:rPr lang="tr-TR" dirty="0" smtClean="0"/>
              <a:t>belirtilen somut </a:t>
            </a:r>
            <a:r>
              <a:rPr lang="tr-TR" dirty="0"/>
              <a:t>olay, somut olayda suç teşkil eden fiiller, suçu işleyen kişi veya kişiler (sanıklar</a:t>
            </a:r>
            <a:r>
              <a:rPr lang="tr-TR" dirty="0" smtClean="0"/>
              <a:t>) ve </a:t>
            </a:r>
            <a:r>
              <a:rPr lang="tr-TR" dirty="0"/>
              <a:t>4483 sayılı Kanun kapsamına giren suç veya suçlar çerçevesinde </a:t>
            </a:r>
            <a:r>
              <a:rPr lang="tr-TR" dirty="0" smtClean="0"/>
              <a:t>yapılması lazımdır.</a:t>
            </a:r>
            <a:endParaRPr lang="tr-TR" dirty="0"/>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196990422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500042"/>
            <a:ext cx="8229600" cy="714380"/>
          </a:xfrm>
        </p:spPr>
        <p:txBody>
          <a:bodyPr>
            <a:normAutofit/>
          </a:bodyPr>
          <a:lstStyle/>
          <a:p>
            <a:r>
              <a:rPr lang="tr-TR" sz="3600" b="1" dirty="0">
                <a:solidFill>
                  <a:srgbClr val="00B050"/>
                </a:solidFill>
              </a:rPr>
              <a:t>Ön İnceleme Yapacak </a:t>
            </a:r>
            <a:r>
              <a:rPr lang="tr-TR" sz="3600" b="1" dirty="0" smtClean="0">
                <a:solidFill>
                  <a:srgbClr val="00B050"/>
                </a:solidFill>
              </a:rPr>
              <a:t>Merciler;</a:t>
            </a:r>
            <a:endParaRPr lang="tr-TR" sz="3600" dirty="0">
              <a:solidFill>
                <a:srgbClr val="00B050"/>
              </a:solidFill>
            </a:endParaRPr>
          </a:p>
        </p:txBody>
      </p:sp>
      <p:sp>
        <p:nvSpPr>
          <p:cNvPr id="2" name="İçerik Yer Tutucusu 1"/>
          <p:cNvSpPr>
            <a:spLocks noGrp="1"/>
          </p:cNvSpPr>
          <p:nvPr>
            <p:ph idx="1"/>
          </p:nvPr>
        </p:nvSpPr>
        <p:spPr>
          <a:xfrm>
            <a:off x="457200" y="1268760"/>
            <a:ext cx="8229600" cy="5184576"/>
          </a:xfrm>
        </p:spPr>
        <p:txBody>
          <a:bodyPr>
            <a:normAutofit/>
          </a:bodyPr>
          <a:lstStyle/>
          <a:p>
            <a:pPr algn="just"/>
            <a:r>
              <a:rPr lang="tr-TR" dirty="0" smtClean="0">
                <a:solidFill>
                  <a:srgbClr val="C00000"/>
                </a:solidFill>
                <a:effectLst>
                  <a:outerShdw blurRad="38100" dist="38100" dir="2700000" algn="tl">
                    <a:srgbClr val="000000">
                      <a:alpha val="43137"/>
                    </a:srgbClr>
                  </a:outerShdw>
                </a:effectLst>
              </a:rPr>
              <a:t>4483 </a:t>
            </a:r>
            <a:r>
              <a:rPr lang="tr-TR" dirty="0">
                <a:solidFill>
                  <a:srgbClr val="C00000"/>
                </a:solidFill>
                <a:effectLst>
                  <a:outerShdw blurRad="38100" dist="38100" dir="2700000" algn="tl">
                    <a:srgbClr val="000000">
                      <a:alpha val="43137"/>
                    </a:srgbClr>
                  </a:outerShdw>
                </a:effectLst>
              </a:rPr>
              <a:t>sayılı Kanun’da, ön inceleme izni vermeye yetkili merciler ayrı bir </a:t>
            </a:r>
            <a:r>
              <a:rPr lang="tr-TR" dirty="0" smtClean="0">
                <a:solidFill>
                  <a:srgbClr val="C00000"/>
                </a:solidFill>
                <a:effectLst>
                  <a:outerShdw blurRad="38100" dist="38100" dir="2700000" algn="tl">
                    <a:srgbClr val="000000">
                      <a:alpha val="43137"/>
                    </a:srgbClr>
                  </a:outerShdw>
                </a:effectLst>
              </a:rPr>
              <a:t>madde halinde </a:t>
            </a:r>
            <a:r>
              <a:rPr lang="tr-TR" dirty="0">
                <a:solidFill>
                  <a:srgbClr val="C00000"/>
                </a:solidFill>
                <a:effectLst>
                  <a:outerShdw blurRad="38100" dist="38100" dir="2700000" algn="tl">
                    <a:srgbClr val="000000">
                      <a:alpha val="43137"/>
                    </a:srgbClr>
                  </a:outerShdw>
                </a:effectLst>
              </a:rPr>
              <a:t>düzenlenmemiş olup, anılan Kanunun 5. maddesinin 1. fıkrasında; </a:t>
            </a:r>
            <a:r>
              <a:rPr lang="tr-TR" dirty="0">
                <a:solidFill>
                  <a:srgbClr val="0070C0"/>
                </a:solidFill>
                <a:effectLst>
                  <a:outerShdw blurRad="38100" dist="38100" dir="2700000" algn="tl">
                    <a:srgbClr val="000000">
                      <a:alpha val="43137"/>
                    </a:srgbClr>
                  </a:outerShdw>
                </a:effectLst>
              </a:rPr>
              <a:t>“</a:t>
            </a:r>
            <a:r>
              <a:rPr lang="tr-TR" dirty="0" smtClean="0">
                <a:solidFill>
                  <a:srgbClr val="0070C0"/>
                </a:solidFill>
                <a:effectLst>
                  <a:outerShdw blurRad="38100" dist="38100" dir="2700000" algn="tl">
                    <a:srgbClr val="000000">
                      <a:alpha val="43137"/>
                    </a:srgbClr>
                  </a:outerShdw>
                </a:effectLst>
              </a:rPr>
              <a:t>Ön incelemenin</a:t>
            </a:r>
            <a:r>
              <a:rPr lang="tr-TR" dirty="0">
                <a:solidFill>
                  <a:srgbClr val="0070C0"/>
                </a:solidFill>
                <a:effectLst>
                  <a:outerShdw blurRad="38100" dist="38100" dir="2700000" algn="tl">
                    <a:srgbClr val="000000">
                      <a:alpha val="43137"/>
                    </a:srgbClr>
                  </a:outerShdw>
                </a:effectLst>
              </a:rPr>
              <a:t>, izin vermeye yetkili merci tarafından başlatılacağı” hükmüne </a:t>
            </a:r>
            <a:r>
              <a:rPr lang="tr-TR" dirty="0" smtClean="0">
                <a:solidFill>
                  <a:srgbClr val="0070C0"/>
                </a:solidFill>
                <a:effectLst>
                  <a:outerShdw blurRad="38100" dist="38100" dir="2700000" algn="tl">
                    <a:srgbClr val="000000">
                      <a:alpha val="43137"/>
                    </a:srgbClr>
                  </a:outerShdw>
                </a:effectLst>
              </a:rPr>
              <a:t>yer verilerek</a:t>
            </a:r>
            <a:r>
              <a:rPr lang="tr-TR" dirty="0">
                <a:solidFill>
                  <a:srgbClr val="0070C0"/>
                </a:solidFill>
                <a:effectLst>
                  <a:outerShdw blurRad="38100" dist="38100" dir="2700000" algn="tl">
                    <a:srgbClr val="000000">
                      <a:alpha val="43137"/>
                    </a:srgbClr>
                  </a:outerShdw>
                </a:effectLst>
              </a:rPr>
              <a:t>, soruşturma izni vermeye yetkili kılınan merciler, aynı zamanda ön </a:t>
            </a:r>
            <a:r>
              <a:rPr lang="tr-TR" dirty="0" smtClean="0">
                <a:solidFill>
                  <a:srgbClr val="0070C0"/>
                </a:solidFill>
                <a:effectLst>
                  <a:outerShdw blurRad="38100" dist="38100" dir="2700000" algn="tl">
                    <a:srgbClr val="000000">
                      <a:alpha val="43137"/>
                    </a:srgbClr>
                  </a:outerShdw>
                </a:effectLst>
              </a:rPr>
              <a:t>inceleme yapmaya </a:t>
            </a:r>
            <a:r>
              <a:rPr lang="tr-TR" dirty="0">
                <a:solidFill>
                  <a:srgbClr val="0070C0"/>
                </a:solidFill>
                <a:effectLst>
                  <a:outerShdw blurRad="38100" dist="38100" dir="2700000" algn="tl">
                    <a:srgbClr val="000000">
                      <a:alpha val="43137"/>
                    </a:srgbClr>
                  </a:outerShdw>
                </a:effectLst>
              </a:rPr>
              <a:t>da yetkili kılınmıştırlar</a:t>
            </a:r>
            <a:r>
              <a:rPr lang="tr-TR" dirty="0" smtClean="0">
                <a:solidFill>
                  <a:srgbClr val="0070C0"/>
                </a:solidFill>
                <a:effectLst>
                  <a:outerShdw blurRad="38100" dist="38100" dir="2700000" algn="tl">
                    <a:srgbClr val="000000">
                      <a:alpha val="43137"/>
                    </a:srgbClr>
                  </a:outerShdw>
                </a:effectLst>
              </a:rPr>
              <a:t>.»</a:t>
            </a:r>
            <a:r>
              <a:rPr lang="tr-TR" dirty="0" smtClean="0"/>
              <a:t> </a:t>
            </a:r>
          </a:p>
          <a:p>
            <a:pPr algn="just"/>
            <a:r>
              <a:rPr lang="tr-TR" b="1" dirty="0" smtClean="0">
                <a:solidFill>
                  <a:srgbClr val="C00000"/>
                </a:solidFill>
                <a:effectLst>
                  <a:outerShdw blurRad="38100" dist="38100" dir="2700000" algn="tl">
                    <a:srgbClr val="000000">
                      <a:alpha val="43137"/>
                    </a:srgbClr>
                  </a:outerShdw>
                </a:effectLst>
              </a:rPr>
              <a:t>Bu </a:t>
            </a:r>
            <a:r>
              <a:rPr lang="tr-TR" b="1" dirty="0">
                <a:solidFill>
                  <a:srgbClr val="C00000"/>
                </a:solidFill>
                <a:effectLst>
                  <a:outerShdw blurRad="38100" dist="38100" dir="2700000" algn="tl">
                    <a:srgbClr val="000000">
                      <a:alpha val="43137"/>
                    </a:srgbClr>
                  </a:outerShdw>
                </a:effectLst>
              </a:rPr>
              <a:t>mercilerin, hiyerarşik sıraya göre kısaca</a:t>
            </a:r>
            <a:r>
              <a:rPr lang="tr-TR" dirty="0" smtClean="0"/>
              <a:t>;  </a:t>
            </a:r>
            <a:r>
              <a:rPr lang="tr-TR" dirty="0" smtClean="0">
                <a:solidFill>
                  <a:srgbClr val="00B050"/>
                </a:solidFill>
                <a:effectLst>
                  <a:outerShdw blurRad="38100" dist="38100" dir="2700000" algn="tl">
                    <a:srgbClr val="000000">
                      <a:alpha val="43137"/>
                    </a:srgbClr>
                  </a:outerShdw>
                </a:effectLst>
              </a:rPr>
              <a:t>“</a:t>
            </a:r>
            <a:r>
              <a:rPr lang="tr-TR" dirty="0">
                <a:solidFill>
                  <a:srgbClr val="00B050"/>
                </a:solidFill>
                <a:effectLst>
                  <a:outerShdw blurRad="38100" dist="38100" dir="2700000" algn="tl">
                    <a:srgbClr val="000000">
                      <a:alpha val="43137"/>
                    </a:srgbClr>
                  </a:outerShdw>
                </a:effectLst>
              </a:rPr>
              <a:t>Atamaya yetkili amirler”, </a:t>
            </a:r>
            <a:r>
              <a:rPr lang="tr-TR" dirty="0">
                <a:solidFill>
                  <a:srgbClr val="FF0000"/>
                </a:solidFill>
                <a:effectLst>
                  <a:outerShdw blurRad="38100" dist="38100" dir="2700000" algn="tl">
                    <a:srgbClr val="000000">
                      <a:alpha val="43137"/>
                    </a:srgbClr>
                  </a:outerShdw>
                </a:effectLst>
              </a:rPr>
              <a:t>“Valiler” </a:t>
            </a:r>
            <a:r>
              <a:rPr lang="tr-TR" dirty="0"/>
              <a:t>ve </a:t>
            </a:r>
            <a:r>
              <a:rPr lang="tr-TR" b="1" dirty="0">
                <a:solidFill>
                  <a:srgbClr val="7030A0"/>
                </a:solidFill>
                <a:effectLst>
                  <a:outerShdw blurRad="38100" dist="38100" dir="2700000" algn="tl">
                    <a:srgbClr val="000000">
                      <a:alpha val="43137"/>
                    </a:srgbClr>
                  </a:outerShdw>
                </a:effectLst>
              </a:rPr>
              <a:t>“Kaymakamlar” </a:t>
            </a:r>
            <a:r>
              <a:rPr lang="tr-TR" dirty="0"/>
              <a:t>başlığı altında </a:t>
            </a:r>
            <a:r>
              <a:rPr lang="tr-TR" dirty="0" smtClean="0"/>
              <a:t>toplamak mümkündür.</a:t>
            </a:r>
            <a:endParaRPr lang="tr-TR" dirty="0"/>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189941953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322660"/>
            <a:ext cx="8229600" cy="658068"/>
          </a:xfrm>
        </p:spPr>
        <p:txBody>
          <a:bodyPr>
            <a:normAutofit fontScale="90000"/>
          </a:bodyPr>
          <a:lstStyle/>
          <a:p>
            <a:r>
              <a:rPr lang="tr-TR" b="1" dirty="0">
                <a:solidFill>
                  <a:srgbClr val="00B050"/>
                </a:solidFill>
              </a:rPr>
              <a:t>İfade </a:t>
            </a:r>
            <a:r>
              <a:rPr lang="tr-TR" b="1" dirty="0" smtClean="0">
                <a:solidFill>
                  <a:srgbClr val="00B050"/>
                </a:solidFill>
              </a:rPr>
              <a:t>Alma;</a:t>
            </a:r>
            <a:endParaRPr lang="tr-TR" dirty="0">
              <a:solidFill>
                <a:srgbClr val="00B050"/>
              </a:solidFill>
            </a:endParaRPr>
          </a:p>
        </p:txBody>
      </p:sp>
      <p:sp>
        <p:nvSpPr>
          <p:cNvPr id="2" name="İçerik Yer Tutucusu 1"/>
          <p:cNvSpPr>
            <a:spLocks noGrp="1"/>
          </p:cNvSpPr>
          <p:nvPr>
            <p:ph idx="1"/>
          </p:nvPr>
        </p:nvSpPr>
        <p:spPr>
          <a:xfrm>
            <a:off x="457200" y="980728"/>
            <a:ext cx="8229600" cy="5472608"/>
          </a:xfrm>
        </p:spPr>
        <p:txBody>
          <a:bodyPr>
            <a:normAutofit fontScale="92500" lnSpcReduction="10000"/>
          </a:bodyPr>
          <a:lstStyle/>
          <a:p>
            <a:pPr algn="just"/>
            <a:r>
              <a:rPr lang="tr-TR" dirty="0" smtClean="0"/>
              <a:t>Suç </a:t>
            </a:r>
            <a:r>
              <a:rPr lang="tr-TR" dirty="0"/>
              <a:t>konusu olayı incelemek ve varsa ihbar eden veya şikayet edenin </a:t>
            </a:r>
            <a:r>
              <a:rPr lang="tr-TR" dirty="0" smtClean="0"/>
              <a:t>iddialarını dinlemek</a:t>
            </a:r>
            <a:r>
              <a:rPr lang="tr-TR" dirty="0"/>
              <a:t>, delilleri toplamak, gerekirse bilirkişi dinlemek, şüpheli-sanık </a:t>
            </a:r>
            <a:r>
              <a:rPr lang="tr-TR" dirty="0" smtClean="0"/>
              <a:t>kamu görevlisinin </a:t>
            </a:r>
            <a:r>
              <a:rPr lang="tr-TR" dirty="0"/>
              <a:t>savunmasını almak, seklinde yapılabilir. Soruşturma veya ön </a:t>
            </a:r>
            <a:r>
              <a:rPr lang="tr-TR" dirty="0" smtClean="0"/>
              <a:t>inceleme yapılırken </a:t>
            </a:r>
            <a:r>
              <a:rPr lang="tr-TR" dirty="0"/>
              <a:t>açıklık bulunan hallerde KGYHK, açık hüküm bulunmayan hallerde </a:t>
            </a:r>
            <a:r>
              <a:rPr lang="tr-TR" dirty="0" smtClean="0"/>
              <a:t>ise CMK </a:t>
            </a:r>
            <a:r>
              <a:rPr lang="tr-TR" dirty="0"/>
              <a:t>hükümlerine göre hareket edilir. </a:t>
            </a:r>
            <a:endParaRPr lang="tr-TR" dirty="0" smtClean="0"/>
          </a:p>
          <a:p>
            <a:pPr algn="just"/>
            <a:r>
              <a:rPr lang="tr-TR" dirty="0" smtClean="0">
                <a:solidFill>
                  <a:srgbClr val="C00000"/>
                </a:solidFill>
                <a:effectLst>
                  <a:outerShdw blurRad="38100" dist="38100" dir="2700000" algn="tl">
                    <a:srgbClr val="000000">
                      <a:alpha val="43137"/>
                    </a:srgbClr>
                  </a:outerShdw>
                </a:effectLst>
              </a:rPr>
              <a:t>Bu </a:t>
            </a:r>
            <a:r>
              <a:rPr lang="tr-TR" dirty="0">
                <a:solidFill>
                  <a:srgbClr val="C00000"/>
                </a:solidFill>
                <a:effectLst>
                  <a:outerShdw blurRad="38100" dist="38100" dir="2700000" algn="tl">
                    <a:srgbClr val="000000">
                      <a:alpha val="43137"/>
                    </a:srgbClr>
                  </a:outerShdw>
                </a:effectLst>
              </a:rPr>
              <a:t>konuda KGYHK herhangi bir sorunu </a:t>
            </a:r>
            <a:r>
              <a:rPr lang="tr-TR" dirty="0" smtClean="0">
                <a:solidFill>
                  <a:srgbClr val="C00000"/>
                </a:solidFill>
                <a:effectLst>
                  <a:outerShdw blurRad="38100" dist="38100" dir="2700000" algn="tl">
                    <a:srgbClr val="000000">
                      <a:alpha val="43137"/>
                    </a:srgbClr>
                  </a:outerShdw>
                </a:effectLst>
              </a:rPr>
              <a:t>başka bir </a:t>
            </a:r>
            <a:r>
              <a:rPr lang="tr-TR" dirty="0">
                <a:solidFill>
                  <a:srgbClr val="C00000"/>
                </a:solidFill>
                <a:effectLst>
                  <a:outerShdw blurRad="38100" dist="38100" dir="2700000" algn="tl">
                    <a:srgbClr val="000000">
                      <a:alpha val="43137"/>
                    </a:srgbClr>
                  </a:outerShdw>
                </a:effectLst>
              </a:rPr>
              <a:t>şekilde hükme bağlamış ise, o hükme uygun olarak hareket </a:t>
            </a:r>
            <a:r>
              <a:rPr lang="tr-TR" dirty="0" smtClean="0">
                <a:solidFill>
                  <a:srgbClr val="C00000"/>
                </a:solidFill>
                <a:effectLst>
                  <a:outerShdw blurRad="38100" dist="38100" dir="2700000" algn="tl">
                    <a:srgbClr val="000000">
                      <a:alpha val="43137"/>
                    </a:srgbClr>
                  </a:outerShdw>
                </a:effectLst>
              </a:rPr>
              <a:t>edilecektir. 4483 </a:t>
            </a:r>
            <a:r>
              <a:rPr lang="tr-TR" dirty="0">
                <a:solidFill>
                  <a:srgbClr val="C00000"/>
                </a:solidFill>
                <a:effectLst>
                  <a:outerShdw blurRad="38100" dist="38100" dir="2700000" algn="tl">
                    <a:srgbClr val="000000">
                      <a:alpha val="43137"/>
                    </a:srgbClr>
                  </a:outerShdw>
                </a:effectLst>
              </a:rPr>
              <a:t>sayılı Kanun’un 6. maddesinin 1. fıkrasında; </a:t>
            </a:r>
            <a:r>
              <a:rPr lang="tr-TR" b="1" dirty="0">
                <a:solidFill>
                  <a:srgbClr val="0070C0"/>
                </a:solidFill>
                <a:effectLst>
                  <a:outerShdw blurRad="38100" dist="38100" dir="2700000" algn="tl">
                    <a:srgbClr val="000000">
                      <a:alpha val="43137"/>
                    </a:srgbClr>
                  </a:outerShdw>
                </a:effectLst>
              </a:rPr>
              <a:t>“Ön inceleme </a:t>
            </a:r>
            <a:r>
              <a:rPr lang="tr-TR" b="1" dirty="0" smtClean="0">
                <a:solidFill>
                  <a:srgbClr val="0070C0"/>
                </a:solidFill>
                <a:effectLst>
                  <a:outerShdw blurRad="38100" dist="38100" dir="2700000" algn="tl">
                    <a:srgbClr val="000000">
                      <a:alpha val="43137"/>
                    </a:srgbClr>
                  </a:outerShdw>
                </a:effectLst>
              </a:rPr>
              <a:t>ile görevlendirilenlerin</a:t>
            </a:r>
            <a:r>
              <a:rPr lang="tr-TR" b="1" dirty="0">
                <a:solidFill>
                  <a:srgbClr val="0070C0"/>
                </a:solidFill>
                <a:effectLst>
                  <a:outerShdw blurRad="38100" dist="38100" dir="2700000" algn="tl">
                    <a:srgbClr val="000000">
                      <a:alpha val="43137"/>
                    </a:srgbClr>
                  </a:outerShdw>
                </a:effectLst>
              </a:rPr>
              <a:t>, hakkında inceleme yapılan memur veya diğer kamu </a:t>
            </a:r>
            <a:r>
              <a:rPr lang="tr-TR" b="1" dirty="0" smtClean="0">
                <a:solidFill>
                  <a:srgbClr val="0070C0"/>
                </a:solidFill>
                <a:effectLst>
                  <a:outerShdw blurRad="38100" dist="38100" dir="2700000" algn="tl">
                    <a:srgbClr val="000000">
                      <a:alpha val="43137"/>
                    </a:srgbClr>
                  </a:outerShdw>
                </a:effectLst>
              </a:rPr>
              <a:t>görevlisinin ifadesini </a:t>
            </a:r>
            <a:r>
              <a:rPr lang="tr-TR" b="1" dirty="0">
                <a:solidFill>
                  <a:srgbClr val="0070C0"/>
                </a:solidFill>
                <a:effectLst>
                  <a:outerShdw blurRad="38100" dist="38100" dir="2700000" algn="tl">
                    <a:srgbClr val="000000">
                      <a:alpha val="43137"/>
                    </a:srgbClr>
                  </a:outerShdw>
                </a:effectLst>
              </a:rPr>
              <a:t>alacakları”</a:t>
            </a:r>
            <a:r>
              <a:rPr lang="tr-TR" dirty="0"/>
              <a:t> hükme bağlanmış olup</a:t>
            </a:r>
            <a:r>
              <a:rPr lang="tr-TR" b="1" dirty="0">
                <a:solidFill>
                  <a:srgbClr val="C00000"/>
                </a:solidFill>
                <a:effectLst>
                  <a:outerShdw blurRad="38100" dist="38100" dir="2700000" algn="tl">
                    <a:srgbClr val="000000">
                      <a:alpha val="43137"/>
                    </a:srgbClr>
                  </a:outerShdw>
                </a:effectLst>
              </a:rPr>
              <a:t>, anılan maddenin gerekçesinde de</a:t>
            </a:r>
            <a:r>
              <a:rPr lang="tr-TR" b="1" dirty="0" smtClean="0">
                <a:solidFill>
                  <a:srgbClr val="C00000"/>
                </a:solidFill>
                <a:effectLst>
                  <a:outerShdw blurRad="38100" dist="38100" dir="2700000" algn="tl">
                    <a:srgbClr val="000000">
                      <a:alpha val="43137"/>
                    </a:srgbClr>
                  </a:outerShdw>
                </a:effectLst>
              </a:rPr>
              <a:t>; </a:t>
            </a:r>
            <a:r>
              <a:rPr lang="tr-TR" b="1" dirty="0" smtClean="0">
                <a:solidFill>
                  <a:srgbClr val="0070C0"/>
                </a:solidFill>
                <a:effectLst>
                  <a:outerShdw blurRad="38100" dist="38100" dir="2700000" algn="tl">
                    <a:srgbClr val="000000">
                      <a:alpha val="43137"/>
                    </a:srgbClr>
                  </a:outerShdw>
                </a:effectLst>
              </a:rPr>
              <a:t>“</a:t>
            </a:r>
            <a:r>
              <a:rPr lang="tr-TR" b="1" dirty="0">
                <a:solidFill>
                  <a:srgbClr val="0070C0"/>
                </a:solidFill>
                <a:effectLst>
                  <a:outerShdw blurRad="38100" dist="38100" dir="2700000" algn="tl">
                    <a:srgbClr val="000000">
                      <a:alpha val="43137"/>
                    </a:srgbClr>
                  </a:outerShdw>
                </a:effectLst>
              </a:rPr>
              <a:t>Hakkında inceleme yapılan memur veya diğer kamu görevlisinin ifadesinin </a:t>
            </a:r>
            <a:r>
              <a:rPr lang="tr-TR" b="1" dirty="0" smtClean="0">
                <a:solidFill>
                  <a:srgbClr val="0070C0"/>
                </a:solidFill>
                <a:effectLst>
                  <a:outerShdw blurRad="38100" dist="38100" dir="2700000" algn="tl">
                    <a:srgbClr val="000000">
                      <a:alpha val="43137"/>
                    </a:srgbClr>
                  </a:outerShdw>
                </a:effectLst>
              </a:rPr>
              <a:t>mutlaka alınması </a:t>
            </a:r>
            <a:r>
              <a:rPr lang="tr-TR" b="1" dirty="0">
                <a:solidFill>
                  <a:srgbClr val="0070C0"/>
                </a:solidFill>
                <a:effectLst>
                  <a:outerShdw blurRad="38100" dist="38100" dir="2700000" algn="tl">
                    <a:srgbClr val="000000">
                      <a:alpha val="43137"/>
                    </a:srgbClr>
                  </a:outerShdw>
                </a:effectLst>
              </a:rPr>
              <a:t>gerektiği</a:t>
            </a:r>
            <a:r>
              <a:rPr lang="tr-TR" dirty="0"/>
              <a:t>” belirtilmiştir</a:t>
            </a:r>
            <a:r>
              <a:rPr lang="tr-TR" dirty="0" smtClean="0"/>
              <a:t>.  </a:t>
            </a:r>
            <a:endParaRPr lang="tr-TR" dirty="0"/>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235540330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713234"/>
          </a:xfrm>
        </p:spPr>
        <p:txBody>
          <a:bodyPr>
            <a:normAutofit fontScale="90000"/>
          </a:bodyPr>
          <a:lstStyle/>
          <a:p>
            <a:r>
              <a:rPr lang="tr-TR" b="1" dirty="0">
                <a:solidFill>
                  <a:srgbClr val="00B050"/>
                </a:solidFill>
              </a:rPr>
              <a:t>İfade Alma;</a:t>
            </a:r>
            <a:endParaRPr lang="tr-TR" dirty="0"/>
          </a:p>
        </p:txBody>
      </p:sp>
      <p:sp>
        <p:nvSpPr>
          <p:cNvPr id="2" name="İçerik Yer Tutucusu 1"/>
          <p:cNvSpPr>
            <a:spLocks noGrp="1"/>
          </p:cNvSpPr>
          <p:nvPr>
            <p:ph idx="1"/>
          </p:nvPr>
        </p:nvSpPr>
        <p:spPr>
          <a:xfrm>
            <a:off x="457200" y="1196752"/>
            <a:ext cx="8229600" cy="4975448"/>
          </a:xfrm>
        </p:spPr>
        <p:txBody>
          <a:bodyPr>
            <a:normAutofit fontScale="92500"/>
          </a:bodyPr>
          <a:lstStyle/>
          <a:p>
            <a:pPr algn="just"/>
            <a:r>
              <a:rPr lang="tr-TR" dirty="0">
                <a:solidFill>
                  <a:srgbClr val="C00000"/>
                </a:solidFill>
              </a:rPr>
              <a:t>Ön inceleme elemanına ifade alma konusunda takdir hakkı tanınmadığından, ifadenin alınamaması durumlarında soruşturmanın geçici olarak durdurulması kararının  verilmesi gereklidir. Nitekim, Danıştay da bir kararında; </a:t>
            </a:r>
            <a:r>
              <a:rPr lang="tr-TR" dirty="0">
                <a:solidFill>
                  <a:srgbClr val="0070C0"/>
                </a:solidFill>
                <a:effectLst>
                  <a:outerShdw blurRad="38100" dist="38100" dir="2700000" algn="tl">
                    <a:srgbClr val="000000">
                      <a:alpha val="43137"/>
                    </a:srgbClr>
                  </a:outerShdw>
                </a:effectLst>
              </a:rPr>
              <a:t>“Hakkında ön inceleme yapılan kimsenin savunması alınmadan soruşturma izni verilemeyeceğine” </a:t>
            </a:r>
            <a:r>
              <a:rPr lang="tr-TR" dirty="0"/>
              <a:t>hükmetmiştir (Bu durumda, hakkında ön inceleme yapılan kimse </a:t>
            </a:r>
            <a:r>
              <a:rPr lang="tr-TR" dirty="0" err="1"/>
              <a:t>C.M.K.’nen</a:t>
            </a:r>
            <a:r>
              <a:rPr lang="tr-TR" dirty="0"/>
              <a:t> 145. maddesine göre çağrılacak, geldiği takdirde, </a:t>
            </a:r>
            <a:r>
              <a:rPr lang="tr-TR" dirty="0" err="1"/>
              <a:t>C.M.K.’nen</a:t>
            </a:r>
            <a:r>
              <a:rPr lang="tr-TR" dirty="0"/>
              <a:t> 147. maddesindeki hakları kullanılarak ve bu haklar kendisine hatırlatılarak savunması alınacaktır. </a:t>
            </a:r>
          </a:p>
          <a:p>
            <a:pPr algn="just"/>
            <a:r>
              <a:rPr lang="tr-TR" dirty="0">
                <a:solidFill>
                  <a:srgbClr val="0070C0"/>
                </a:solidFill>
                <a:effectLst>
                  <a:outerShdw blurRad="38100" dist="38100" dir="2700000" algn="tl">
                    <a:srgbClr val="000000">
                      <a:alpha val="43137"/>
                    </a:srgbClr>
                  </a:outerShdw>
                </a:effectLst>
              </a:rPr>
              <a:t>Savunması sırasında avukat bulundurabileceği gibi, savunması yazılı olarak da </a:t>
            </a:r>
            <a:r>
              <a:rPr lang="tr-TR" dirty="0" smtClean="0">
                <a:solidFill>
                  <a:srgbClr val="0070C0"/>
                </a:solidFill>
                <a:effectLst>
                  <a:outerShdw blurRad="38100" dist="38100" dir="2700000" algn="tl">
                    <a:srgbClr val="000000">
                      <a:alpha val="43137"/>
                    </a:srgbClr>
                  </a:outerShdw>
                </a:effectLst>
              </a:rPr>
              <a:t>alınabilir.</a:t>
            </a:r>
            <a:endParaRPr lang="tr-TR" dirty="0">
              <a:solidFill>
                <a:srgbClr val="0070C0"/>
              </a:solidFill>
              <a:effectLst>
                <a:outerShdw blurRad="38100" dist="38100" dir="2700000" algn="tl">
                  <a:srgbClr val="000000">
                    <a:alpha val="43137"/>
                  </a:srgbClr>
                </a:outerShdw>
              </a:effectLst>
            </a:endParaRPr>
          </a:p>
          <a:p>
            <a:endParaRPr lang="tr-TR" dirty="0">
              <a:solidFill>
                <a:srgbClr val="0070C0"/>
              </a:solidFill>
              <a:effectLst>
                <a:outerShdw blurRad="38100" dist="38100" dir="2700000" algn="tl">
                  <a:srgbClr val="000000">
                    <a:alpha val="43137"/>
                  </a:srgbClr>
                </a:outerShdw>
              </a:effectLst>
            </a:endParaRP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247157750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785242"/>
          </a:xfrm>
        </p:spPr>
        <p:txBody>
          <a:bodyPr>
            <a:normAutofit fontScale="90000"/>
          </a:bodyPr>
          <a:lstStyle/>
          <a:p>
            <a:r>
              <a:rPr lang="tr-TR" dirty="0" smtClean="0">
                <a:solidFill>
                  <a:srgbClr val="00B050"/>
                </a:solidFill>
              </a:rPr>
              <a:t>İfade Alma; -1-</a:t>
            </a:r>
            <a:endParaRPr lang="tr-TR" dirty="0">
              <a:solidFill>
                <a:srgbClr val="00B050"/>
              </a:solidFill>
            </a:endParaRPr>
          </a:p>
        </p:txBody>
      </p:sp>
      <p:sp>
        <p:nvSpPr>
          <p:cNvPr id="2" name="İçerik Yer Tutucusu 1"/>
          <p:cNvSpPr>
            <a:spLocks noGrp="1"/>
          </p:cNvSpPr>
          <p:nvPr>
            <p:ph idx="1"/>
          </p:nvPr>
        </p:nvSpPr>
        <p:spPr>
          <a:xfrm>
            <a:off x="457200" y="1124744"/>
            <a:ext cx="8229600" cy="5241925"/>
          </a:xfrm>
        </p:spPr>
        <p:txBody>
          <a:bodyPr>
            <a:normAutofit fontScale="85000" lnSpcReduction="20000"/>
          </a:bodyPr>
          <a:lstStyle/>
          <a:p>
            <a:pPr algn="just"/>
            <a:r>
              <a:rPr lang="tr-TR" dirty="0"/>
              <a:t>4483 sayılı Kanun’da, hakkında ön inceleme yapılan memur veya diğer </a:t>
            </a:r>
            <a:r>
              <a:rPr lang="tr-TR" dirty="0" smtClean="0"/>
              <a:t>kamu görevlisinin </a:t>
            </a:r>
            <a:r>
              <a:rPr lang="tr-TR" dirty="0"/>
              <a:t>ifadesini ne kadar süre içerisinde vermesi gerektiği konusunda herhangi </a:t>
            </a:r>
            <a:r>
              <a:rPr lang="tr-TR" dirty="0" smtClean="0"/>
              <a:t>bir hüküm </a:t>
            </a:r>
            <a:r>
              <a:rPr lang="tr-TR" dirty="0"/>
              <a:t>bulunmamaktadır. </a:t>
            </a:r>
            <a:r>
              <a:rPr lang="tr-TR" b="1" dirty="0">
                <a:solidFill>
                  <a:srgbClr val="C00000"/>
                </a:solidFill>
                <a:effectLst>
                  <a:outerShdw blurRad="38100" dist="38100" dir="2700000" algn="tl">
                    <a:srgbClr val="000000">
                      <a:alpha val="43137"/>
                    </a:srgbClr>
                  </a:outerShdw>
                </a:effectLst>
              </a:rPr>
              <a:t>Danıştay ise bir kararında; </a:t>
            </a:r>
            <a:r>
              <a:rPr lang="tr-TR" dirty="0" err="1" smtClean="0"/>
              <a:t>hük</a:t>
            </a:r>
            <a:r>
              <a:rPr lang="tr-TR" dirty="0" err="1" smtClean="0">
                <a:solidFill>
                  <a:srgbClr val="0070C0"/>
                </a:solidFill>
                <a:effectLst>
                  <a:outerShdw blurRad="38100" dist="38100" dir="2700000" algn="tl">
                    <a:srgbClr val="000000">
                      <a:alpha val="43137"/>
                    </a:srgbClr>
                  </a:outerShdw>
                </a:effectLst>
              </a:rPr>
              <a:t>“Hakkında</a:t>
            </a:r>
            <a:r>
              <a:rPr lang="tr-TR" dirty="0" smtClean="0">
                <a:solidFill>
                  <a:srgbClr val="0070C0"/>
                </a:solidFill>
                <a:effectLst>
                  <a:outerShdw blurRad="38100" dist="38100" dir="2700000" algn="tl">
                    <a:srgbClr val="000000">
                      <a:alpha val="43137"/>
                    </a:srgbClr>
                  </a:outerShdw>
                </a:effectLst>
              </a:rPr>
              <a:t> </a:t>
            </a:r>
            <a:r>
              <a:rPr lang="tr-TR" dirty="0">
                <a:solidFill>
                  <a:srgbClr val="0070C0"/>
                </a:solidFill>
                <a:effectLst>
                  <a:outerShdw blurRad="38100" dist="38100" dir="2700000" algn="tl">
                    <a:srgbClr val="000000">
                      <a:alpha val="43137"/>
                    </a:srgbClr>
                  </a:outerShdw>
                </a:effectLst>
              </a:rPr>
              <a:t>suç isnadında bulunulan kamu görevlisinin ifadesinin alınmasında ön inceleme elemanı tarafından, 2 günlük cevap verme süresinin tanınmasını adalet ilkeleriyle bağdaşmadığı  gerekçesiyle, soruşturma izni verilmesine ilişkin dosyanın yeniden bir karar verilmek üzere yerine getirilmesine” </a:t>
            </a:r>
            <a:r>
              <a:rPr lang="tr-TR" dirty="0" err="1" smtClean="0"/>
              <a:t>mederek</a:t>
            </a:r>
            <a:r>
              <a:rPr lang="tr-TR" dirty="0"/>
              <a:t>, isnat edilen suçların durumuna göre savunma için makul </a:t>
            </a:r>
            <a:r>
              <a:rPr lang="tr-TR" dirty="0" smtClean="0"/>
              <a:t>ve  yeterli </a:t>
            </a:r>
            <a:r>
              <a:rPr lang="tr-TR" dirty="0"/>
              <a:t>bir süre verilmesi gerektiğini ifade </a:t>
            </a:r>
            <a:r>
              <a:rPr lang="tr-TR" dirty="0" smtClean="0"/>
              <a:t>etmiştir.</a:t>
            </a:r>
          </a:p>
          <a:p>
            <a:pPr algn="just"/>
            <a:endParaRPr lang="tr-TR" dirty="0"/>
          </a:p>
          <a:p>
            <a:pPr algn="just"/>
            <a:r>
              <a:rPr lang="tr-TR" dirty="0" smtClean="0">
                <a:solidFill>
                  <a:srgbClr val="C00000"/>
                </a:solidFill>
                <a:effectLst>
                  <a:outerShdw blurRad="38100" dist="38100" dir="2700000" algn="tl">
                    <a:srgbClr val="000000">
                      <a:alpha val="43137"/>
                    </a:srgbClr>
                  </a:outerShdw>
                </a:effectLst>
              </a:rPr>
              <a:t>Bununla </a:t>
            </a:r>
            <a:r>
              <a:rPr lang="tr-TR" dirty="0">
                <a:solidFill>
                  <a:srgbClr val="C00000"/>
                </a:solidFill>
                <a:effectLst>
                  <a:outerShdw blurRad="38100" dist="38100" dir="2700000" algn="tl">
                    <a:srgbClr val="000000">
                      <a:alpha val="43137"/>
                    </a:srgbClr>
                  </a:outerShdw>
                </a:effectLst>
              </a:rPr>
              <a:t>birlikte,</a:t>
            </a:r>
            <a:r>
              <a:rPr lang="tr-TR" dirty="0"/>
              <a:t> C.M.K.’ nen 148. maddesindeki yasak sorgu yöntemleri</a:t>
            </a:r>
            <a:r>
              <a:rPr lang="tr-TR" dirty="0" smtClean="0"/>
              <a:t>, 4483 </a:t>
            </a:r>
            <a:r>
              <a:rPr lang="tr-TR" dirty="0"/>
              <a:t>sayılı Kanuna göre ön inceleme yapan makamlar için de geçerli olacaktır. Zira</a:t>
            </a:r>
            <a:r>
              <a:rPr lang="tr-TR" dirty="0" smtClean="0"/>
              <a:t>, </a:t>
            </a:r>
            <a:r>
              <a:rPr lang="tr-TR" dirty="0" smtClean="0">
                <a:solidFill>
                  <a:srgbClr val="C00000"/>
                </a:solidFill>
                <a:effectLst>
                  <a:outerShdw blurRad="38100" dist="38100" dir="2700000" algn="tl">
                    <a:srgbClr val="000000">
                      <a:alpha val="43137"/>
                    </a:srgbClr>
                  </a:outerShdw>
                </a:effectLst>
              </a:rPr>
              <a:t>4483 </a:t>
            </a:r>
            <a:r>
              <a:rPr lang="tr-TR" dirty="0">
                <a:solidFill>
                  <a:srgbClr val="C00000"/>
                </a:solidFill>
                <a:effectLst>
                  <a:outerShdw blurRad="38100" dist="38100" dir="2700000" algn="tl">
                    <a:srgbClr val="000000">
                      <a:alpha val="43137"/>
                    </a:srgbClr>
                  </a:outerShdw>
                </a:effectLst>
              </a:rPr>
              <a:t>sayılı Kanunun 6. </a:t>
            </a:r>
            <a:r>
              <a:rPr lang="tr-TR" dirty="0" smtClean="0">
                <a:solidFill>
                  <a:srgbClr val="C00000"/>
                </a:solidFill>
                <a:effectLst>
                  <a:outerShdw blurRad="38100" dist="38100" dir="2700000" algn="tl">
                    <a:srgbClr val="000000">
                      <a:alpha val="43137"/>
                    </a:srgbClr>
                  </a:outerShdw>
                </a:effectLst>
              </a:rPr>
              <a:t> caddesinde</a:t>
            </a:r>
            <a:r>
              <a:rPr lang="tr-TR" dirty="0">
                <a:solidFill>
                  <a:srgbClr val="C00000"/>
                </a:solidFill>
                <a:effectLst>
                  <a:outerShdw blurRad="38100" dist="38100" dir="2700000" algn="tl">
                    <a:srgbClr val="000000">
                      <a:alpha val="43137"/>
                    </a:srgbClr>
                  </a:outerShdw>
                </a:effectLst>
              </a:rPr>
              <a:t>, </a:t>
            </a:r>
            <a:r>
              <a:rPr lang="tr-TR" b="1" dirty="0">
                <a:solidFill>
                  <a:srgbClr val="0070C0"/>
                </a:solidFill>
                <a:effectLst>
                  <a:outerShdw blurRad="38100" dist="38100" dir="2700000" algn="tl">
                    <a:srgbClr val="000000">
                      <a:alpha val="43137"/>
                    </a:srgbClr>
                  </a:outerShdw>
                </a:effectLst>
              </a:rPr>
              <a:t>“Ön inceleme ile görevlendirilen </a:t>
            </a:r>
            <a:r>
              <a:rPr lang="tr-TR" b="1" dirty="0" smtClean="0">
                <a:solidFill>
                  <a:srgbClr val="0070C0"/>
                </a:solidFill>
                <a:effectLst>
                  <a:outerShdw blurRad="38100" dist="38100" dir="2700000" algn="tl">
                    <a:srgbClr val="000000">
                      <a:alpha val="43137"/>
                    </a:srgbClr>
                  </a:outerShdw>
                </a:effectLst>
              </a:rPr>
              <a:t>kişilerin </a:t>
            </a:r>
            <a:r>
              <a:rPr lang="tr-TR" b="1" dirty="0" err="1" smtClean="0">
                <a:solidFill>
                  <a:srgbClr val="0070C0"/>
                </a:solidFill>
                <a:effectLst>
                  <a:outerShdw blurRad="38100" dist="38100" dir="2700000" algn="tl">
                    <a:srgbClr val="000000">
                      <a:alpha val="43137"/>
                    </a:srgbClr>
                  </a:outerShdw>
                </a:effectLst>
              </a:rPr>
              <a:t>C.M.K</a:t>
            </a:r>
            <a:r>
              <a:rPr lang="tr-TR" b="1" dirty="0" err="1">
                <a:solidFill>
                  <a:srgbClr val="0070C0"/>
                </a:solidFill>
                <a:effectLst>
                  <a:outerShdw blurRad="38100" dist="38100" dir="2700000" algn="tl">
                    <a:srgbClr val="000000">
                      <a:alpha val="43137"/>
                    </a:srgbClr>
                  </a:outerShdw>
                </a:effectLst>
              </a:rPr>
              <a:t>.’ya</a:t>
            </a:r>
            <a:r>
              <a:rPr lang="tr-TR" b="1" dirty="0">
                <a:solidFill>
                  <a:srgbClr val="0070C0"/>
                </a:solidFill>
                <a:effectLst>
                  <a:outerShdw blurRad="38100" dist="38100" dir="2700000" algn="tl">
                    <a:srgbClr val="000000">
                      <a:alpha val="43137"/>
                    </a:srgbClr>
                  </a:outerShdw>
                </a:effectLst>
              </a:rPr>
              <a:t> göre işlem yapabilecekleri”</a:t>
            </a:r>
            <a:r>
              <a:rPr lang="tr-TR" dirty="0"/>
              <a:t> belirtilmektedir.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91756808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713234"/>
          </a:xfrm>
        </p:spPr>
        <p:txBody>
          <a:bodyPr>
            <a:normAutofit fontScale="90000"/>
          </a:bodyPr>
          <a:lstStyle/>
          <a:p>
            <a:r>
              <a:rPr lang="tr-TR" b="1" dirty="0">
                <a:solidFill>
                  <a:srgbClr val="00B050"/>
                </a:solidFill>
              </a:rPr>
              <a:t>Tanık </a:t>
            </a:r>
            <a:r>
              <a:rPr lang="tr-TR" b="1" dirty="0" smtClean="0">
                <a:solidFill>
                  <a:srgbClr val="00B050"/>
                </a:solidFill>
              </a:rPr>
              <a:t>Dinleme;</a:t>
            </a:r>
            <a:endParaRPr lang="tr-TR" dirty="0">
              <a:solidFill>
                <a:srgbClr val="00B050"/>
              </a:solidFill>
            </a:endParaRPr>
          </a:p>
        </p:txBody>
      </p:sp>
      <p:sp>
        <p:nvSpPr>
          <p:cNvPr id="2" name="İçerik Yer Tutucusu 1"/>
          <p:cNvSpPr>
            <a:spLocks noGrp="1"/>
          </p:cNvSpPr>
          <p:nvPr>
            <p:ph idx="1"/>
          </p:nvPr>
        </p:nvSpPr>
        <p:spPr>
          <a:xfrm>
            <a:off x="457200" y="1052735"/>
            <a:ext cx="8229600" cy="5313933"/>
          </a:xfrm>
        </p:spPr>
        <p:txBody>
          <a:bodyPr>
            <a:normAutofit fontScale="85000" lnSpcReduction="10000"/>
          </a:bodyPr>
          <a:lstStyle/>
          <a:p>
            <a:pPr algn="just"/>
            <a:r>
              <a:rPr lang="tr-TR" dirty="0" smtClean="0">
                <a:solidFill>
                  <a:srgbClr val="C00000"/>
                </a:solidFill>
                <a:effectLst>
                  <a:outerShdw blurRad="38100" dist="38100" dir="2700000" algn="tl">
                    <a:srgbClr val="000000">
                      <a:alpha val="43137"/>
                    </a:srgbClr>
                  </a:outerShdw>
                </a:effectLst>
              </a:rPr>
              <a:t>4483 </a:t>
            </a:r>
            <a:r>
              <a:rPr lang="tr-TR" dirty="0">
                <a:solidFill>
                  <a:srgbClr val="C00000"/>
                </a:solidFill>
                <a:effectLst>
                  <a:outerShdw blurRad="38100" dist="38100" dir="2700000" algn="tl">
                    <a:srgbClr val="000000">
                      <a:alpha val="43137"/>
                    </a:srgbClr>
                  </a:outerShdw>
                </a:effectLst>
              </a:rPr>
              <a:t>sayılı Kanunun 6. maddesinde </a:t>
            </a:r>
            <a:r>
              <a:rPr lang="tr-TR" dirty="0" smtClean="0">
                <a:solidFill>
                  <a:srgbClr val="C00000"/>
                </a:solidFill>
                <a:effectLst>
                  <a:outerShdw blurRad="38100" dist="38100" dir="2700000" algn="tl">
                    <a:srgbClr val="000000">
                      <a:alpha val="43137"/>
                    </a:srgbClr>
                  </a:outerShdw>
                </a:effectLst>
              </a:rPr>
              <a:t>de, </a:t>
            </a:r>
            <a:r>
              <a:rPr lang="tr-TR" dirty="0"/>
              <a:t>tanık dinlemeden değil, </a:t>
            </a:r>
            <a:r>
              <a:rPr lang="tr-TR" b="1" dirty="0">
                <a:solidFill>
                  <a:srgbClr val="0070C0"/>
                </a:solidFill>
                <a:effectLst>
                  <a:outerShdw blurRad="38100" dist="38100" dir="2700000" algn="tl">
                    <a:srgbClr val="000000">
                      <a:alpha val="43137"/>
                    </a:srgbClr>
                  </a:outerShdw>
                </a:effectLst>
              </a:rPr>
              <a:t>“bilgi toplama</a:t>
            </a:r>
            <a:r>
              <a:rPr lang="tr-TR" b="1" dirty="0" smtClean="0">
                <a:solidFill>
                  <a:srgbClr val="0070C0"/>
                </a:solidFill>
                <a:effectLst>
                  <a:outerShdw blurRad="38100" dist="38100" dir="2700000" algn="tl">
                    <a:srgbClr val="000000">
                      <a:alpha val="43137"/>
                    </a:srgbClr>
                  </a:outerShdw>
                </a:effectLst>
              </a:rPr>
              <a:t>” </a:t>
            </a:r>
            <a:r>
              <a:rPr lang="tr-TR" dirty="0" smtClean="0"/>
              <a:t>dan </a:t>
            </a:r>
            <a:r>
              <a:rPr lang="tr-TR" dirty="0"/>
              <a:t>söz edilmiştir. Ancak, adalet gerçeğinin ortaya çıkabilmesi için, kural olarak, </a:t>
            </a:r>
            <a:r>
              <a:rPr lang="tr-TR" dirty="0" smtClean="0"/>
              <a:t>olay hakkında </a:t>
            </a:r>
            <a:r>
              <a:rPr lang="tr-TR" dirty="0"/>
              <a:t>bilgi ve görgüsü olan herkes, bu olayla ilgili bilgi ve görgüsünü </a:t>
            </a:r>
            <a:r>
              <a:rPr lang="tr-TR" dirty="0" smtClean="0"/>
              <a:t>yetkili makamlarla </a:t>
            </a:r>
            <a:r>
              <a:rPr lang="tr-TR" dirty="0"/>
              <a:t>paylaşmak, tanıklık yapmak zorunda olduğundan, </a:t>
            </a:r>
            <a:r>
              <a:rPr lang="tr-TR" b="1" dirty="0">
                <a:solidFill>
                  <a:srgbClr val="7030A0"/>
                </a:solidFill>
                <a:effectLst>
                  <a:outerShdw blurRad="38100" dist="38100" dir="2700000" algn="tl">
                    <a:srgbClr val="000000">
                      <a:alpha val="43137"/>
                    </a:srgbClr>
                  </a:outerShdw>
                </a:effectLst>
              </a:rPr>
              <a:t>4483 sayılı </a:t>
            </a:r>
            <a:r>
              <a:rPr lang="tr-TR" b="1" dirty="0" smtClean="0">
                <a:solidFill>
                  <a:srgbClr val="7030A0"/>
                </a:solidFill>
                <a:effectLst>
                  <a:outerShdw blurRad="38100" dist="38100" dir="2700000" algn="tl">
                    <a:srgbClr val="000000">
                      <a:alpha val="43137"/>
                    </a:srgbClr>
                  </a:outerShdw>
                </a:effectLst>
              </a:rPr>
              <a:t>Kanun uyarınca </a:t>
            </a:r>
            <a:r>
              <a:rPr lang="tr-TR" b="1" dirty="0">
                <a:solidFill>
                  <a:srgbClr val="7030A0"/>
                </a:solidFill>
                <a:effectLst>
                  <a:outerShdw blurRad="38100" dist="38100" dir="2700000" algn="tl">
                    <a:srgbClr val="000000">
                      <a:alpha val="43137"/>
                    </a:srgbClr>
                  </a:outerShdw>
                </a:effectLst>
              </a:rPr>
              <a:t>ön inceleme elemanınca bilgi toplanırken de, </a:t>
            </a:r>
            <a:r>
              <a:rPr lang="tr-TR" b="1" dirty="0" err="1">
                <a:solidFill>
                  <a:srgbClr val="7030A0"/>
                </a:solidFill>
                <a:effectLst>
                  <a:outerShdw blurRad="38100" dist="38100" dir="2700000" algn="tl">
                    <a:srgbClr val="000000">
                      <a:alpha val="43137"/>
                    </a:srgbClr>
                  </a:outerShdw>
                </a:effectLst>
              </a:rPr>
              <a:t>C.M.K.’da</a:t>
            </a:r>
            <a:r>
              <a:rPr lang="tr-TR" b="1" dirty="0">
                <a:solidFill>
                  <a:srgbClr val="7030A0"/>
                </a:solidFill>
                <a:effectLst>
                  <a:outerShdw blurRad="38100" dist="38100" dir="2700000" algn="tl">
                    <a:srgbClr val="000000">
                      <a:alpha val="43137"/>
                    </a:srgbClr>
                  </a:outerShdw>
                </a:effectLst>
              </a:rPr>
              <a:t> öngörülen </a:t>
            </a:r>
            <a:r>
              <a:rPr lang="tr-TR" b="1" dirty="0" smtClean="0">
                <a:solidFill>
                  <a:srgbClr val="7030A0"/>
                </a:solidFill>
                <a:effectLst>
                  <a:outerShdw blurRad="38100" dist="38100" dir="2700000" algn="tl">
                    <a:srgbClr val="000000">
                      <a:alpha val="43137"/>
                    </a:srgbClr>
                  </a:outerShdw>
                </a:effectLst>
              </a:rPr>
              <a:t>usullere göre</a:t>
            </a:r>
            <a:r>
              <a:rPr lang="tr-TR" b="1" dirty="0">
                <a:solidFill>
                  <a:srgbClr val="7030A0"/>
                </a:solidFill>
                <a:effectLst>
                  <a:outerShdw blurRad="38100" dist="38100" dir="2700000" algn="tl">
                    <a:srgbClr val="000000">
                      <a:alpha val="43137"/>
                    </a:srgbClr>
                  </a:outerShdw>
                </a:effectLst>
              </a:rPr>
              <a:t>, olayla ilgili bilgi ve görgüsü olanlar </a:t>
            </a:r>
            <a:r>
              <a:rPr lang="tr-TR" b="1" dirty="0" smtClean="0">
                <a:solidFill>
                  <a:srgbClr val="7030A0"/>
                </a:solidFill>
                <a:effectLst>
                  <a:outerShdw blurRad="38100" dist="38100" dir="2700000" algn="tl">
                    <a:srgbClr val="000000">
                      <a:alpha val="43137"/>
                    </a:srgbClr>
                  </a:outerShdw>
                </a:effectLst>
              </a:rPr>
              <a:t>dinlenebilecektir. </a:t>
            </a:r>
          </a:p>
          <a:p>
            <a:pPr algn="just"/>
            <a:endParaRPr lang="tr-TR" dirty="0"/>
          </a:p>
          <a:p>
            <a:pPr algn="just"/>
            <a:r>
              <a:rPr lang="tr-TR" b="1" dirty="0" smtClean="0">
                <a:solidFill>
                  <a:srgbClr val="0070C0"/>
                </a:solidFill>
                <a:effectLst>
                  <a:outerShdw blurRad="38100" dist="38100" dir="2700000" algn="tl">
                    <a:srgbClr val="000000">
                      <a:alpha val="43137"/>
                    </a:srgbClr>
                  </a:outerShdw>
                </a:effectLst>
              </a:rPr>
              <a:t>Tanık</a:t>
            </a:r>
            <a:r>
              <a:rPr lang="tr-TR" b="1" dirty="0">
                <a:solidFill>
                  <a:srgbClr val="0070C0"/>
                </a:solidFill>
                <a:effectLst>
                  <a:outerShdw blurRad="38100" dist="38100" dir="2700000" algn="tl">
                    <a:srgbClr val="000000">
                      <a:alpha val="43137"/>
                    </a:srgbClr>
                  </a:outerShdw>
                </a:effectLst>
              </a:rPr>
              <a:t>, C.M.K.’</a:t>
            </a:r>
            <a:r>
              <a:rPr lang="tr-TR" b="1" dirty="0" err="1">
                <a:solidFill>
                  <a:srgbClr val="0070C0"/>
                </a:solidFill>
                <a:effectLst>
                  <a:outerShdw blurRad="38100" dist="38100" dir="2700000" algn="tl">
                    <a:srgbClr val="000000">
                      <a:alpha val="43137"/>
                    </a:srgbClr>
                  </a:outerShdw>
                </a:effectLst>
              </a:rPr>
              <a:t>nın</a:t>
            </a:r>
            <a:r>
              <a:rPr lang="tr-TR" b="1" dirty="0">
                <a:solidFill>
                  <a:srgbClr val="0070C0"/>
                </a:solidFill>
                <a:effectLst>
                  <a:outerShdw blurRad="38100" dist="38100" dir="2700000" algn="tl">
                    <a:srgbClr val="000000">
                      <a:alpha val="43137"/>
                    </a:srgbClr>
                  </a:outerShdw>
                </a:effectLst>
              </a:rPr>
              <a:t> 43. maddesi uyarınca, çağrı kağıdı ile tebligat </a:t>
            </a:r>
            <a:r>
              <a:rPr lang="tr-TR" b="1" dirty="0" smtClean="0">
                <a:solidFill>
                  <a:srgbClr val="0070C0"/>
                </a:solidFill>
                <a:effectLst>
                  <a:outerShdw blurRad="38100" dist="38100" dir="2700000" algn="tl">
                    <a:srgbClr val="000000">
                      <a:alpha val="43137"/>
                    </a:srgbClr>
                  </a:outerShdw>
                </a:effectLst>
              </a:rPr>
              <a:t>yaparak çağrılacaktır</a:t>
            </a:r>
            <a:r>
              <a:rPr lang="tr-TR" b="1" dirty="0">
                <a:solidFill>
                  <a:srgbClr val="0070C0"/>
                </a:solidFill>
                <a:effectLst>
                  <a:outerShdw blurRad="38100" dist="38100" dir="2700000" algn="tl">
                    <a:srgbClr val="000000">
                      <a:alpha val="43137"/>
                    </a:srgbClr>
                  </a:outerShdw>
                </a:effectLst>
              </a:rPr>
              <a:t>. </a:t>
            </a:r>
            <a:endParaRPr lang="tr-TR" b="1" dirty="0" smtClean="0">
              <a:solidFill>
                <a:srgbClr val="0070C0"/>
              </a:solidFill>
              <a:effectLst>
                <a:outerShdw blurRad="38100" dist="38100" dir="2700000" algn="tl">
                  <a:srgbClr val="000000">
                    <a:alpha val="43137"/>
                  </a:srgbClr>
                </a:outerShdw>
              </a:effectLst>
            </a:endParaRPr>
          </a:p>
          <a:p>
            <a:pPr algn="just"/>
            <a:endParaRPr lang="tr-TR" dirty="0"/>
          </a:p>
          <a:p>
            <a:pPr algn="just"/>
            <a:r>
              <a:rPr lang="tr-TR" b="1" dirty="0" smtClean="0">
                <a:solidFill>
                  <a:srgbClr val="C00000"/>
                </a:solidFill>
                <a:effectLst>
                  <a:outerShdw blurRad="38100" dist="38100" dir="2700000" algn="tl">
                    <a:srgbClr val="000000">
                      <a:alpha val="43137"/>
                    </a:srgbClr>
                  </a:outerShdw>
                </a:effectLst>
              </a:rPr>
              <a:t>Ayrıca, </a:t>
            </a:r>
            <a:r>
              <a:rPr lang="tr-TR" dirty="0"/>
              <a:t>belirtmek gerekir ki, C.M.K.’</a:t>
            </a:r>
            <a:r>
              <a:rPr lang="tr-TR" dirty="0" err="1"/>
              <a:t>nın</a:t>
            </a:r>
            <a:r>
              <a:rPr lang="tr-TR" dirty="0"/>
              <a:t> 45. ve devamı </a:t>
            </a:r>
            <a:r>
              <a:rPr lang="tr-TR" dirty="0" smtClean="0"/>
              <a:t>maddelerinde belirtilen </a:t>
            </a:r>
            <a:r>
              <a:rPr lang="tr-TR" b="1" dirty="0">
                <a:solidFill>
                  <a:srgbClr val="0070C0"/>
                </a:solidFill>
                <a:effectLst>
                  <a:outerShdw blurRad="38100" dist="38100" dir="2700000" algn="tl">
                    <a:srgbClr val="000000">
                      <a:alpha val="43137"/>
                    </a:srgbClr>
                  </a:outerShdw>
                </a:effectLst>
              </a:rPr>
              <a:t>“tanıklıktan çekinme hakları”, </a:t>
            </a:r>
            <a:r>
              <a:rPr lang="tr-TR" dirty="0"/>
              <a:t>ön inceleme elemanınca bilgisine </a:t>
            </a:r>
            <a:r>
              <a:rPr lang="tr-TR" dirty="0" smtClean="0"/>
              <a:t>başvurulan şahıslar </a:t>
            </a:r>
            <a:r>
              <a:rPr lang="tr-TR" dirty="0"/>
              <a:t>için de söz konusudur.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314619357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normAutofit/>
          </a:bodyPr>
          <a:lstStyle/>
          <a:p>
            <a:r>
              <a:rPr lang="tr-TR" b="1" dirty="0">
                <a:solidFill>
                  <a:srgbClr val="00B050"/>
                </a:solidFill>
              </a:rPr>
              <a:t>Bilirkişiye </a:t>
            </a:r>
            <a:r>
              <a:rPr lang="tr-TR" b="1" dirty="0" smtClean="0">
                <a:solidFill>
                  <a:srgbClr val="00B050"/>
                </a:solidFill>
              </a:rPr>
              <a:t>Başvurma;</a:t>
            </a:r>
            <a:endParaRPr lang="tr-TR" dirty="0">
              <a:solidFill>
                <a:srgbClr val="00B050"/>
              </a:solidFill>
            </a:endParaRPr>
          </a:p>
        </p:txBody>
      </p:sp>
      <p:sp>
        <p:nvSpPr>
          <p:cNvPr id="2" name="İçerik Yer Tutucusu 1"/>
          <p:cNvSpPr>
            <a:spLocks noGrp="1"/>
          </p:cNvSpPr>
          <p:nvPr>
            <p:ph idx="1"/>
          </p:nvPr>
        </p:nvSpPr>
        <p:spPr/>
        <p:txBody>
          <a:bodyPr/>
          <a:lstStyle/>
          <a:p>
            <a:pPr algn="just"/>
            <a:endParaRPr lang="tr-TR" dirty="0" smtClean="0"/>
          </a:p>
          <a:p>
            <a:pPr algn="just"/>
            <a:r>
              <a:rPr lang="tr-TR" dirty="0" smtClean="0">
                <a:solidFill>
                  <a:srgbClr val="7030A0"/>
                </a:solidFill>
                <a:effectLst>
                  <a:outerShdw blurRad="38100" dist="38100" dir="2700000" algn="tl">
                    <a:srgbClr val="000000">
                      <a:alpha val="43137"/>
                    </a:srgbClr>
                  </a:outerShdw>
                </a:effectLst>
              </a:rPr>
              <a:t>Ön </a:t>
            </a:r>
            <a:r>
              <a:rPr lang="tr-TR" dirty="0">
                <a:solidFill>
                  <a:srgbClr val="7030A0"/>
                </a:solidFill>
                <a:effectLst>
                  <a:outerShdw blurRad="38100" dist="38100" dir="2700000" algn="tl">
                    <a:srgbClr val="000000">
                      <a:alpha val="43137"/>
                    </a:srgbClr>
                  </a:outerShdw>
                </a:effectLst>
              </a:rPr>
              <a:t>inceleme ile görevlendirilenler de, bilim ve teknik bilgi veya </a:t>
            </a:r>
            <a:r>
              <a:rPr lang="tr-TR" dirty="0" smtClean="0">
                <a:solidFill>
                  <a:srgbClr val="7030A0"/>
                </a:solidFill>
                <a:effectLst>
                  <a:outerShdw blurRad="38100" dist="38100" dir="2700000" algn="tl">
                    <a:srgbClr val="000000">
                      <a:alpha val="43137"/>
                    </a:srgbClr>
                  </a:outerShdw>
                </a:effectLst>
              </a:rPr>
              <a:t>uzmanlık gerektiren </a:t>
            </a:r>
            <a:r>
              <a:rPr lang="tr-TR" dirty="0">
                <a:solidFill>
                  <a:srgbClr val="7030A0"/>
                </a:solidFill>
                <a:effectLst>
                  <a:outerShdw blurRad="38100" dist="38100" dir="2700000" algn="tl">
                    <a:srgbClr val="000000">
                      <a:alpha val="43137"/>
                    </a:srgbClr>
                  </a:outerShdw>
                </a:effectLst>
              </a:rPr>
              <a:t>konuları bilirkişilere incelettirip, onların düşünce ve kanaatlerini </a:t>
            </a:r>
            <a:r>
              <a:rPr lang="tr-TR" dirty="0" smtClean="0">
                <a:solidFill>
                  <a:srgbClr val="7030A0"/>
                </a:solidFill>
                <a:effectLst>
                  <a:outerShdw blurRad="38100" dist="38100" dir="2700000" algn="tl">
                    <a:srgbClr val="000000">
                      <a:alpha val="43137"/>
                    </a:srgbClr>
                  </a:outerShdw>
                </a:effectLst>
              </a:rPr>
              <a:t>suçun tespitinde </a:t>
            </a:r>
            <a:r>
              <a:rPr lang="tr-TR" dirty="0">
                <a:solidFill>
                  <a:srgbClr val="7030A0"/>
                </a:solidFill>
                <a:effectLst>
                  <a:outerShdw blurRad="38100" dist="38100" dir="2700000" algn="tl">
                    <a:srgbClr val="000000">
                      <a:alpha val="43137"/>
                    </a:srgbClr>
                  </a:outerShdw>
                </a:effectLst>
              </a:rPr>
              <a:t>delil olarak kullanabilirler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281806309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normAutofit/>
          </a:bodyPr>
          <a:lstStyle/>
          <a:p>
            <a:r>
              <a:rPr lang="tr-TR" b="1" dirty="0">
                <a:solidFill>
                  <a:srgbClr val="00B050"/>
                </a:solidFill>
              </a:rPr>
              <a:t>Keşif </a:t>
            </a:r>
            <a:r>
              <a:rPr lang="tr-TR" b="1" dirty="0" smtClean="0">
                <a:solidFill>
                  <a:srgbClr val="00B050"/>
                </a:solidFill>
              </a:rPr>
              <a:t>Yapma;</a:t>
            </a:r>
            <a:endParaRPr lang="tr-TR" dirty="0">
              <a:solidFill>
                <a:srgbClr val="00B050"/>
              </a:solidFill>
            </a:endParaRPr>
          </a:p>
        </p:txBody>
      </p:sp>
      <p:sp>
        <p:nvSpPr>
          <p:cNvPr id="2" name="İçerik Yer Tutucusu 1"/>
          <p:cNvSpPr>
            <a:spLocks noGrp="1"/>
          </p:cNvSpPr>
          <p:nvPr>
            <p:ph idx="1"/>
          </p:nvPr>
        </p:nvSpPr>
        <p:spPr/>
        <p:txBody>
          <a:bodyPr/>
          <a:lstStyle/>
          <a:p>
            <a:pPr algn="just"/>
            <a:endParaRPr lang="tr-TR" dirty="0" smtClean="0"/>
          </a:p>
          <a:p>
            <a:pPr algn="just"/>
            <a:r>
              <a:rPr lang="tr-TR" b="1" dirty="0" smtClean="0">
                <a:solidFill>
                  <a:srgbClr val="0070C0"/>
                </a:solidFill>
                <a:effectLst>
                  <a:outerShdw blurRad="38100" dist="38100" dir="2700000" algn="tl">
                    <a:srgbClr val="000000">
                      <a:alpha val="43137"/>
                    </a:srgbClr>
                  </a:outerShdw>
                </a:effectLst>
              </a:rPr>
              <a:t>Keşif</a:t>
            </a:r>
            <a:r>
              <a:rPr lang="tr-TR" b="1" dirty="0">
                <a:solidFill>
                  <a:srgbClr val="0070C0"/>
                </a:solidFill>
                <a:effectLst>
                  <a:outerShdw blurRad="38100" dist="38100" dir="2700000" algn="tl">
                    <a:srgbClr val="000000">
                      <a:alpha val="43137"/>
                    </a:srgbClr>
                  </a:outerShdw>
                </a:effectLst>
              </a:rPr>
              <a:t>, ispat konusunda kanaat sahibi olmak için yapılan bir araştırma olup</a:t>
            </a:r>
            <a:r>
              <a:rPr lang="tr-TR" b="1" dirty="0" smtClean="0">
                <a:solidFill>
                  <a:srgbClr val="0070C0"/>
                </a:solidFill>
                <a:effectLst>
                  <a:outerShdw blurRad="38100" dist="38100" dir="2700000" algn="tl">
                    <a:srgbClr val="000000">
                      <a:alpha val="43137"/>
                    </a:srgbClr>
                  </a:outerShdw>
                </a:effectLst>
              </a:rPr>
              <a:t>, kural </a:t>
            </a:r>
            <a:r>
              <a:rPr lang="tr-TR" b="1" dirty="0">
                <a:solidFill>
                  <a:srgbClr val="0070C0"/>
                </a:solidFill>
                <a:effectLst>
                  <a:outerShdw blurRad="38100" dist="38100" dir="2700000" algn="tl">
                    <a:srgbClr val="000000">
                      <a:alpha val="43137"/>
                    </a:srgbClr>
                  </a:outerShdw>
                </a:effectLst>
              </a:rPr>
              <a:t>olarak hakim tarafından yapılır. Ancak, gecikmesinde sakınca bulunan ve </a:t>
            </a:r>
            <a:r>
              <a:rPr lang="tr-TR" b="1" dirty="0" smtClean="0">
                <a:solidFill>
                  <a:srgbClr val="0070C0"/>
                </a:solidFill>
                <a:effectLst>
                  <a:outerShdw blurRad="38100" dist="38100" dir="2700000" algn="tl">
                    <a:srgbClr val="000000">
                      <a:alpha val="43137"/>
                    </a:srgbClr>
                  </a:outerShdw>
                </a:effectLst>
              </a:rPr>
              <a:t>gerekli olan </a:t>
            </a:r>
            <a:r>
              <a:rPr lang="tr-TR" b="1" dirty="0">
                <a:solidFill>
                  <a:srgbClr val="0070C0"/>
                </a:solidFill>
                <a:effectLst>
                  <a:outerShdw blurRad="38100" dist="38100" dir="2700000" algn="tl">
                    <a:srgbClr val="000000">
                      <a:alpha val="43137"/>
                    </a:srgbClr>
                  </a:outerShdw>
                </a:effectLst>
              </a:rPr>
              <a:t>durumlarda ön inceleme görevlisi, olay yeri incelemesi yaparak bilgi toplayabilir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3299762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457200" y="267494"/>
            <a:ext cx="8229600" cy="785242"/>
          </a:xfrm>
        </p:spPr>
        <p:txBody>
          <a:bodyPr>
            <a:normAutofit/>
          </a:bodyPr>
          <a:lstStyle/>
          <a:p>
            <a:r>
              <a:rPr lang="tr-TR" sz="3200" dirty="0" smtClean="0">
                <a:solidFill>
                  <a:srgbClr val="00B050"/>
                </a:solidFill>
              </a:rPr>
              <a:t> </a:t>
            </a:r>
            <a:r>
              <a:rPr lang="tr-TR" sz="3200" b="1" dirty="0">
                <a:solidFill>
                  <a:srgbClr val="00B050"/>
                </a:solidFill>
              </a:rPr>
              <a:t>İdare Hukukunda Kamu Görevlisi:</a:t>
            </a:r>
            <a:r>
              <a:rPr lang="tr-TR" sz="3200" dirty="0">
                <a:solidFill>
                  <a:srgbClr val="00B050"/>
                </a:solidFill>
              </a:rPr>
              <a:t> </a:t>
            </a:r>
          </a:p>
        </p:txBody>
      </p:sp>
      <p:sp>
        <p:nvSpPr>
          <p:cNvPr id="2" name="İçerik Yer Tutucusu 1"/>
          <p:cNvSpPr>
            <a:spLocks noGrp="1"/>
          </p:cNvSpPr>
          <p:nvPr>
            <p:ph idx="1"/>
          </p:nvPr>
        </p:nvSpPr>
        <p:spPr>
          <a:xfrm>
            <a:off x="457200" y="1196752"/>
            <a:ext cx="8291264" cy="4975448"/>
          </a:xfrm>
        </p:spPr>
        <p:txBody>
          <a:bodyPr>
            <a:normAutofit/>
          </a:bodyPr>
          <a:lstStyle/>
          <a:p>
            <a:pPr algn="just"/>
            <a:r>
              <a:rPr lang="tr-TR" dirty="0" smtClean="0"/>
              <a:t>“</a:t>
            </a:r>
            <a:r>
              <a:rPr lang="tr-TR" b="1" dirty="0">
                <a:solidFill>
                  <a:srgbClr val="00B0F0"/>
                </a:solidFill>
                <a:effectLst>
                  <a:outerShdw blurRad="38100" dist="38100" dir="2700000" algn="tl">
                    <a:srgbClr val="000000">
                      <a:alpha val="43137"/>
                    </a:srgbClr>
                  </a:outerShdw>
                </a:effectLst>
              </a:rPr>
              <a:t>İdare hukukundaki </a:t>
            </a:r>
            <a:r>
              <a:rPr lang="tr-TR" b="1" dirty="0">
                <a:solidFill>
                  <a:srgbClr val="7030A0"/>
                </a:solidFill>
                <a:effectLst>
                  <a:outerShdw blurRad="38100" dist="38100" dir="2700000" algn="tl">
                    <a:srgbClr val="000000">
                      <a:alpha val="43137"/>
                    </a:srgbClr>
                  </a:outerShdw>
                </a:effectLst>
              </a:rPr>
              <a:t>kamu görevlisi </a:t>
            </a:r>
            <a:r>
              <a:rPr lang="tr-TR" b="1" dirty="0">
                <a:solidFill>
                  <a:srgbClr val="00B0F0"/>
                </a:solidFill>
                <a:effectLst>
                  <a:outerShdw blurRad="38100" dist="38100" dir="2700000" algn="tl">
                    <a:srgbClr val="000000">
                      <a:alpha val="43137"/>
                    </a:srgbClr>
                  </a:outerShdw>
                </a:effectLst>
              </a:rPr>
              <a:t>kavramının her ülkede </a:t>
            </a:r>
            <a:r>
              <a:rPr lang="tr-TR" b="1" dirty="0" smtClean="0">
                <a:solidFill>
                  <a:srgbClr val="00B0F0"/>
                </a:solidFill>
                <a:effectLst>
                  <a:outerShdw blurRad="38100" dist="38100" dir="2700000" algn="tl">
                    <a:srgbClr val="000000">
                      <a:alpha val="43137"/>
                    </a:srgbClr>
                  </a:outerShdw>
                </a:effectLst>
              </a:rPr>
              <a:t>farklı tanımlandığı </a:t>
            </a:r>
            <a:r>
              <a:rPr lang="tr-TR" b="1" dirty="0">
                <a:solidFill>
                  <a:srgbClr val="00B0F0"/>
                </a:solidFill>
                <a:effectLst>
                  <a:outerShdw blurRad="38100" dist="38100" dir="2700000" algn="tl">
                    <a:srgbClr val="000000">
                      <a:alpha val="43137"/>
                    </a:srgbClr>
                  </a:outerShdw>
                </a:effectLst>
              </a:rPr>
              <a:t>ancak, nasıl tanımlanırsa tanımlansın kuramsal açıdan idare hukukuna </a:t>
            </a:r>
            <a:r>
              <a:rPr lang="tr-TR" b="1" dirty="0" smtClean="0">
                <a:solidFill>
                  <a:srgbClr val="00B0F0"/>
                </a:solidFill>
                <a:effectLst>
                  <a:outerShdw blurRad="38100" dist="38100" dir="2700000" algn="tl">
                    <a:srgbClr val="000000">
                      <a:alpha val="43137"/>
                    </a:srgbClr>
                  </a:outerShdw>
                </a:effectLst>
              </a:rPr>
              <a:t>göre kamu </a:t>
            </a:r>
            <a:r>
              <a:rPr lang="tr-TR" b="1" dirty="0">
                <a:solidFill>
                  <a:srgbClr val="00B0F0"/>
                </a:solidFill>
                <a:effectLst>
                  <a:outerShdw blurRad="38100" dist="38100" dir="2700000" algn="tl">
                    <a:srgbClr val="000000">
                      <a:alpha val="43137"/>
                    </a:srgbClr>
                  </a:outerShdw>
                </a:effectLst>
              </a:rPr>
              <a:t>görevlisinin, kendisine bir kamu hizmeti verilen ve yönetimin sürekli bir </a:t>
            </a:r>
            <a:r>
              <a:rPr lang="tr-TR" b="1" dirty="0" smtClean="0">
                <a:solidFill>
                  <a:srgbClr val="00B0F0"/>
                </a:solidFill>
                <a:effectLst>
                  <a:outerShdw blurRad="38100" dist="38100" dir="2700000" algn="tl">
                    <a:srgbClr val="000000">
                      <a:alpha val="43137"/>
                    </a:srgbClr>
                  </a:outerShdw>
                </a:effectLst>
              </a:rPr>
              <a:t>şekilde idare </a:t>
            </a:r>
            <a:r>
              <a:rPr lang="tr-TR" b="1" dirty="0">
                <a:solidFill>
                  <a:srgbClr val="00B0F0"/>
                </a:solidFill>
                <a:effectLst>
                  <a:outerShdw blurRad="38100" dist="38100" dir="2700000" algn="tl">
                    <a:srgbClr val="000000">
                      <a:alpha val="43137"/>
                    </a:srgbClr>
                  </a:outerShdw>
                </a:effectLst>
              </a:rPr>
              <a:t>kadroları hiyerarşisi içinde bulunan kimse olduğu” </a:t>
            </a:r>
            <a:r>
              <a:rPr lang="tr-TR" dirty="0"/>
              <a:t>ifade edilmektedir</a:t>
            </a:r>
          </a:p>
        </p:txBody>
      </p:sp>
    </p:spTree>
    <p:extLst>
      <p:ext uri="{BB962C8B-B14F-4D97-AF65-F5344CB8AC3E}">
        <p14:creationId xmlns:p14="http://schemas.microsoft.com/office/powerpoint/2010/main" val="27473887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785242"/>
          </a:xfrm>
        </p:spPr>
        <p:txBody>
          <a:bodyPr>
            <a:normAutofit/>
          </a:bodyPr>
          <a:lstStyle/>
          <a:p>
            <a:r>
              <a:rPr lang="tr-TR" sz="3200" b="1" dirty="0">
                <a:solidFill>
                  <a:srgbClr val="00B050"/>
                </a:solidFill>
              </a:rPr>
              <a:t>Ön İnceleme Raporu </a:t>
            </a:r>
            <a:r>
              <a:rPr lang="tr-TR" sz="3200" b="1" dirty="0" smtClean="0">
                <a:solidFill>
                  <a:srgbClr val="00B050"/>
                </a:solidFill>
              </a:rPr>
              <a:t>Düzenlenmesi;</a:t>
            </a:r>
            <a:endParaRPr lang="tr-TR" sz="3200" dirty="0">
              <a:solidFill>
                <a:srgbClr val="00B050"/>
              </a:solidFill>
            </a:endParaRPr>
          </a:p>
        </p:txBody>
      </p:sp>
      <p:sp>
        <p:nvSpPr>
          <p:cNvPr id="2" name="İçerik Yer Tutucusu 1"/>
          <p:cNvSpPr>
            <a:spLocks noGrp="1"/>
          </p:cNvSpPr>
          <p:nvPr>
            <p:ph idx="1"/>
          </p:nvPr>
        </p:nvSpPr>
        <p:spPr>
          <a:xfrm>
            <a:off x="457200" y="1268760"/>
            <a:ext cx="8229600" cy="4903440"/>
          </a:xfrm>
        </p:spPr>
        <p:txBody>
          <a:bodyPr>
            <a:normAutofit/>
          </a:bodyPr>
          <a:lstStyle/>
          <a:p>
            <a:pPr algn="just"/>
            <a:r>
              <a:rPr lang="tr-TR" b="1" dirty="0" smtClean="0">
                <a:solidFill>
                  <a:srgbClr val="0070C0"/>
                </a:solidFill>
                <a:effectLst>
                  <a:outerShdw blurRad="38100" dist="38100" dir="2700000" algn="tl">
                    <a:srgbClr val="000000">
                      <a:alpha val="43137"/>
                    </a:srgbClr>
                  </a:outerShdw>
                </a:effectLst>
              </a:rPr>
              <a:t>Ön </a:t>
            </a:r>
            <a:r>
              <a:rPr lang="tr-TR" b="1" dirty="0">
                <a:solidFill>
                  <a:srgbClr val="0070C0"/>
                </a:solidFill>
                <a:effectLst>
                  <a:outerShdw blurRad="38100" dist="38100" dir="2700000" algn="tl">
                    <a:srgbClr val="000000">
                      <a:alpha val="43137"/>
                    </a:srgbClr>
                  </a:outerShdw>
                </a:effectLst>
              </a:rPr>
              <a:t>inceleme sırasında, hakkında inceleme yapılan kamu görevlisinin </a:t>
            </a:r>
            <a:r>
              <a:rPr lang="tr-TR" b="1" dirty="0" smtClean="0">
                <a:solidFill>
                  <a:srgbClr val="0070C0"/>
                </a:solidFill>
                <a:effectLst>
                  <a:outerShdw blurRad="38100" dist="38100" dir="2700000" algn="tl">
                    <a:srgbClr val="000000">
                      <a:alpha val="43137"/>
                    </a:srgbClr>
                  </a:outerShdw>
                </a:effectLst>
              </a:rPr>
              <a:t>ifadesi alındıktan </a:t>
            </a:r>
            <a:r>
              <a:rPr lang="tr-TR" b="1" dirty="0">
                <a:solidFill>
                  <a:srgbClr val="0070C0"/>
                </a:solidFill>
                <a:effectLst>
                  <a:outerShdw blurRad="38100" dist="38100" dir="2700000" algn="tl">
                    <a:srgbClr val="000000">
                      <a:alpha val="43137"/>
                    </a:srgbClr>
                  </a:outerShdw>
                </a:effectLst>
              </a:rPr>
              <a:t>ve yetki dahilinde bulunan gerekli bilgi ve belgeler toplandıktan sonra, </a:t>
            </a:r>
            <a:r>
              <a:rPr lang="tr-TR" b="1" dirty="0" smtClean="0">
                <a:solidFill>
                  <a:srgbClr val="0070C0"/>
                </a:solidFill>
                <a:effectLst>
                  <a:outerShdw blurRad="38100" dist="38100" dir="2700000" algn="tl">
                    <a:srgbClr val="000000">
                      <a:alpha val="43137"/>
                    </a:srgbClr>
                  </a:outerShdw>
                </a:effectLst>
              </a:rPr>
              <a:t>ön incelemeyi </a:t>
            </a:r>
            <a:r>
              <a:rPr lang="tr-TR" b="1" dirty="0">
                <a:solidFill>
                  <a:srgbClr val="0070C0"/>
                </a:solidFill>
                <a:effectLst>
                  <a:outerShdw blurRad="38100" dist="38100" dir="2700000" algn="tl">
                    <a:srgbClr val="000000">
                      <a:alpha val="43137"/>
                    </a:srgbClr>
                  </a:outerShdw>
                </a:effectLst>
              </a:rPr>
              <a:t>yapanların görüşlerini içeren bir rapor düzenlenecektir. </a:t>
            </a:r>
            <a:endParaRPr lang="tr-TR" b="1" dirty="0" smtClean="0">
              <a:solidFill>
                <a:srgbClr val="0070C0"/>
              </a:solidFill>
              <a:effectLst>
                <a:outerShdw blurRad="38100" dist="38100" dir="2700000" algn="tl">
                  <a:srgbClr val="000000">
                    <a:alpha val="43137"/>
                  </a:srgbClr>
                </a:outerShdw>
              </a:effectLst>
            </a:endParaRPr>
          </a:p>
          <a:p>
            <a:pPr algn="just"/>
            <a:r>
              <a:rPr lang="tr-TR" b="1" dirty="0" smtClean="0">
                <a:solidFill>
                  <a:srgbClr val="7030A0"/>
                </a:solidFill>
                <a:effectLst>
                  <a:outerShdw blurRad="38100" dist="38100" dir="2700000" algn="tl">
                    <a:srgbClr val="000000">
                      <a:alpha val="43137"/>
                    </a:srgbClr>
                  </a:outerShdw>
                </a:effectLst>
              </a:rPr>
              <a:t>Eğer soruşturmacılar arasında </a:t>
            </a:r>
            <a:r>
              <a:rPr lang="tr-TR" b="1" dirty="0">
                <a:solidFill>
                  <a:srgbClr val="7030A0"/>
                </a:solidFill>
                <a:effectLst>
                  <a:outerShdw blurRad="38100" dist="38100" dir="2700000" algn="tl">
                    <a:srgbClr val="000000">
                      <a:alpha val="43137"/>
                    </a:srgbClr>
                  </a:outerShdw>
                </a:effectLst>
              </a:rPr>
              <a:t>birden fazla ve muhalif görüşler söz konusu ise bu durumda </a:t>
            </a:r>
            <a:r>
              <a:rPr lang="tr-TR" b="1" dirty="0" smtClean="0">
                <a:solidFill>
                  <a:srgbClr val="7030A0"/>
                </a:solidFill>
                <a:effectLst>
                  <a:outerShdw blurRad="38100" dist="38100" dir="2700000" algn="tl">
                    <a:srgbClr val="000000">
                      <a:alpha val="43137"/>
                    </a:srgbClr>
                  </a:outerShdw>
                </a:effectLst>
              </a:rPr>
              <a:t>soruşturmacılar için </a:t>
            </a:r>
            <a:r>
              <a:rPr lang="tr-TR" b="1" dirty="0">
                <a:solidFill>
                  <a:srgbClr val="7030A0"/>
                </a:solidFill>
                <a:effectLst>
                  <a:outerShdw blurRad="38100" dist="38100" dir="2700000" algn="tl">
                    <a:srgbClr val="000000">
                      <a:alpha val="43137"/>
                    </a:srgbClr>
                  </a:outerShdw>
                </a:effectLst>
              </a:rPr>
              <a:t>gerekçe gösterme zorunluluğu getirilmiştir (KGYHK, m.6/1).</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150889806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dirty="0" smtClean="0">
                <a:solidFill>
                  <a:srgbClr val="00B050"/>
                </a:solidFill>
              </a:rPr>
              <a:t>-1-</a:t>
            </a:r>
            <a:endParaRPr lang="tr-TR" dirty="0">
              <a:solidFill>
                <a:srgbClr val="00B050"/>
              </a:solidFill>
            </a:endParaRPr>
          </a:p>
        </p:txBody>
      </p:sp>
      <p:sp>
        <p:nvSpPr>
          <p:cNvPr id="2" name="İçerik Yer Tutucusu 1"/>
          <p:cNvSpPr>
            <a:spLocks noGrp="1"/>
          </p:cNvSpPr>
          <p:nvPr>
            <p:ph idx="1"/>
          </p:nvPr>
        </p:nvSpPr>
        <p:spPr/>
        <p:txBody>
          <a:bodyPr>
            <a:normAutofit fontScale="92500" lnSpcReduction="10000"/>
          </a:bodyPr>
          <a:lstStyle/>
          <a:p>
            <a:pPr algn="just"/>
            <a:r>
              <a:rPr lang="tr-TR" dirty="0">
                <a:solidFill>
                  <a:srgbClr val="C00000"/>
                </a:solidFill>
                <a:effectLst>
                  <a:outerShdw blurRad="38100" dist="38100" dir="2700000" algn="tl">
                    <a:srgbClr val="000000">
                      <a:alpha val="43137"/>
                    </a:srgbClr>
                  </a:outerShdw>
                </a:effectLst>
              </a:rPr>
              <a:t>Ön inceleme raporunda</a:t>
            </a:r>
            <a:r>
              <a:rPr lang="tr-TR" dirty="0"/>
              <a:t>, </a:t>
            </a:r>
            <a:r>
              <a:rPr lang="tr-TR" b="1" dirty="0">
                <a:solidFill>
                  <a:srgbClr val="00B050"/>
                </a:solidFill>
                <a:effectLst>
                  <a:outerShdw blurRad="38100" dist="38100" dir="2700000" algn="tl">
                    <a:srgbClr val="000000">
                      <a:alpha val="43137"/>
                    </a:srgbClr>
                  </a:outerShdw>
                </a:effectLst>
              </a:rPr>
              <a:t>ön incelmeyi yapanların görüşleri yer alacaktır. </a:t>
            </a:r>
            <a:r>
              <a:rPr lang="tr-TR" b="1" dirty="0" smtClean="0">
                <a:solidFill>
                  <a:srgbClr val="00B050"/>
                </a:solidFill>
                <a:effectLst>
                  <a:outerShdw blurRad="38100" dist="38100" dir="2700000" algn="tl">
                    <a:srgbClr val="000000">
                      <a:alpha val="43137"/>
                    </a:srgbClr>
                  </a:outerShdw>
                </a:effectLst>
              </a:rPr>
              <a:t>Ancak bundan </a:t>
            </a:r>
            <a:r>
              <a:rPr lang="tr-TR" b="1" dirty="0">
                <a:solidFill>
                  <a:srgbClr val="00B050"/>
                </a:solidFill>
                <a:effectLst>
                  <a:outerShdw blurRad="38100" dist="38100" dir="2700000" algn="tl">
                    <a:srgbClr val="000000">
                      <a:alpha val="43137"/>
                    </a:srgbClr>
                  </a:outerShdw>
                </a:effectLst>
              </a:rPr>
              <a:t>önce raporda sekli olarak ön inceleme emrinin veya görevlendirme </a:t>
            </a:r>
            <a:r>
              <a:rPr lang="tr-TR" b="1" dirty="0" smtClean="0">
                <a:solidFill>
                  <a:srgbClr val="00B050"/>
                </a:solidFill>
                <a:effectLst>
                  <a:outerShdw blurRad="38100" dist="38100" dir="2700000" algn="tl">
                    <a:srgbClr val="000000">
                      <a:alpha val="43137"/>
                    </a:srgbClr>
                  </a:outerShdw>
                </a:effectLst>
              </a:rPr>
              <a:t>yazısının gün </a:t>
            </a:r>
            <a:r>
              <a:rPr lang="tr-TR" b="1" dirty="0">
                <a:solidFill>
                  <a:srgbClr val="00B050"/>
                </a:solidFill>
                <a:effectLst>
                  <a:outerShdw blurRad="38100" dist="38100" dir="2700000" algn="tl">
                    <a:srgbClr val="000000">
                      <a:alpha val="43137"/>
                    </a:srgbClr>
                  </a:outerShdw>
                </a:effectLst>
              </a:rPr>
              <a:t>ve sayısının, iddia olunan suçun öğrenilme sekli ve niteliğinin, ön </a:t>
            </a:r>
            <a:r>
              <a:rPr lang="tr-TR" b="1" dirty="0" smtClean="0">
                <a:solidFill>
                  <a:srgbClr val="00B050"/>
                </a:solidFill>
                <a:effectLst>
                  <a:outerShdw blurRad="38100" dist="38100" dir="2700000" algn="tl">
                    <a:srgbClr val="000000">
                      <a:alpha val="43137"/>
                    </a:srgbClr>
                  </a:outerShdw>
                </a:effectLst>
              </a:rPr>
              <a:t>incelemenin başlayış </a:t>
            </a:r>
            <a:r>
              <a:rPr lang="tr-TR" b="1" dirty="0">
                <a:solidFill>
                  <a:srgbClr val="00B050"/>
                </a:solidFill>
                <a:effectLst>
                  <a:outerShdw blurRad="38100" dist="38100" dir="2700000" algn="tl">
                    <a:srgbClr val="000000">
                      <a:alpha val="43137"/>
                    </a:srgbClr>
                  </a:outerShdw>
                </a:effectLst>
              </a:rPr>
              <a:t>ve bitiş tarihlerinin, ön incelemesi yapılanın kimliği ve memuriyet görevinin</a:t>
            </a:r>
            <a:r>
              <a:rPr lang="tr-TR" b="1" dirty="0" smtClean="0">
                <a:solidFill>
                  <a:srgbClr val="00B050"/>
                </a:solidFill>
                <a:effectLst>
                  <a:outerShdw blurRad="38100" dist="38100" dir="2700000" algn="tl">
                    <a:srgbClr val="000000">
                      <a:alpha val="43137"/>
                    </a:srgbClr>
                  </a:outerShdw>
                </a:effectLst>
              </a:rPr>
              <a:t>, suç </a:t>
            </a:r>
            <a:r>
              <a:rPr lang="tr-TR" b="1" dirty="0">
                <a:solidFill>
                  <a:srgbClr val="00B050"/>
                </a:solidFill>
                <a:effectLst>
                  <a:outerShdw blurRad="38100" dist="38100" dir="2700000" algn="tl">
                    <a:srgbClr val="000000">
                      <a:alpha val="43137"/>
                    </a:srgbClr>
                  </a:outerShdw>
                </a:effectLst>
              </a:rPr>
              <a:t>tarihinin, tanık dinlenmiş ise bunların ifadeleri ile kimliklerinin ve </a:t>
            </a:r>
            <a:r>
              <a:rPr lang="tr-TR" b="1" dirty="0" smtClean="0">
                <a:solidFill>
                  <a:srgbClr val="00B050"/>
                </a:solidFill>
                <a:effectLst>
                  <a:outerShdw blurRad="38100" dist="38100" dir="2700000" algn="tl">
                    <a:srgbClr val="000000">
                      <a:alpha val="43137"/>
                    </a:srgbClr>
                  </a:outerShdw>
                </a:effectLst>
              </a:rPr>
              <a:t>görev unvanlarının</a:t>
            </a:r>
            <a:r>
              <a:rPr lang="tr-TR" b="1" dirty="0">
                <a:solidFill>
                  <a:srgbClr val="00B050"/>
                </a:solidFill>
                <a:effectLst>
                  <a:outerShdw blurRad="38100" dist="38100" dir="2700000" algn="tl">
                    <a:srgbClr val="000000">
                      <a:alpha val="43137"/>
                    </a:srgbClr>
                  </a:outerShdw>
                </a:effectLst>
              </a:rPr>
              <a:t>, ön inceleme sırasında bilirkişiye başvurulmuşsa bilirkişinin kimliğinin </a:t>
            </a:r>
            <a:r>
              <a:rPr lang="tr-TR" b="1" dirty="0" smtClean="0">
                <a:solidFill>
                  <a:srgbClr val="00B050"/>
                </a:solidFill>
                <a:effectLst>
                  <a:outerShdw blurRad="38100" dist="38100" dir="2700000" algn="tl">
                    <a:srgbClr val="000000">
                      <a:alpha val="43137"/>
                    </a:srgbClr>
                  </a:outerShdw>
                </a:effectLst>
              </a:rPr>
              <a:t>ve ön </a:t>
            </a:r>
            <a:r>
              <a:rPr lang="tr-TR" b="1" dirty="0">
                <a:solidFill>
                  <a:srgbClr val="00B050"/>
                </a:solidFill>
                <a:effectLst>
                  <a:outerShdw blurRad="38100" dist="38100" dir="2700000" algn="tl">
                    <a:srgbClr val="000000">
                      <a:alpha val="43137"/>
                    </a:srgbClr>
                  </a:outerShdw>
                </a:effectLst>
              </a:rPr>
              <a:t>incelmesi yapılan kamu görevlisinin savunmasının belirtilmesi gerekmektedir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116759345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857250"/>
          </a:xfrm>
        </p:spPr>
        <p:txBody>
          <a:bodyPr/>
          <a:lstStyle/>
          <a:p>
            <a:r>
              <a:rPr lang="tr-TR" dirty="0" smtClean="0">
                <a:solidFill>
                  <a:srgbClr val="00B050"/>
                </a:solidFill>
              </a:rPr>
              <a:t>-2-</a:t>
            </a:r>
            <a:endParaRPr lang="tr-TR" dirty="0">
              <a:solidFill>
                <a:srgbClr val="00B050"/>
              </a:solidFill>
            </a:endParaRPr>
          </a:p>
        </p:txBody>
      </p:sp>
      <p:sp>
        <p:nvSpPr>
          <p:cNvPr id="2" name="İçerik Yer Tutucusu 1"/>
          <p:cNvSpPr>
            <a:spLocks noGrp="1"/>
          </p:cNvSpPr>
          <p:nvPr>
            <p:ph idx="1"/>
          </p:nvPr>
        </p:nvSpPr>
        <p:spPr>
          <a:xfrm>
            <a:off x="457200" y="1196752"/>
            <a:ext cx="8229600" cy="4975448"/>
          </a:xfrm>
        </p:spPr>
        <p:txBody>
          <a:bodyPr>
            <a:normAutofit fontScale="92500" lnSpcReduction="20000"/>
          </a:bodyPr>
          <a:lstStyle/>
          <a:p>
            <a:pPr algn="just"/>
            <a:r>
              <a:rPr lang="tr-TR" b="1" dirty="0">
                <a:solidFill>
                  <a:srgbClr val="00B050"/>
                </a:solidFill>
                <a:effectLst>
                  <a:outerShdw blurRad="38100" dist="38100" dir="2700000" algn="tl">
                    <a:srgbClr val="000000">
                      <a:alpha val="43137"/>
                    </a:srgbClr>
                  </a:outerShdw>
                </a:effectLst>
              </a:rPr>
              <a:t>4483 sayılı Kanun’da ön incelemenin ne kadar sürede yapılıp </a:t>
            </a:r>
            <a:r>
              <a:rPr lang="tr-TR" b="1" dirty="0" smtClean="0">
                <a:solidFill>
                  <a:srgbClr val="00B050"/>
                </a:solidFill>
                <a:effectLst>
                  <a:outerShdw blurRad="38100" dist="38100" dir="2700000" algn="tl">
                    <a:srgbClr val="000000">
                      <a:alpha val="43137"/>
                    </a:srgbClr>
                  </a:outerShdw>
                </a:effectLst>
              </a:rPr>
              <a:t>bitirileceği hususunda </a:t>
            </a:r>
            <a:r>
              <a:rPr lang="tr-TR" b="1" dirty="0">
                <a:solidFill>
                  <a:srgbClr val="00B050"/>
                </a:solidFill>
                <a:effectLst>
                  <a:outerShdw blurRad="38100" dist="38100" dir="2700000" algn="tl">
                    <a:srgbClr val="000000">
                      <a:alpha val="43137"/>
                    </a:srgbClr>
                  </a:outerShdw>
                </a:effectLst>
              </a:rPr>
              <a:t>herhangi bir hüküm yoktur. Ancak, Kanun’un 7. maddesi uyarınca </a:t>
            </a:r>
            <a:r>
              <a:rPr lang="tr-TR" b="1" dirty="0" smtClean="0">
                <a:solidFill>
                  <a:srgbClr val="00B050"/>
                </a:solidFill>
                <a:effectLst>
                  <a:outerShdw blurRad="38100" dist="38100" dir="2700000" algn="tl">
                    <a:srgbClr val="000000">
                      <a:alpha val="43137"/>
                    </a:srgbClr>
                  </a:outerShdw>
                </a:effectLst>
              </a:rPr>
              <a:t>yetkili merci</a:t>
            </a:r>
            <a:r>
              <a:rPr lang="tr-TR" b="1" dirty="0">
                <a:solidFill>
                  <a:srgbClr val="00B050"/>
                </a:solidFill>
                <a:effectLst>
                  <a:outerShdw blurRad="38100" dist="38100" dir="2700000" algn="tl">
                    <a:srgbClr val="000000">
                      <a:alpha val="43137"/>
                    </a:srgbClr>
                  </a:outerShdw>
                </a:effectLst>
              </a:rPr>
              <a:t>, suçun işlendiğini öğrendiği tarihten başlayarak, ön inceleme için geçecek süre </a:t>
            </a:r>
            <a:r>
              <a:rPr lang="tr-TR" b="1" dirty="0" smtClean="0">
                <a:solidFill>
                  <a:srgbClr val="00B050"/>
                </a:solidFill>
                <a:effectLst>
                  <a:outerShdw blurRad="38100" dist="38100" dir="2700000" algn="tl">
                    <a:srgbClr val="000000">
                      <a:alpha val="43137"/>
                    </a:srgbClr>
                  </a:outerShdw>
                </a:effectLst>
              </a:rPr>
              <a:t>de dahil </a:t>
            </a:r>
            <a:r>
              <a:rPr lang="tr-TR" b="1" dirty="0">
                <a:solidFill>
                  <a:srgbClr val="00B050"/>
                </a:solidFill>
                <a:effectLst>
                  <a:outerShdw blurRad="38100" dist="38100" dir="2700000" algn="tl">
                    <a:srgbClr val="000000">
                      <a:alpha val="43137"/>
                    </a:srgbClr>
                  </a:outerShdw>
                </a:effectLst>
              </a:rPr>
              <a:t>(30+15) 45 gün içinde soruşturma izninin verilip verilmemesi hususunda </a:t>
            </a:r>
            <a:r>
              <a:rPr lang="tr-TR" b="1" dirty="0" smtClean="0">
                <a:solidFill>
                  <a:srgbClr val="00B050"/>
                </a:solidFill>
                <a:effectLst>
                  <a:outerShdw blurRad="38100" dist="38100" dir="2700000" algn="tl">
                    <a:srgbClr val="000000">
                      <a:alpha val="43137"/>
                    </a:srgbClr>
                  </a:outerShdw>
                </a:effectLst>
              </a:rPr>
              <a:t>karar verecektir. </a:t>
            </a:r>
          </a:p>
          <a:p>
            <a:pPr algn="just"/>
            <a:endParaRPr lang="tr-TR" dirty="0"/>
          </a:p>
          <a:p>
            <a:pPr algn="just"/>
            <a:r>
              <a:rPr lang="tr-TR" b="1" dirty="0" smtClean="0">
                <a:solidFill>
                  <a:srgbClr val="C00000"/>
                </a:solidFill>
                <a:effectLst>
                  <a:outerShdw blurRad="38100" dist="38100" dir="2700000" algn="tl">
                    <a:srgbClr val="000000">
                      <a:alpha val="43137"/>
                    </a:srgbClr>
                  </a:outerShdw>
                </a:effectLst>
              </a:rPr>
              <a:t>Bu </a:t>
            </a:r>
            <a:r>
              <a:rPr lang="tr-TR" b="1" dirty="0">
                <a:solidFill>
                  <a:srgbClr val="C00000"/>
                </a:solidFill>
                <a:effectLst>
                  <a:outerShdw blurRad="38100" dist="38100" dir="2700000" algn="tl">
                    <a:srgbClr val="000000">
                      <a:alpha val="43137"/>
                    </a:srgbClr>
                  </a:outerShdw>
                </a:effectLst>
              </a:rPr>
              <a:t>süreden, ön inceleme görevlisinin atanıp </a:t>
            </a:r>
            <a:r>
              <a:rPr lang="tr-TR" b="1" dirty="0" smtClean="0">
                <a:solidFill>
                  <a:srgbClr val="C00000"/>
                </a:solidFill>
                <a:effectLst>
                  <a:outerShdw blurRad="38100" dist="38100" dir="2700000" algn="tl">
                    <a:srgbClr val="000000">
                      <a:alpha val="43137"/>
                    </a:srgbClr>
                  </a:outerShdw>
                </a:effectLst>
              </a:rPr>
              <a:t>göreve başlayabileceği </a:t>
            </a:r>
            <a:r>
              <a:rPr lang="tr-TR" b="1" dirty="0">
                <a:solidFill>
                  <a:srgbClr val="C00000"/>
                </a:solidFill>
                <a:effectLst>
                  <a:outerShdw blurRad="38100" dist="38100" dir="2700000" algn="tl">
                    <a:srgbClr val="000000">
                      <a:alpha val="43137"/>
                    </a:srgbClr>
                  </a:outerShdw>
                </a:effectLst>
              </a:rPr>
              <a:t>süre ile, ön inceleme raporunun sunulmasından sonra yetkili </a:t>
            </a:r>
            <a:r>
              <a:rPr lang="tr-TR" b="1" dirty="0" smtClean="0">
                <a:solidFill>
                  <a:srgbClr val="C00000"/>
                </a:solidFill>
                <a:effectLst>
                  <a:outerShdw blurRad="38100" dist="38100" dir="2700000" algn="tl">
                    <a:srgbClr val="000000">
                      <a:alpha val="43137"/>
                    </a:srgbClr>
                  </a:outerShdw>
                </a:effectLst>
              </a:rPr>
              <a:t>merciin evrakı </a:t>
            </a:r>
            <a:r>
              <a:rPr lang="tr-TR" b="1" dirty="0">
                <a:solidFill>
                  <a:srgbClr val="C00000"/>
                </a:solidFill>
                <a:effectLst>
                  <a:outerShdw blurRad="38100" dist="38100" dir="2700000" algn="tl">
                    <a:srgbClr val="000000">
                      <a:alpha val="43137"/>
                    </a:srgbClr>
                  </a:outerShdw>
                </a:effectLst>
              </a:rPr>
              <a:t>incelemesi için geçecek süre düşünüldüğünde, ön inceleme görevlisinin </a:t>
            </a:r>
            <a:r>
              <a:rPr lang="tr-TR" b="1" dirty="0" smtClean="0">
                <a:solidFill>
                  <a:srgbClr val="C00000"/>
                </a:solidFill>
                <a:effectLst>
                  <a:outerShdw blurRad="38100" dist="38100" dir="2700000" algn="tl">
                    <a:srgbClr val="000000">
                      <a:alpha val="43137"/>
                    </a:srgbClr>
                  </a:outerShdw>
                </a:effectLst>
              </a:rPr>
              <a:t>30 günden </a:t>
            </a:r>
            <a:r>
              <a:rPr lang="tr-TR" b="1" dirty="0">
                <a:solidFill>
                  <a:srgbClr val="C00000"/>
                </a:solidFill>
                <a:effectLst>
                  <a:outerShdw blurRad="38100" dist="38100" dir="2700000" algn="tl">
                    <a:srgbClr val="000000">
                      <a:alpha val="43137"/>
                    </a:srgbClr>
                  </a:outerShdw>
                </a:effectLst>
              </a:rPr>
              <a:t>daha az bir sürede incelemesini bitirip, raporunu yetkili mercie </a:t>
            </a:r>
            <a:r>
              <a:rPr lang="tr-TR" b="1" dirty="0" smtClean="0">
                <a:solidFill>
                  <a:srgbClr val="C00000"/>
                </a:solidFill>
                <a:effectLst>
                  <a:outerShdw blurRad="38100" dist="38100" dir="2700000" algn="tl">
                    <a:srgbClr val="000000">
                      <a:alpha val="43137"/>
                    </a:srgbClr>
                  </a:outerShdw>
                </a:effectLst>
              </a:rPr>
              <a:t>sunması gerektiği anlaşılmaktadır.</a:t>
            </a:r>
            <a:endParaRPr lang="tr-TR" b="1" dirty="0">
              <a:solidFill>
                <a:srgbClr val="C00000"/>
              </a:solidFill>
              <a:effectLst>
                <a:outerShdw blurRad="38100" dist="38100" dir="2700000" algn="tl">
                  <a:srgbClr val="000000">
                    <a:alpha val="43137"/>
                  </a:srgbClr>
                </a:outerShdw>
              </a:effectLst>
            </a:endParaRP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33453754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304800" y="214290"/>
            <a:ext cx="8686800" cy="857256"/>
          </a:xfrm>
        </p:spPr>
        <p:txBody>
          <a:bodyPr>
            <a:noAutofit/>
          </a:bodyPr>
          <a:lstStyle/>
          <a:p>
            <a:r>
              <a:rPr lang="tr-TR" sz="2800" b="1" dirty="0">
                <a:solidFill>
                  <a:srgbClr val="00B050"/>
                </a:solidFill>
              </a:rPr>
              <a:t>Soruşturma İzni </a:t>
            </a:r>
            <a:r>
              <a:rPr lang="tr-TR" sz="2800" b="1" dirty="0" err="1" smtClean="0">
                <a:solidFill>
                  <a:srgbClr val="00B050"/>
                </a:solidFill>
              </a:rPr>
              <a:t>HakkInda</a:t>
            </a:r>
            <a:r>
              <a:rPr lang="tr-TR" sz="2800" b="1" dirty="0" smtClean="0">
                <a:solidFill>
                  <a:srgbClr val="00B050"/>
                </a:solidFill>
              </a:rPr>
              <a:t> </a:t>
            </a:r>
            <a:r>
              <a:rPr lang="tr-TR" sz="2800" b="1" dirty="0">
                <a:solidFill>
                  <a:srgbClr val="00B050"/>
                </a:solidFill>
              </a:rPr>
              <a:t>Karar </a:t>
            </a:r>
            <a:r>
              <a:rPr lang="tr-TR" sz="2800" b="1" dirty="0" smtClean="0">
                <a:solidFill>
                  <a:srgbClr val="00B050"/>
                </a:solidFill>
              </a:rPr>
              <a:t>Verme Süresi;</a:t>
            </a:r>
            <a:endParaRPr lang="tr-TR" sz="2800" dirty="0">
              <a:solidFill>
                <a:srgbClr val="00B050"/>
              </a:solidFill>
            </a:endParaRPr>
          </a:p>
        </p:txBody>
      </p:sp>
      <p:sp>
        <p:nvSpPr>
          <p:cNvPr id="2" name="İçerik Yer Tutucusu 1"/>
          <p:cNvSpPr>
            <a:spLocks noGrp="1"/>
          </p:cNvSpPr>
          <p:nvPr>
            <p:ph idx="1"/>
          </p:nvPr>
        </p:nvSpPr>
        <p:spPr/>
        <p:txBody>
          <a:bodyPr>
            <a:normAutofit fontScale="92500" lnSpcReduction="20000"/>
          </a:bodyPr>
          <a:lstStyle/>
          <a:p>
            <a:pPr algn="just"/>
            <a:r>
              <a:rPr lang="tr-TR" b="1" dirty="0" smtClean="0">
                <a:solidFill>
                  <a:srgbClr val="C00000"/>
                </a:solidFill>
                <a:effectLst>
                  <a:outerShdw blurRad="38100" dist="38100" dir="2700000" algn="tl">
                    <a:srgbClr val="000000">
                      <a:alpha val="43137"/>
                    </a:srgbClr>
                  </a:outerShdw>
                </a:effectLst>
              </a:rPr>
              <a:t>4483 </a:t>
            </a:r>
            <a:r>
              <a:rPr lang="tr-TR" b="1" dirty="0">
                <a:solidFill>
                  <a:srgbClr val="C00000"/>
                </a:solidFill>
                <a:effectLst>
                  <a:outerShdw blurRad="38100" dist="38100" dir="2700000" algn="tl">
                    <a:srgbClr val="000000">
                      <a:alpha val="43137"/>
                    </a:srgbClr>
                  </a:outerShdw>
                </a:effectLst>
              </a:rPr>
              <a:t>sayılı Kanun’un 7. maddesinin 1. fıkrasında; </a:t>
            </a:r>
            <a:r>
              <a:rPr lang="tr-TR" b="1" dirty="0">
                <a:solidFill>
                  <a:srgbClr val="0070C0"/>
                </a:solidFill>
                <a:effectLst>
                  <a:outerShdw blurRad="38100" dist="38100" dir="2700000" algn="tl">
                    <a:srgbClr val="000000">
                      <a:alpha val="43137"/>
                    </a:srgbClr>
                  </a:outerShdw>
                </a:effectLst>
              </a:rPr>
              <a:t>“Soruşturma izni </a:t>
            </a:r>
            <a:r>
              <a:rPr lang="tr-TR" b="1" dirty="0" smtClean="0">
                <a:solidFill>
                  <a:srgbClr val="0070C0"/>
                </a:solidFill>
                <a:effectLst>
                  <a:outerShdw blurRad="38100" dist="38100" dir="2700000" algn="tl">
                    <a:srgbClr val="000000">
                      <a:alpha val="43137"/>
                    </a:srgbClr>
                  </a:outerShdw>
                </a:effectLst>
              </a:rPr>
              <a:t>vermeye yetkili </a:t>
            </a:r>
            <a:r>
              <a:rPr lang="tr-TR" b="1" dirty="0">
                <a:solidFill>
                  <a:srgbClr val="0070C0"/>
                </a:solidFill>
                <a:effectLst>
                  <a:outerShdw blurRad="38100" dist="38100" dir="2700000" algn="tl">
                    <a:srgbClr val="000000">
                      <a:alpha val="43137"/>
                    </a:srgbClr>
                  </a:outerShdw>
                </a:effectLst>
              </a:rPr>
              <a:t>merciin, soruşturma izni konusundaki kararını, suçun öğrenilmesinden itibaren</a:t>
            </a:r>
            <a:r>
              <a:rPr lang="tr-TR" b="1" dirty="0" smtClean="0">
                <a:solidFill>
                  <a:srgbClr val="0070C0"/>
                </a:solidFill>
                <a:effectLst>
                  <a:outerShdw blurRad="38100" dist="38100" dir="2700000" algn="tl">
                    <a:srgbClr val="000000">
                      <a:alpha val="43137"/>
                    </a:srgbClr>
                  </a:outerShdw>
                </a:effectLst>
              </a:rPr>
              <a:t>, ön </a:t>
            </a:r>
            <a:r>
              <a:rPr lang="tr-TR" b="1" dirty="0">
                <a:solidFill>
                  <a:srgbClr val="0070C0"/>
                </a:solidFill>
                <a:effectLst>
                  <a:outerShdw blurRad="38100" dist="38100" dir="2700000" algn="tl">
                    <a:srgbClr val="000000">
                      <a:alpha val="43137"/>
                    </a:srgbClr>
                  </a:outerShdw>
                </a:effectLst>
              </a:rPr>
              <a:t>inceleme dahil en geç 30 gün içerisinde vereceği, bu sürenin zorunlu hallerde </a:t>
            </a:r>
            <a:r>
              <a:rPr lang="tr-TR" b="1" dirty="0" smtClean="0">
                <a:solidFill>
                  <a:srgbClr val="0070C0"/>
                </a:solidFill>
                <a:effectLst>
                  <a:outerShdw blurRad="38100" dist="38100" dir="2700000" algn="tl">
                    <a:srgbClr val="000000">
                      <a:alpha val="43137"/>
                    </a:srgbClr>
                  </a:outerShdw>
                </a:effectLst>
              </a:rPr>
              <a:t>15 günü </a:t>
            </a:r>
            <a:r>
              <a:rPr lang="tr-TR" b="1" dirty="0">
                <a:solidFill>
                  <a:srgbClr val="0070C0"/>
                </a:solidFill>
                <a:effectLst>
                  <a:outerShdw blurRad="38100" dist="38100" dir="2700000" algn="tl">
                    <a:srgbClr val="000000">
                      <a:alpha val="43137"/>
                    </a:srgbClr>
                  </a:outerShdw>
                </a:effectLst>
              </a:rPr>
              <a:t>geçmemek üzere bir defa uzatılabileceği” </a:t>
            </a:r>
            <a:r>
              <a:rPr lang="tr-TR" dirty="0"/>
              <a:t>hükmüne yer verilmiştir. </a:t>
            </a:r>
            <a:endParaRPr lang="tr-TR" dirty="0" smtClean="0"/>
          </a:p>
          <a:p>
            <a:pPr algn="just"/>
            <a:r>
              <a:rPr lang="tr-TR" b="1" dirty="0" smtClean="0">
                <a:solidFill>
                  <a:srgbClr val="7030A0"/>
                </a:solidFill>
                <a:effectLst>
                  <a:outerShdw blurRad="38100" dist="38100" dir="2700000" algn="tl">
                    <a:srgbClr val="000000">
                      <a:alpha val="43137"/>
                    </a:srgbClr>
                  </a:outerShdw>
                </a:effectLst>
              </a:rPr>
              <a:t>Bu </a:t>
            </a:r>
            <a:r>
              <a:rPr lang="tr-TR" b="1" dirty="0">
                <a:solidFill>
                  <a:srgbClr val="7030A0"/>
                </a:solidFill>
                <a:effectLst>
                  <a:outerShdw blurRad="38100" dist="38100" dir="2700000" algn="tl">
                    <a:srgbClr val="000000">
                      <a:alpha val="43137"/>
                    </a:srgbClr>
                  </a:outerShdw>
                </a:effectLst>
              </a:rPr>
              <a:t>durumda</a:t>
            </a:r>
            <a:r>
              <a:rPr lang="tr-TR" b="1" dirty="0" smtClean="0">
                <a:solidFill>
                  <a:srgbClr val="7030A0"/>
                </a:solidFill>
                <a:effectLst>
                  <a:outerShdw blurRad="38100" dist="38100" dir="2700000" algn="tl">
                    <a:srgbClr val="000000">
                      <a:alpha val="43137"/>
                    </a:srgbClr>
                  </a:outerShdw>
                </a:effectLst>
              </a:rPr>
              <a:t>, ön </a:t>
            </a:r>
            <a:r>
              <a:rPr lang="tr-TR" b="1" dirty="0">
                <a:solidFill>
                  <a:srgbClr val="7030A0"/>
                </a:solidFill>
                <a:effectLst>
                  <a:outerShdw blurRad="38100" dist="38100" dir="2700000" algn="tl">
                    <a:srgbClr val="000000">
                      <a:alpha val="43137"/>
                    </a:srgbClr>
                  </a:outerShdw>
                </a:effectLst>
              </a:rPr>
              <a:t>inceleme görevlisinin 30 + 15 günlük süre içerisinde belirlenmesi, onun ilgili </a:t>
            </a:r>
            <a:r>
              <a:rPr lang="tr-TR" b="1" dirty="0" smtClean="0">
                <a:solidFill>
                  <a:srgbClr val="7030A0"/>
                </a:solidFill>
                <a:effectLst>
                  <a:outerShdw blurRad="38100" dist="38100" dir="2700000" algn="tl">
                    <a:srgbClr val="000000">
                      <a:alpha val="43137"/>
                    </a:srgbClr>
                  </a:outerShdw>
                </a:effectLst>
              </a:rPr>
              <a:t>kişileri dinleyip </a:t>
            </a:r>
            <a:r>
              <a:rPr lang="tr-TR" b="1" dirty="0">
                <a:solidFill>
                  <a:srgbClr val="7030A0"/>
                </a:solidFill>
                <a:effectLst>
                  <a:outerShdw blurRad="38100" dist="38100" dir="2700000" algn="tl">
                    <a:srgbClr val="000000">
                      <a:alpha val="43137"/>
                    </a:srgbClr>
                  </a:outerShdw>
                </a:effectLst>
              </a:rPr>
              <a:t>gerekli incelemeleri yaparak, yazdığı raporu soruşturma izni verecek </a:t>
            </a:r>
            <a:r>
              <a:rPr lang="tr-TR" b="1" dirty="0" smtClean="0">
                <a:solidFill>
                  <a:srgbClr val="7030A0"/>
                </a:solidFill>
                <a:effectLst>
                  <a:outerShdw blurRad="38100" dist="38100" dir="2700000" algn="tl">
                    <a:srgbClr val="000000">
                      <a:alpha val="43137"/>
                    </a:srgbClr>
                  </a:outerShdw>
                </a:effectLst>
              </a:rPr>
              <a:t>mercie iletmesi </a:t>
            </a:r>
            <a:r>
              <a:rPr lang="tr-TR" b="1" dirty="0">
                <a:solidFill>
                  <a:srgbClr val="7030A0"/>
                </a:solidFill>
                <a:effectLst>
                  <a:outerShdw blurRad="38100" dist="38100" dir="2700000" algn="tl">
                    <a:srgbClr val="000000">
                      <a:alpha val="43137"/>
                    </a:srgbClr>
                  </a:outerShdw>
                </a:effectLst>
              </a:rPr>
              <a:t>ve bu merciin de, raporu değerlendirip, soruşturma izni konusunda bir </a:t>
            </a:r>
            <a:r>
              <a:rPr lang="tr-TR" b="1" dirty="0" smtClean="0">
                <a:solidFill>
                  <a:srgbClr val="7030A0"/>
                </a:solidFill>
                <a:effectLst>
                  <a:outerShdw blurRad="38100" dist="38100" dir="2700000" algn="tl">
                    <a:srgbClr val="000000">
                      <a:alpha val="43137"/>
                    </a:srgbClr>
                  </a:outerShdw>
                </a:effectLst>
              </a:rPr>
              <a:t>karar vermesi gerekmektedir.</a:t>
            </a:r>
            <a:endParaRPr lang="tr-TR" b="1" dirty="0">
              <a:solidFill>
                <a:srgbClr val="7030A0"/>
              </a:solidFill>
              <a:effectLst>
                <a:outerShdw blurRad="38100" dist="38100" dir="2700000" algn="tl">
                  <a:srgbClr val="000000">
                    <a:alpha val="43137"/>
                  </a:srgbClr>
                </a:outerShdw>
              </a:effectLst>
            </a:endParaRP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58231064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713234"/>
          </a:xfrm>
        </p:spPr>
        <p:txBody>
          <a:bodyPr>
            <a:normAutofit/>
          </a:bodyPr>
          <a:lstStyle/>
          <a:p>
            <a:pPr marL="179388"/>
            <a:r>
              <a:rPr lang="tr-TR" sz="3200" b="1" dirty="0">
                <a:solidFill>
                  <a:srgbClr val="00B050"/>
                </a:solidFill>
              </a:rPr>
              <a:t>Soruşturma İzni Kararlarına Karşı </a:t>
            </a:r>
            <a:r>
              <a:rPr lang="tr-TR" sz="3200" b="1" dirty="0" smtClean="0">
                <a:solidFill>
                  <a:srgbClr val="00B050"/>
                </a:solidFill>
              </a:rPr>
              <a:t>İtiraz;</a:t>
            </a:r>
            <a:endParaRPr lang="tr-TR" sz="3200" dirty="0">
              <a:solidFill>
                <a:srgbClr val="00B050"/>
              </a:solidFill>
            </a:endParaRPr>
          </a:p>
        </p:txBody>
      </p:sp>
      <p:sp>
        <p:nvSpPr>
          <p:cNvPr id="2" name="İçerik Yer Tutucusu 1"/>
          <p:cNvSpPr>
            <a:spLocks noGrp="1"/>
          </p:cNvSpPr>
          <p:nvPr>
            <p:ph idx="1"/>
          </p:nvPr>
        </p:nvSpPr>
        <p:spPr>
          <a:xfrm>
            <a:off x="457200" y="1124744"/>
            <a:ext cx="8229600" cy="5047456"/>
          </a:xfrm>
        </p:spPr>
        <p:txBody>
          <a:bodyPr>
            <a:normAutofit/>
          </a:bodyPr>
          <a:lstStyle/>
          <a:p>
            <a:pPr algn="just"/>
            <a:r>
              <a:rPr lang="tr-TR" sz="2800" dirty="0" smtClean="0">
                <a:solidFill>
                  <a:srgbClr val="C00000"/>
                </a:solidFill>
                <a:effectLst>
                  <a:outerShdw blurRad="38100" dist="38100" dir="2700000" algn="tl">
                    <a:srgbClr val="000000">
                      <a:alpha val="43137"/>
                    </a:srgbClr>
                  </a:outerShdw>
                </a:effectLst>
              </a:rPr>
              <a:t>4483 </a:t>
            </a:r>
            <a:r>
              <a:rPr lang="tr-TR" sz="2800" dirty="0">
                <a:solidFill>
                  <a:srgbClr val="C00000"/>
                </a:solidFill>
                <a:effectLst>
                  <a:outerShdw blurRad="38100" dist="38100" dir="2700000" algn="tl">
                    <a:srgbClr val="000000">
                      <a:alpha val="43137"/>
                    </a:srgbClr>
                  </a:outerShdw>
                </a:effectLst>
              </a:rPr>
              <a:t>sayılı Kanun’un “İtiraz” başlıklı 9. maddesinin 1. fıkrasında; </a:t>
            </a:r>
            <a:r>
              <a:rPr lang="tr-TR" sz="2800" dirty="0"/>
              <a:t>“</a:t>
            </a:r>
            <a:r>
              <a:rPr lang="tr-TR" sz="2800" b="1" dirty="0" smtClean="0">
                <a:solidFill>
                  <a:srgbClr val="0070C0"/>
                </a:solidFill>
                <a:effectLst>
                  <a:outerShdw blurRad="38100" dist="38100" dir="2700000" algn="tl">
                    <a:srgbClr val="000000">
                      <a:alpha val="43137"/>
                    </a:srgbClr>
                  </a:outerShdw>
                </a:effectLst>
              </a:rPr>
              <a:t>Yetkili merciin</a:t>
            </a:r>
            <a:r>
              <a:rPr lang="tr-TR" sz="2800" b="1" dirty="0">
                <a:solidFill>
                  <a:srgbClr val="0070C0"/>
                </a:solidFill>
                <a:effectLst>
                  <a:outerShdw blurRad="38100" dist="38100" dir="2700000" algn="tl">
                    <a:srgbClr val="000000">
                      <a:alpha val="43137"/>
                    </a:srgbClr>
                  </a:outerShdw>
                </a:effectLst>
              </a:rPr>
              <a:t>, soruşturma izni verilmesine veya verilmemesine ilişkin kararını </a:t>
            </a:r>
            <a:r>
              <a:rPr lang="tr-TR" sz="2800" b="1" dirty="0" smtClean="0">
                <a:solidFill>
                  <a:srgbClr val="0070C0"/>
                </a:solidFill>
                <a:effectLst>
                  <a:outerShdw blurRad="38100" dist="38100" dir="2700000" algn="tl">
                    <a:srgbClr val="000000">
                      <a:alpha val="43137"/>
                    </a:srgbClr>
                  </a:outerShdw>
                </a:effectLst>
              </a:rPr>
              <a:t>Cumhuriyet başsavcılığına</a:t>
            </a:r>
            <a:r>
              <a:rPr lang="tr-TR" sz="2800" b="1" dirty="0">
                <a:solidFill>
                  <a:srgbClr val="0070C0"/>
                </a:solidFill>
                <a:effectLst>
                  <a:outerShdw blurRad="38100" dist="38100" dir="2700000" algn="tl">
                    <a:srgbClr val="000000">
                      <a:alpha val="43137"/>
                    </a:srgbClr>
                  </a:outerShdw>
                </a:effectLst>
              </a:rPr>
              <a:t>, hakkında inceleme yapılan memur veya diğer kamu görevlisine ve </a:t>
            </a:r>
            <a:r>
              <a:rPr lang="tr-TR" sz="2800" b="1" dirty="0" smtClean="0">
                <a:solidFill>
                  <a:srgbClr val="0070C0"/>
                </a:solidFill>
                <a:effectLst>
                  <a:outerShdw blurRad="38100" dist="38100" dir="2700000" algn="tl">
                    <a:srgbClr val="000000">
                      <a:alpha val="43137"/>
                    </a:srgbClr>
                  </a:outerShdw>
                </a:effectLst>
              </a:rPr>
              <a:t>varsa şikayetçiye </a:t>
            </a:r>
            <a:r>
              <a:rPr lang="tr-TR" sz="2800" b="1" dirty="0">
                <a:solidFill>
                  <a:srgbClr val="0070C0"/>
                </a:solidFill>
                <a:effectLst>
                  <a:outerShdw blurRad="38100" dist="38100" dir="2700000" algn="tl">
                    <a:srgbClr val="000000">
                      <a:alpha val="43137"/>
                    </a:srgbClr>
                  </a:outerShdw>
                </a:effectLst>
              </a:rPr>
              <a:t>bildireceği” </a:t>
            </a:r>
            <a:r>
              <a:rPr lang="tr-TR" sz="2800" dirty="0"/>
              <a:t>hükme bağlanmış olup, anılan düzenlemede suçtan </a:t>
            </a:r>
            <a:r>
              <a:rPr lang="tr-TR" sz="2800" dirty="0" smtClean="0"/>
              <a:t>zarar görmeyen </a:t>
            </a:r>
            <a:r>
              <a:rPr lang="tr-TR" sz="2800" dirty="0"/>
              <a:t>ihbarcıya, herhangi bir bildirim yapılması öngörülmemiştir.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151677742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642918"/>
            <a:ext cx="8229600" cy="928694"/>
          </a:xfrm>
        </p:spPr>
        <p:txBody>
          <a:bodyPr>
            <a:normAutofit/>
          </a:bodyPr>
          <a:lstStyle/>
          <a:p>
            <a:r>
              <a:rPr lang="tr-TR" b="1" dirty="0">
                <a:solidFill>
                  <a:srgbClr val="00B050"/>
                </a:solidFill>
              </a:rPr>
              <a:t>İtiraz </a:t>
            </a:r>
            <a:r>
              <a:rPr lang="tr-TR" b="1" dirty="0" smtClean="0">
                <a:solidFill>
                  <a:srgbClr val="00B050"/>
                </a:solidFill>
              </a:rPr>
              <a:t>Edebilecekler;</a:t>
            </a:r>
            <a:endParaRPr lang="tr-TR" dirty="0">
              <a:solidFill>
                <a:srgbClr val="00B050"/>
              </a:solidFill>
            </a:endParaRPr>
          </a:p>
        </p:txBody>
      </p:sp>
      <p:sp>
        <p:nvSpPr>
          <p:cNvPr id="2" name="İçerik Yer Tutucusu 1"/>
          <p:cNvSpPr>
            <a:spLocks noGrp="1"/>
          </p:cNvSpPr>
          <p:nvPr>
            <p:ph idx="1"/>
          </p:nvPr>
        </p:nvSpPr>
        <p:spPr/>
        <p:txBody>
          <a:bodyPr>
            <a:normAutofit fontScale="92500" lnSpcReduction="10000"/>
          </a:bodyPr>
          <a:lstStyle/>
          <a:p>
            <a:pPr algn="just"/>
            <a:r>
              <a:rPr lang="tr-TR" b="1" dirty="0" smtClean="0">
                <a:solidFill>
                  <a:srgbClr val="C00000"/>
                </a:solidFill>
              </a:rPr>
              <a:t>4483 </a:t>
            </a:r>
            <a:r>
              <a:rPr lang="tr-TR" b="1" dirty="0">
                <a:solidFill>
                  <a:srgbClr val="C00000"/>
                </a:solidFill>
              </a:rPr>
              <a:t>sayılı Kanun’un 9. maddesinin 2. fıkrasında; </a:t>
            </a:r>
            <a:r>
              <a:rPr lang="tr-TR" b="1" dirty="0">
                <a:solidFill>
                  <a:srgbClr val="0070C0"/>
                </a:solidFill>
                <a:effectLst>
                  <a:outerShdw blurRad="38100" dist="38100" dir="2700000" algn="tl">
                    <a:srgbClr val="000000">
                      <a:alpha val="43137"/>
                    </a:srgbClr>
                  </a:outerShdw>
                </a:effectLst>
              </a:rPr>
              <a:t>“Soruşturma </a:t>
            </a:r>
            <a:r>
              <a:rPr lang="tr-TR" b="1" dirty="0" smtClean="0">
                <a:solidFill>
                  <a:srgbClr val="0070C0"/>
                </a:solidFill>
                <a:effectLst>
                  <a:outerShdw blurRad="38100" dist="38100" dir="2700000" algn="tl">
                    <a:srgbClr val="000000">
                      <a:alpha val="43137"/>
                    </a:srgbClr>
                  </a:outerShdw>
                </a:effectLst>
              </a:rPr>
              <a:t>izni verilmesine </a:t>
            </a:r>
            <a:r>
              <a:rPr lang="tr-TR" b="1" dirty="0">
                <a:solidFill>
                  <a:srgbClr val="0070C0"/>
                </a:solidFill>
                <a:effectLst>
                  <a:outerShdw blurRad="38100" dist="38100" dir="2700000" algn="tl">
                    <a:srgbClr val="000000">
                      <a:alpha val="43137"/>
                    </a:srgbClr>
                  </a:outerShdw>
                </a:effectLst>
              </a:rPr>
              <a:t>ilişkin karara karşı hakkında inceleme yapılan memurun veya diğer </a:t>
            </a:r>
            <a:r>
              <a:rPr lang="tr-TR" b="1" dirty="0" smtClean="0">
                <a:solidFill>
                  <a:srgbClr val="0070C0"/>
                </a:solidFill>
                <a:effectLst>
                  <a:outerShdw blurRad="38100" dist="38100" dir="2700000" algn="tl">
                    <a:srgbClr val="000000">
                      <a:alpha val="43137"/>
                    </a:srgbClr>
                  </a:outerShdw>
                </a:effectLst>
              </a:rPr>
              <a:t>kamu görevlisinin</a:t>
            </a:r>
            <a:r>
              <a:rPr lang="tr-TR" b="1" dirty="0">
                <a:solidFill>
                  <a:srgbClr val="0070C0"/>
                </a:solidFill>
                <a:effectLst>
                  <a:outerShdw blurRad="38100" dist="38100" dir="2700000" algn="tl">
                    <a:srgbClr val="000000">
                      <a:alpha val="43137"/>
                    </a:srgbClr>
                  </a:outerShdw>
                </a:effectLst>
              </a:rPr>
              <a:t>, soruşturma izni </a:t>
            </a:r>
            <a:r>
              <a:rPr lang="tr-TR" b="1" dirty="0" smtClean="0">
                <a:solidFill>
                  <a:srgbClr val="0070C0"/>
                </a:solidFill>
                <a:effectLst>
                  <a:outerShdw blurRad="38100" dist="38100" dir="2700000" algn="tl">
                    <a:srgbClr val="000000">
                      <a:alpha val="43137"/>
                    </a:srgbClr>
                  </a:outerShdw>
                </a:effectLst>
              </a:rPr>
              <a:t> erilmemesine </a:t>
            </a:r>
            <a:r>
              <a:rPr lang="tr-TR" b="1" dirty="0">
                <a:solidFill>
                  <a:srgbClr val="0070C0"/>
                </a:solidFill>
                <a:effectLst>
                  <a:outerShdw blurRad="38100" dist="38100" dir="2700000" algn="tl">
                    <a:srgbClr val="000000">
                      <a:alpha val="43137"/>
                    </a:srgbClr>
                  </a:outerShdw>
                </a:effectLst>
              </a:rPr>
              <a:t>ilişkin karara karşı ise, </a:t>
            </a:r>
            <a:r>
              <a:rPr lang="tr-TR" b="1" dirty="0" smtClean="0">
                <a:solidFill>
                  <a:srgbClr val="0070C0"/>
                </a:solidFill>
                <a:effectLst>
                  <a:outerShdw blurRad="38100" dist="38100" dir="2700000" algn="tl">
                    <a:srgbClr val="000000">
                      <a:alpha val="43137"/>
                    </a:srgbClr>
                  </a:outerShdw>
                </a:effectLst>
              </a:rPr>
              <a:t>Cumhuriyet başsavcılığının </a:t>
            </a:r>
            <a:r>
              <a:rPr lang="tr-TR" b="1" dirty="0">
                <a:solidFill>
                  <a:srgbClr val="0070C0"/>
                </a:solidFill>
                <a:effectLst>
                  <a:outerShdw blurRad="38100" dist="38100" dir="2700000" algn="tl">
                    <a:srgbClr val="000000">
                      <a:alpha val="43137"/>
                    </a:srgbClr>
                  </a:outerShdw>
                </a:effectLst>
              </a:rPr>
              <a:t>veya şikayetçinin itiraz yoluna gidebileceği, itiraz süresinin </a:t>
            </a:r>
            <a:r>
              <a:rPr lang="tr-TR" b="1" dirty="0" smtClean="0">
                <a:solidFill>
                  <a:srgbClr val="0070C0"/>
                </a:solidFill>
                <a:effectLst>
                  <a:outerShdw blurRad="38100" dist="38100" dir="2700000" algn="tl">
                    <a:srgbClr val="000000">
                      <a:alpha val="43137"/>
                    </a:srgbClr>
                  </a:outerShdw>
                </a:effectLst>
              </a:rPr>
              <a:t>yetkili merciin </a:t>
            </a:r>
            <a:r>
              <a:rPr lang="tr-TR" b="1" dirty="0">
                <a:solidFill>
                  <a:srgbClr val="0070C0"/>
                </a:solidFill>
                <a:effectLst>
                  <a:outerShdw blurRad="38100" dist="38100" dir="2700000" algn="tl">
                    <a:srgbClr val="000000">
                      <a:alpha val="43137"/>
                    </a:srgbClr>
                  </a:outerShdw>
                </a:effectLst>
              </a:rPr>
              <a:t>kararının tebliğinden itibaren 10 gün olduğu” </a:t>
            </a:r>
            <a:r>
              <a:rPr lang="tr-TR" dirty="0"/>
              <a:t>hüküm altına alınmıştır. </a:t>
            </a:r>
            <a:endParaRPr lang="tr-TR" dirty="0" smtClean="0"/>
          </a:p>
          <a:p>
            <a:pPr algn="just"/>
            <a:r>
              <a:rPr lang="tr-TR" b="1" dirty="0" smtClean="0">
                <a:solidFill>
                  <a:srgbClr val="C00000"/>
                </a:solidFill>
                <a:effectLst>
                  <a:outerShdw blurRad="38100" dist="38100" dir="2700000" algn="tl">
                    <a:srgbClr val="000000">
                      <a:alpha val="43137"/>
                    </a:srgbClr>
                  </a:outerShdw>
                </a:effectLst>
              </a:rPr>
              <a:t>Anılan fıkrada</a:t>
            </a:r>
            <a:r>
              <a:rPr lang="tr-TR" b="1" dirty="0">
                <a:solidFill>
                  <a:srgbClr val="C00000"/>
                </a:solidFill>
                <a:effectLst>
                  <a:outerShdw blurRad="38100" dist="38100" dir="2700000" algn="tl">
                    <a:srgbClr val="000000">
                      <a:alpha val="43137"/>
                    </a:srgbClr>
                  </a:outerShdw>
                </a:effectLst>
              </a:rPr>
              <a:t>, </a:t>
            </a:r>
            <a:r>
              <a:rPr lang="tr-TR" b="1" dirty="0">
                <a:solidFill>
                  <a:srgbClr val="7030A0"/>
                </a:solidFill>
                <a:effectLst>
                  <a:outerShdw blurRad="38100" dist="38100" dir="2700000" algn="tl">
                    <a:srgbClr val="000000">
                      <a:alpha val="43137"/>
                    </a:srgbClr>
                  </a:outerShdw>
                </a:effectLst>
              </a:rPr>
              <a:t>“tebliğ” ibaresine yer verildiğinden, yetkili merciin verdiği karara karşı </a:t>
            </a:r>
            <a:r>
              <a:rPr lang="tr-TR" b="1" dirty="0" smtClean="0">
                <a:solidFill>
                  <a:srgbClr val="7030A0"/>
                </a:solidFill>
                <a:effectLst>
                  <a:outerShdw blurRad="38100" dist="38100" dir="2700000" algn="tl">
                    <a:srgbClr val="000000">
                      <a:alpha val="43137"/>
                    </a:srgbClr>
                  </a:outerShdw>
                </a:effectLst>
              </a:rPr>
              <a:t>itiraz süresi</a:t>
            </a:r>
            <a:r>
              <a:rPr lang="tr-TR" b="1" dirty="0">
                <a:solidFill>
                  <a:srgbClr val="7030A0"/>
                </a:solidFill>
                <a:effectLst>
                  <a:outerShdw blurRad="38100" dist="38100" dir="2700000" algn="tl">
                    <a:srgbClr val="000000">
                      <a:alpha val="43137"/>
                    </a:srgbClr>
                  </a:outerShdw>
                </a:effectLst>
              </a:rPr>
              <a:t>, ilgiliye bu kararın tebliğ edildiği tarihi izleyen günden itibaren başlayacaktır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142763221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734789"/>
          </a:xfrm>
        </p:spPr>
        <p:txBody>
          <a:bodyPr>
            <a:normAutofit fontScale="90000"/>
          </a:bodyPr>
          <a:lstStyle/>
          <a:p>
            <a:r>
              <a:rPr lang="tr-TR" dirty="0" smtClean="0">
                <a:solidFill>
                  <a:srgbClr val="00B050"/>
                </a:solidFill>
              </a:rPr>
              <a:t>-1-</a:t>
            </a:r>
            <a:endParaRPr lang="tr-TR" dirty="0">
              <a:solidFill>
                <a:srgbClr val="00B050"/>
              </a:solidFill>
            </a:endParaRPr>
          </a:p>
        </p:txBody>
      </p:sp>
      <p:sp>
        <p:nvSpPr>
          <p:cNvPr id="2" name="İçerik Yer Tutucusu 1"/>
          <p:cNvSpPr>
            <a:spLocks noGrp="1"/>
          </p:cNvSpPr>
          <p:nvPr>
            <p:ph idx="1"/>
          </p:nvPr>
        </p:nvSpPr>
        <p:spPr>
          <a:xfrm>
            <a:off x="457200" y="1196752"/>
            <a:ext cx="8229600" cy="4975448"/>
          </a:xfrm>
        </p:spPr>
        <p:txBody>
          <a:bodyPr>
            <a:normAutofit fontScale="92500" lnSpcReduction="20000"/>
          </a:bodyPr>
          <a:lstStyle/>
          <a:p>
            <a:pPr algn="just"/>
            <a:r>
              <a:rPr lang="tr-TR" b="1" dirty="0">
                <a:solidFill>
                  <a:srgbClr val="C00000"/>
                </a:solidFill>
                <a:effectLst>
                  <a:outerShdw blurRad="38100" dist="38100" dir="2700000" algn="tl">
                    <a:srgbClr val="000000">
                      <a:alpha val="43137"/>
                    </a:srgbClr>
                  </a:outerShdw>
                </a:effectLst>
              </a:rPr>
              <a:t>Danıştay bir kararında</a:t>
            </a:r>
            <a:r>
              <a:rPr lang="tr-TR" dirty="0"/>
              <a:t>; </a:t>
            </a:r>
            <a:r>
              <a:rPr lang="tr-TR" b="1" dirty="0">
                <a:solidFill>
                  <a:srgbClr val="0070C0"/>
                </a:solidFill>
                <a:effectLst>
                  <a:outerShdw blurRad="38100" dist="38100" dir="2700000" algn="tl">
                    <a:srgbClr val="000000">
                      <a:alpha val="43137"/>
                    </a:srgbClr>
                  </a:outerShdw>
                </a:effectLst>
              </a:rPr>
              <a:t>“Hem hakkında soruşturma izni verilen </a:t>
            </a:r>
            <a:r>
              <a:rPr lang="tr-TR" b="1" dirty="0" smtClean="0">
                <a:solidFill>
                  <a:srgbClr val="0070C0"/>
                </a:solidFill>
                <a:effectLst>
                  <a:outerShdw blurRad="38100" dist="38100" dir="2700000" algn="tl">
                    <a:srgbClr val="000000">
                      <a:alpha val="43137"/>
                    </a:srgbClr>
                  </a:outerShdw>
                </a:effectLst>
              </a:rPr>
              <a:t>kamu görevlilerinin</a:t>
            </a:r>
            <a:r>
              <a:rPr lang="tr-TR" b="1" dirty="0">
                <a:solidFill>
                  <a:srgbClr val="0070C0"/>
                </a:solidFill>
                <a:effectLst>
                  <a:outerShdw blurRad="38100" dist="38100" dir="2700000" algn="tl">
                    <a:srgbClr val="000000">
                      <a:alpha val="43137"/>
                    </a:srgbClr>
                  </a:outerShdw>
                </a:effectLst>
              </a:rPr>
              <a:t>, hem de şikâyetçilerin itiraz yetkilerini vekilleri </a:t>
            </a:r>
            <a:r>
              <a:rPr lang="tr-TR" b="1" dirty="0" smtClean="0">
                <a:solidFill>
                  <a:srgbClr val="0070C0"/>
                </a:solidFill>
                <a:effectLst>
                  <a:outerShdw blurRad="38100" dist="38100" dir="2700000" algn="tl">
                    <a:srgbClr val="000000">
                      <a:alpha val="43137"/>
                    </a:srgbClr>
                  </a:outerShdw>
                </a:effectLst>
              </a:rPr>
              <a:t>aracılığıyla kullanabileceğini</a:t>
            </a:r>
            <a:r>
              <a:rPr lang="tr-TR" b="1" dirty="0">
                <a:solidFill>
                  <a:srgbClr val="0070C0"/>
                </a:solidFill>
                <a:effectLst>
                  <a:outerShdw blurRad="38100" dist="38100" dir="2700000" algn="tl">
                    <a:srgbClr val="000000">
                      <a:alpha val="43137"/>
                    </a:srgbClr>
                  </a:outerShdw>
                </a:effectLst>
              </a:rPr>
              <a:t>” </a:t>
            </a:r>
            <a:r>
              <a:rPr lang="tr-TR" dirty="0" smtClean="0"/>
              <a:t>belirtmiştir. </a:t>
            </a:r>
          </a:p>
          <a:p>
            <a:pPr algn="just"/>
            <a:endParaRPr lang="tr-TR" dirty="0"/>
          </a:p>
          <a:p>
            <a:pPr algn="just"/>
            <a:r>
              <a:rPr lang="tr-TR" b="1" dirty="0" smtClean="0">
                <a:solidFill>
                  <a:srgbClr val="C00000"/>
                </a:solidFill>
                <a:effectLst>
                  <a:outerShdw blurRad="38100" dist="38100" dir="2700000" algn="tl">
                    <a:srgbClr val="000000">
                      <a:alpha val="43137"/>
                    </a:srgbClr>
                  </a:outerShdw>
                </a:effectLst>
              </a:rPr>
              <a:t>Ayrıca</a:t>
            </a:r>
            <a:r>
              <a:rPr lang="tr-TR" dirty="0"/>
              <a:t>, </a:t>
            </a:r>
            <a:r>
              <a:rPr lang="tr-TR" b="1" dirty="0">
                <a:solidFill>
                  <a:srgbClr val="C00000"/>
                </a:solidFill>
                <a:effectLst>
                  <a:outerShdw blurRad="38100" dist="38100" dir="2700000" algn="tl">
                    <a:srgbClr val="000000">
                      <a:alpha val="43137"/>
                    </a:srgbClr>
                  </a:outerShdw>
                </a:effectLst>
              </a:rPr>
              <a:t>C.M.K.’</a:t>
            </a:r>
            <a:r>
              <a:rPr lang="tr-TR" b="1" dirty="0" err="1">
                <a:solidFill>
                  <a:srgbClr val="C00000"/>
                </a:solidFill>
                <a:effectLst>
                  <a:outerShdw blurRad="38100" dist="38100" dir="2700000" algn="tl">
                    <a:srgbClr val="000000">
                      <a:alpha val="43137"/>
                    </a:srgbClr>
                  </a:outerShdw>
                </a:effectLst>
              </a:rPr>
              <a:t>nın</a:t>
            </a:r>
            <a:r>
              <a:rPr lang="tr-TR" b="1" dirty="0">
                <a:solidFill>
                  <a:srgbClr val="C00000"/>
                </a:solidFill>
                <a:effectLst>
                  <a:outerShdw blurRad="38100" dist="38100" dir="2700000" algn="tl">
                    <a:srgbClr val="000000">
                      <a:alpha val="43137"/>
                    </a:srgbClr>
                  </a:outerShdw>
                </a:effectLst>
              </a:rPr>
              <a:t> 262. maddesinde; </a:t>
            </a:r>
            <a:r>
              <a:rPr lang="tr-TR" b="1" dirty="0">
                <a:solidFill>
                  <a:srgbClr val="0070C0"/>
                </a:solidFill>
                <a:effectLst>
                  <a:outerShdw blurRad="38100" dist="38100" dir="2700000" algn="tl">
                    <a:srgbClr val="000000">
                      <a:alpha val="43137"/>
                    </a:srgbClr>
                  </a:outerShdw>
                </a:effectLst>
              </a:rPr>
              <a:t>“Şüpheli </a:t>
            </a:r>
            <a:r>
              <a:rPr lang="tr-TR" b="1" dirty="0" smtClean="0">
                <a:solidFill>
                  <a:srgbClr val="0070C0"/>
                </a:solidFill>
                <a:effectLst>
                  <a:outerShdw blurRad="38100" dist="38100" dir="2700000" algn="tl">
                    <a:srgbClr val="000000">
                      <a:alpha val="43137"/>
                    </a:srgbClr>
                  </a:outerShdw>
                </a:effectLst>
              </a:rPr>
              <a:t>veya sanığın </a:t>
            </a:r>
            <a:r>
              <a:rPr lang="tr-TR" b="1" dirty="0">
                <a:solidFill>
                  <a:srgbClr val="0070C0"/>
                </a:solidFill>
                <a:effectLst>
                  <a:outerShdw blurRad="38100" dist="38100" dir="2700000" algn="tl">
                    <a:srgbClr val="000000">
                      <a:alpha val="43137"/>
                    </a:srgbClr>
                  </a:outerShdw>
                </a:effectLst>
              </a:rPr>
              <a:t>yasal temsilcisinin ve eşinin, şüpheli veya sanığa açık olan kanun </a:t>
            </a:r>
            <a:r>
              <a:rPr lang="tr-TR" b="1" dirty="0" smtClean="0">
                <a:solidFill>
                  <a:srgbClr val="0070C0"/>
                </a:solidFill>
                <a:effectLst>
                  <a:outerShdw blurRad="38100" dist="38100" dir="2700000" algn="tl">
                    <a:srgbClr val="000000">
                      <a:alpha val="43137"/>
                    </a:srgbClr>
                  </a:outerShdw>
                </a:effectLst>
              </a:rPr>
              <a:t>yollarına süresi </a:t>
            </a:r>
            <a:r>
              <a:rPr lang="tr-TR" b="1" dirty="0">
                <a:solidFill>
                  <a:srgbClr val="0070C0"/>
                </a:solidFill>
                <a:effectLst>
                  <a:outerShdw blurRad="38100" dist="38100" dir="2700000" algn="tl">
                    <a:srgbClr val="000000">
                      <a:alpha val="43137"/>
                    </a:srgbClr>
                  </a:outerShdw>
                </a:effectLst>
              </a:rPr>
              <a:t>içinde kendiliklerinden başvurabilecekleri, şüphelinin veya sanığın </a:t>
            </a:r>
            <a:r>
              <a:rPr lang="tr-TR" b="1" dirty="0" smtClean="0">
                <a:solidFill>
                  <a:srgbClr val="0070C0"/>
                </a:solidFill>
                <a:effectLst>
                  <a:outerShdw blurRad="38100" dist="38100" dir="2700000" algn="tl">
                    <a:srgbClr val="000000">
                      <a:alpha val="43137"/>
                    </a:srgbClr>
                  </a:outerShdw>
                </a:effectLst>
              </a:rPr>
              <a:t>başvurusuna ilişkin </a:t>
            </a:r>
            <a:r>
              <a:rPr lang="tr-TR" b="1" dirty="0">
                <a:solidFill>
                  <a:srgbClr val="0070C0"/>
                </a:solidFill>
                <a:effectLst>
                  <a:outerShdw blurRad="38100" dist="38100" dir="2700000" algn="tl">
                    <a:srgbClr val="000000">
                      <a:alpha val="43137"/>
                    </a:srgbClr>
                  </a:outerShdw>
                </a:effectLst>
              </a:rPr>
              <a:t>hükümlerin, bunlar tarafından yapılacak başvuru ve onu izleyen işlemler için </a:t>
            </a:r>
            <a:r>
              <a:rPr lang="tr-TR" b="1" dirty="0" smtClean="0">
                <a:solidFill>
                  <a:srgbClr val="0070C0"/>
                </a:solidFill>
                <a:effectLst>
                  <a:outerShdw blurRad="38100" dist="38100" dir="2700000" algn="tl">
                    <a:srgbClr val="000000">
                      <a:alpha val="43137"/>
                    </a:srgbClr>
                  </a:outerShdw>
                </a:effectLst>
              </a:rPr>
              <a:t>de geçerli </a:t>
            </a:r>
            <a:r>
              <a:rPr lang="tr-TR" b="1" dirty="0">
                <a:solidFill>
                  <a:srgbClr val="0070C0"/>
                </a:solidFill>
                <a:effectLst>
                  <a:outerShdw blurRad="38100" dist="38100" dir="2700000" algn="tl">
                    <a:srgbClr val="000000">
                      <a:alpha val="43137"/>
                    </a:srgbClr>
                  </a:outerShdw>
                </a:effectLst>
              </a:rPr>
              <a:t>olduğu”</a:t>
            </a:r>
            <a:r>
              <a:rPr lang="tr-TR" dirty="0"/>
              <a:t> hüküm altına alınmış olduğundan, hakkında soruşturma yapılan </a:t>
            </a:r>
            <a:r>
              <a:rPr lang="tr-TR" dirty="0" smtClean="0"/>
              <a:t>kişinin eşi </a:t>
            </a:r>
            <a:r>
              <a:rPr lang="tr-TR" dirty="0"/>
              <a:t>veya yasal temsilcisinin de soruşturma izni hakkında verilen karara itiraz </a:t>
            </a:r>
            <a:r>
              <a:rPr lang="tr-TR" dirty="0" smtClean="0"/>
              <a:t>yoluna başvurması </a:t>
            </a:r>
            <a:r>
              <a:rPr lang="tr-TR" dirty="0"/>
              <a:t>mümkündür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121712038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497210"/>
          </a:xfrm>
        </p:spPr>
        <p:txBody>
          <a:bodyPr>
            <a:normAutofit fontScale="90000"/>
          </a:bodyPr>
          <a:lstStyle/>
          <a:p>
            <a:r>
              <a:rPr lang="tr-TR" dirty="0" smtClean="0">
                <a:solidFill>
                  <a:srgbClr val="00B050"/>
                </a:solidFill>
              </a:rPr>
              <a:t>-2-</a:t>
            </a:r>
            <a:endParaRPr lang="tr-TR" dirty="0">
              <a:solidFill>
                <a:srgbClr val="00B050"/>
              </a:solidFill>
            </a:endParaRPr>
          </a:p>
        </p:txBody>
      </p:sp>
      <p:sp>
        <p:nvSpPr>
          <p:cNvPr id="2" name="İçerik Yer Tutucusu 1"/>
          <p:cNvSpPr>
            <a:spLocks noGrp="1"/>
          </p:cNvSpPr>
          <p:nvPr>
            <p:ph idx="1"/>
          </p:nvPr>
        </p:nvSpPr>
        <p:spPr>
          <a:xfrm>
            <a:off x="457200" y="1142983"/>
            <a:ext cx="8229600" cy="5223685"/>
          </a:xfrm>
        </p:spPr>
        <p:txBody>
          <a:bodyPr>
            <a:normAutofit fontScale="77500" lnSpcReduction="20000"/>
          </a:bodyPr>
          <a:lstStyle/>
          <a:p>
            <a:pPr algn="just"/>
            <a:r>
              <a:rPr lang="tr-TR" b="1" dirty="0">
                <a:solidFill>
                  <a:srgbClr val="C00000"/>
                </a:solidFill>
                <a:effectLst>
                  <a:outerShdw blurRad="38100" dist="38100" dir="2700000" algn="tl">
                    <a:srgbClr val="000000">
                      <a:alpha val="43137"/>
                    </a:srgbClr>
                  </a:outerShdw>
                </a:effectLst>
              </a:rPr>
              <a:t>Danıştay da bir kararında</a:t>
            </a:r>
            <a:r>
              <a:rPr lang="tr-TR" dirty="0"/>
              <a:t>; </a:t>
            </a:r>
            <a:r>
              <a:rPr lang="tr-TR" b="1" dirty="0">
                <a:solidFill>
                  <a:srgbClr val="0070C0"/>
                </a:solidFill>
                <a:effectLst>
                  <a:outerShdw blurRad="38100" dist="38100" dir="2700000" algn="tl">
                    <a:srgbClr val="000000">
                      <a:alpha val="43137"/>
                    </a:srgbClr>
                  </a:outerShdw>
                </a:effectLst>
              </a:rPr>
              <a:t>“Hakkında soruşturma izni verilenin </a:t>
            </a:r>
            <a:r>
              <a:rPr lang="tr-TR" b="1" dirty="0" smtClean="0">
                <a:solidFill>
                  <a:srgbClr val="0070C0"/>
                </a:solidFill>
                <a:effectLst>
                  <a:outerShdw blurRad="38100" dist="38100" dir="2700000" algn="tl">
                    <a:srgbClr val="000000">
                      <a:alpha val="43137"/>
                    </a:srgbClr>
                  </a:outerShdw>
                </a:effectLst>
              </a:rPr>
              <a:t>bilincinin kapalı </a:t>
            </a:r>
            <a:r>
              <a:rPr lang="tr-TR" b="1" dirty="0">
                <a:solidFill>
                  <a:srgbClr val="0070C0"/>
                </a:solidFill>
                <a:effectLst>
                  <a:outerShdw blurRad="38100" dist="38100" dir="2700000" algn="tl">
                    <a:srgbClr val="000000">
                      <a:alpha val="43137"/>
                    </a:srgbClr>
                  </a:outerShdw>
                </a:effectLst>
              </a:rPr>
              <a:t>olması nedeniyle, eşi tarafından yapılan itirazın kabulüne”</a:t>
            </a:r>
            <a:r>
              <a:rPr lang="tr-TR" dirty="0"/>
              <a:t> hükmetmiştir. </a:t>
            </a:r>
            <a:endParaRPr lang="tr-TR" dirty="0" smtClean="0"/>
          </a:p>
          <a:p>
            <a:pPr algn="just"/>
            <a:endParaRPr lang="tr-TR" dirty="0"/>
          </a:p>
          <a:p>
            <a:pPr algn="just"/>
            <a:r>
              <a:rPr lang="tr-TR" b="1" dirty="0" smtClean="0">
                <a:solidFill>
                  <a:srgbClr val="C00000"/>
                </a:solidFill>
                <a:effectLst>
                  <a:outerShdw blurRad="38100" dist="38100" dir="2700000" algn="tl">
                    <a:srgbClr val="000000">
                      <a:alpha val="43137"/>
                    </a:srgbClr>
                  </a:outerShdw>
                </a:effectLst>
              </a:rPr>
              <a:t>Öte yandan</a:t>
            </a:r>
            <a:r>
              <a:rPr lang="tr-TR" b="1" dirty="0">
                <a:solidFill>
                  <a:srgbClr val="C00000"/>
                </a:solidFill>
                <a:effectLst>
                  <a:outerShdw blurRad="38100" dist="38100" dir="2700000" algn="tl">
                    <a:srgbClr val="000000">
                      <a:alpha val="43137"/>
                    </a:srgbClr>
                  </a:outerShdw>
                </a:effectLst>
              </a:rPr>
              <a:t>, Danıştay bir kararında; </a:t>
            </a:r>
            <a:r>
              <a:rPr lang="tr-TR" b="1" dirty="0">
                <a:solidFill>
                  <a:srgbClr val="0070C0"/>
                </a:solidFill>
                <a:effectLst>
                  <a:outerShdw blurRad="38100" dist="38100" dir="2700000" algn="tl">
                    <a:srgbClr val="000000">
                      <a:alpha val="43137"/>
                    </a:srgbClr>
                  </a:outerShdw>
                </a:effectLst>
              </a:rPr>
              <a:t>“4483 sayılı Kanunda, itiraz hakkının </a:t>
            </a:r>
            <a:r>
              <a:rPr lang="tr-TR" b="1" dirty="0" smtClean="0">
                <a:solidFill>
                  <a:srgbClr val="0070C0"/>
                </a:solidFill>
                <a:effectLst>
                  <a:outerShdw blurRad="38100" dist="38100" dir="2700000" algn="tl">
                    <a:srgbClr val="000000">
                      <a:alpha val="43137"/>
                    </a:srgbClr>
                  </a:outerShdw>
                </a:effectLst>
              </a:rPr>
              <a:t>sadece Cumhuriyet </a:t>
            </a:r>
            <a:r>
              <a:rPr lang="tr-TR" b="1" dirty="0">
                <a:solidFill>
                  <a:srgbClr val="0070C0"/>
                </a:solidFill>
                <a:effectLst>
                  <a:outerShdw blurRad="38100" dist="38100" dir="2700000" algn="tl">
                    <a:srgbClr val="000000">
                      <a:alpha val="43137"/>
                    </a:srgbClr>
                  </a:outerShdw>
                </a:effectLst>
              </a:rPr>
              <a:t>başsavcılıklarına tanındığı, Cumhuriyet savcılarının, soruşturma </a:t>
            </a:r>
            <a:r>
              <a:rPr lang="tr-TR" b="1" dirty="0" smtClean="0">
                <a:solidFill>
                  <a:srgbClr val="0070C0"/>
                </a:solidFill>
                <a:effectLst>
                  <a:outerShdw blurRad="38100" dist="38100" dir="2700000" algn="tl">
                    <a:srgbClr val="000000">
                      <a:alpha val="43137"/>
                    </a:srgbClr>
                  </a:outerShdw>
                </a:effectLst>
              </a:rPr>
              <a:t>izni verilmemesi </a:t>
            </a:r>
            <a:r>
              <a:rPr lang="tr-TR" b="1" dirty="0">
                <a:solidFill>
                  <a:srgbClr val="0070C0"/>
                </a:solidFill>
                <a:effectLst>
                  <a:outerShdw blurRad="38100" dist="38100" dir="2700000" algn="tl">
                    <a:srgbClr val="000000">
                      <a:alpha val="43137"/>
                    </a:srgbClr>
                  </a:outerShdw>
                </a:effectLst>
              </a:rPr>
              <a:t>kararlarına karşı itiraz yetkilerinin bulunmadığına”</a:t>
            </a:r>
            <a:r>
              <a:rPr lang="tr-TR" dirty="0"/>
              <a:t> hükmetmişse de, </a:t>
            </a:r>
            <a:r>
              <a:rPr lang="tr-TR" dirty="0" smtClean="0"/>
              <a:t>bu karara </a:t>
            </a:r>
            <a:r>
              <a:rPr lang="tr-TR" dirty="0"/>
              <a:t>katılmak olanaklı değildir. </a:t>
            </a:r>
            <a:endParaRPr lang="tr-TR" dirty="0" smtClean="0"/>
          </a:p>
          <a:p>
            <a:pPr algn="just"/>
            <a:endParaRPr lang="tr-TR" dirty="0" smtClean="0"/>
          </a:p>
          <a:p>
            <a:pPr algn="just"/>
            <a:r>
              <a:rPr lang="tr-TR" b="1" dirty="0" smtClean="0">
                <a:solidFill>
                  <a:srgbClr val="C00000"/>
                </a:solidFill>
                <a:effectLst>
                  <a:outerShdw blurRad="38100" dist="38100" dir="2700000" algn="tl">
                    <a:srgbClr val="000000">
                      <a:alpha val="43137"/>
                    </a:srgbClr>
                  </a:outerShdw>
                </a:effectLst>
              </a:rPr>
              <a:t>Soruşturma </a:t>
            </a:r>
            <a:r>
              <a:rPr lang="tr-TR" b="1" dirty="0">
                <a:solidFill>
                  <a:srgbClr val="C00000"/>
                </a:solidFill>
                <a:effectLst>
                  <a:outerShdw blurRad="38100" dist="38100" dir="2700000" algn="tl">
                    <a:srgbClr val="000000">
                      <a:alpha val="43137"/>
                    </a:srgbClr>
                  </a:outerShdw>
                </a:effectLst>
              </a:rPr>
              <a:t>izni </a:t>
            </a:r>
            <a:r>
              <a:rPr lang="tr-TR" b="1" dirty="0" smtClean="0">
                <a:solidFill>
                  <a:srgbClr val="C00000"/>
                </a:solidFill>
                <a:effectLst>
                  <a:outerShdw blurRad="38100" dist="38100" dir="2700000" algn="tl">
                    <a:srgbClr val="000000">
                      <a:alpha val="43137"/>
                    </a:srgbClr>
                  </a:outerShdw>
                </a:effectLst>
              </a:rPr>
              <a:t>istenmesi hususund</a:t>
            </a:r>
            <a:r>
              <a:rPr lang="tr-TR" b="1" dirty="0">
                <a:solidFill>
                  <a:srgbClr val="C00000"/>
                </a:solidFill>
                <a:effectLst>
                  <a:outerShdw blurRad="38100" dist="38100" dir="2700000" algn="tl">
                    <a:srgbClr val="000000">
                      <a:alpha val="43137"/>
                    </a:srgbClr>
                  </a:outerShdw>
                </a:effectLst>
              </a:rPr>
              <a:t>a</a:t>
            </a:r>
            <a:r>
              <a:rPr lang="tr-TR" dirty="0" smtClean="0"/>
              <a:t>, </a:t>
            </a:r>
            <a:r>
              <a:rPr lang="tr-TR" dirty="0"/>
              <a:t>Cumhuriyet başsavcılığı bir bütün olduğundan, </a:t>
            </a:r>
            <a:r>
              <a:rPr lang="tr-TR" dirty="0" smtClean="0"/>
              <a:t>aralarında yaptıkları </a:t>
            </a:r>
            <a:r>
              <a:rPr lang="tr-TR" dirty="0"/>
              <a:t>işbölümü de, kurumun kendi içi ilişkisini ilgilendirdiğinden ve </a:t>
            </a:r>
            <a:r>
              <a:rPr lang="tr-TR" dirty="0" smtClean="0"/>
              <a:t>büyük yerlerdeki </a:t>
            </a:r>
            <a:r>
              <a:rPr lang="tr-TR" dirty="0"/>
              <a:t>iş yoğunluğu da göz önünde </a:t>
            </a:r>
            <a:r>
              <a:rPr lang="tr-TR" dirty="0" smtClean="0"/>
              <a:t> bulundurulduğunda</a:t>
            </a:r>
            <a:r>
              <a:rPr lang="tr-TR" dirty="0"/>
              <a:t>, ilgili </a:t>
            </a:r>
            <a:r>
              <a:rPr lang="tr-TR" dirty="0" smtClean="0"/>
              <a:t>Cumhuriyet başsavcılığının </a:t>
            </a:r>
            <a:r>
              <a:rPr lang="tr-TR" dirty="0"/>
              <a:t>yargı </a:t>
            </a:r>
            <a:r>
              <a:rPr lang="tr-TR" dirty="0" smtClean="0"/>
              <a:t>çevresinde </a:t>
            </a:r>
            <a:r>
              <a:rPr lang="tr-TR" dirty="0"/>
              <a:t>görev yapan savcılar tarafından soruşturma </a:t>
            </a:r>
            <a:r>
              <a:rPr lang="tr-TR" dirty="0" smtClean="0"/>
              <a:t>izni isteyebilecekleri </a:t>
            </a:r>
            <a:r>
              <a:rPr lang="tr-TR" dirty="0"/>
              <a:t>gibi, soruşturma izni verilmeme kararına karşı da itiraz </a:t>
            </a:r>
            <a:r>
              <a:rPr lang="tr-TR" dirty="0" smtClean="0"/>
              <a:t>etme yetkileri bulunmaktadır.</a:t>
            </a:r>
            <a:endParaRPr lang="tr-TR" dirty="0"/>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82949815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857250"/>
          </a:xfrm>
        </p:spPr>
        <p:txBody>
          <a:bodyPr>
            <a:normAutofit/>
          </a:bodyPr>
          <a:lstStyle/>
          <a:p>
            <a:r>
              <a:rPr lang="tr-TR" b="1" dirty="0">
                <a:solidFill>
                  <a:srgbClr val="00B050"/>
                </a:solidFill>
              </a:rPr>
              <a:t>İtiraz </a:t>
            </a:r>
            <a:r>
              <a:rPr lang="tr-TR" b="1" dirty="0" smtClean="0">
                <a:solidFill>
                  <a:srgbClr val="00B050"/>
                </a:solidFill>
              </a:rPr>
              <a:t>Süresi;</a:t>
            </a:r>
            <a:endParaRPr lang="tr-TR" dirty="0">
              <a:solidFill>
                <a:srgbClr val="00B050"/>
              </a:solidFill>
            </a:endParaRPr>
          </a:p>
        </p:txBody>
      </p:sp>
      <p:sp>
        <p:nvSpPr>
          <p:cNvPr id="2" name="İçerik Yer Tutucusu 1"/>
          <p:cNvSpPr>
            <a:spLocks noGrp="1"/>
          </p:cNvSpPr>
          <p:nvPr>
            <p:ph idx="1"/>
          </p:nvPr>
        </p:nvSpPr>
        <p:spPr>
          <a:xfrm>
            <a:off x="457200" y="1124744"/>
            <a:ext cx="8229600" cy="5047456"/>
          </a:xfrm>
        </p:spPr>
        <p:txBody>
          <a:bodyPr>
            <a:normAutofit fontScale="92500" lnSpcReduction="20000"/>
          </a:bodyPr>
          <a:lstStyle/>
          <a:p>
            <a:pPr algn="just"/>
            <a:r>
              <a:rPr lang="tr-TR" b="1" dirty="0" smtClean="0">
                <a:solidFill>
                  <a:srgbClr val="C00000"/>
                </a:solidFill>
                <a:effectLst>
                  <a:outerShdw blurRad="38100" dist="38100" dir="2700000" algn="tl">
                    <a:srgbClr val="000000">
                      <a:alpha val="43137"/>
                    </a:srgbClr>
                  </a:outerShdw>
                </a:effectLst>
              </a:rPr>
              <a:t>4483 </a:t>
            </a:r>
            <a:r>
              <a:rPr lang="tr-TR" b="1" dirty="0">
                <a:solidFill>
                  <a:srgbClr val="C00000"/>
                </a:solidFill>
                <a:effectLst>
                  <a:outerShdw blurRad="38100" dist="38100" dir="2700000" algn="tl">
                    <a:srgbClr val="000000">
                      <a:alpha val="43137"/>
                    </a:srgbClr>
                  </a:outerShdw>
                </a:effectLst>
              </a:rPr>
              <a:t>sayılı Kanun’un 9. maddesinin 2. fıkrasında</a:t>
            </a:r>
            <a:r>
              <a:rPr lang="tr-TR" dirty="0"/>
              <a:t>; </a:t>
            </a:r>
            <a:r>
              <a:rPr lang="tr-TR" b="1" dirty="0">
                <a:solidFill>
                  <a:srgbClr val="0070C0"/>
                </a:solidFill>
                <a:effectLst>
                  <a:outerShdw blurRad="38100" dist="38100" dir="2700000" algn="tl">
                    <a:srgbClr val="000000">
                      <a:alpha val="43137"/>
                    </a:srgbClr>
                  </a:outerShdw>
                </a:effectLst>
              </a:rPr>
              <a:t>“İtiraz süresinin, </a:t>
            </a:r>
            <a:r>
              <a:rPr lang="tr-TR" b="1" dirty="0" smtClean="0">
                <a:solidFill>
                  <a:srgbClr val="0070C0"/>
                </a:solidFill>
                <a:effectLst>
                  <a:outerShdw blurRad="38100" dist="38100" dir="2700000" algn="tl">
                    <a:srgbClr val="000000">
                      <a:alpha val="43137"/>
                    </a:srgbClr>
                  </a:outerShdw>
                </a:effectLst>
              </a:rPr>
              <a:t>yetkili merciin </a:t>
            </a:r>
            <a:r>
              <a:rPr lang="tr-TR" b="1" dirty="0">
                <a:solidFill>
                  <a:srgbClr val="0070C0"/>
                </a:solidFill>
                <a:effectLst>
                  <a:outerShdw blurRad="38100" dist="38100" dir="2700000" algn="tl">
                    <a:srgbClr val="000000">
                      <a:alpha val="43137"/>
                    </a:srgbClr>
                  </a:outerShdw>
                </a:effectLst>
              </a:rPr>
              <a:t>kararının tebliğinden itibaren on gün olduğu” </a:t>
            </a:r>
            <a:r>
              <a:rPr lang="tr-TR" dirty="0"/>
              <a:t>belirtilmiş ancak, sürenin </a:t>
            </a:r>
            <a:r>
              <a:rPr lang="tr-TR" dirty="0" smtClean="0"/>
              <a:t>ne zaman </a:t>
            </a:r>
            <a:r>
              <a:rPr lang="tr-TR" dirty="0"/>
              <a:t>başlayacağı, sürenin son gününün tatil gününe rastlaması halinde, bu </a:t>
            </a:r>
            <a:r>
              <a:rPr lang="tr-TR" dirty="0" smtClean="0"/>
              <a:t>sürenin uzayıp </a:t>
            </a:r>
            <a:r>
              <a:rPr lang="tr-TR" dirty="0"/>
              <a:t>uzamayacağı, kusuru olmaksızın sürenin kaçırılması halinde itiraz </a:t>
            </a:r>
            <a:r>
              <a:rPr lang="tr-TR" dirty="0" smtClean="0"/>
              <a:t>hakkının bulunup </a:t>
            </a:r>
            <a:r>
              <a:rPr lang="tr-TR" dirty="0"/>
              <a:t>bulunmadığı hususlarına yer verilmemiştir. </a:t>
            </a:r>
            <a:endParaRPr lang="tr-TR" dirty="0" smtClean="0"/>
          </a:p>
          <a:p>
            <a:pPr algn="just"/>
            <a:endParaRPr lang="tr-TR" dirty="0"/>
          </a:p>
          <a:p>
            <a:pPr algn="just"/>
            <a:r>
              <a:rPr lang="tr-TR" dirty="0" smtClean="0">
                <a:solidFill>
                  <a:srgbClr val="C00000"/>
                </a:solidFill>
                <a:effectLst>
                  <a:outerShdw blurRad="38100" dist="38100" dir="2700000" algn="tl">
                    <a:srgbClr val="000000">
                      <a:alpha val="43137"/>
                    </a:srgbClr>
                  </a:outerShdw>
                </a:effectLst>
              </a:rPr>
              <a:t>2577 </a:t>
            </a:r>
            <a:r>
              <a:rPr lang="tr-TR" dirty="0">
                <a:solidFill>
                  <a:srgbClr val="C00000"/>
                </a:solidFill>
                <a:effectLst>
                  <a:outerShdw blurRad="38100" dist="38100" dir="2700000" algn="tl">
                    <a:srgbClr val="000000">
                      <a:alpha val="43137"/>
                    </a:srgbClr>
                  </a:outerShdw>
                </a:effectLst>
              </a:rPr>
              <a:t>sayılı </a:t>
            </a:r>
            <a:r>
              <a:rPr lang="tr-TR" dirty="0" smtClean="0">
                <a:solidFill>
                  <a:srgbClr val="C00000"/>
                </a:solidFill>
                <a:effectLst>
                  <a:outerShdw blurRad="38100" dist="38100" dir="2700000" algn="tl">
                    <a:srgbClr val="000000">
                      <a:alpha val="43137"/>
                    </a:srgbClr>
                  </a:outerShdw>
                </a:effectLst>
              </a:rPr>
              <a:t>İdari Yargılama </a:t>
            </a:r>
            <a:r>
              <a:rPr lang="tr-TR" dirty="0">
                <a:solidFill>
                  <a:srgbClr val="C00000"/>
                </a:solidFill>
                <a:effectLst>
                  <a:outerShdw blurRad="38100" dist="38100" dir="2700000" algn="tl">
                    <a:srgbClr val="000000">
                      <a:alpha val="43137"/>
                    </a:srgbClr>
                  </a:outerShdw>
                </a:effectLst>
              </a:rPr>
              <a:t>Usulü Kanunu’nun 8. maddesinde yer alan; </a:t>
            </a:r>
            <a:r>
              <a:rPr lang="tr-TR" b="1" dirty="0">
                <a:solidFill>
                  <a:srgbClr val="0070C0"/>
                </a:solidFill>
                <a:effectLst>
                  <a:outerShdw blurRad="38100" dist="38100" dir="2700000" algn="tl">
                    <a:srgbClr val="000000">
                      <a:alpha val="43137"/>
                    </a:srgbClr>
                  </a:outerShdw>
                </a:effectLst>
              </a:rPr>
              <a:t>“Sürelerin, tebliğ, yayın </a:t>
            </a:r>
            <a:r>
              <a:rPr lang="tr-TR" b="1" dirty="0" smtClean="0">
                <a:solidFill>
                  <a:srgbClr val="0070C0"/>
                </a:solidFill>
                <a:effectLst>
                  <a:outerShdw blurRad="38100" dist="38100" dir="2700000" algn="tl">
                    <a:srgbClr val="000000">
                      <a:alpha val="43137"/>
                    </a:srgbClr>
                  </a:outerShdw>
                </a:effectLst>
              </a:rPr>
              <a:t>veya ilân </a:t>
            </a:r>
            <a:r>
              <a:rPr lang="tr-TR" b="1" dirty="0">
                <a:solidFill>
                  <a:srgbClr val="0070C0"/>
                </a:solidFill>
                <a:effectLst>
                  <a:outerShdw blurRad="38100" dist="38100" dir="2700000" algn="tl">
                    <a:srgbClr val="000000">
                      <a:alpha val="43137"/>
                    </a:srgbClr>
                  </a:outerShdw>
                </a:effectLst>
              </a:rPr>
              <a:t>tarihini izleyen günden itibaren işlemeye başlayacağı, tatil günlerinin sürelere </a:t>
            </a:r>
            <a:r>
              <a:rPr lang="tr-TR" b="1" dirty="0" smtClean="0">
                <a:solidFill>
                  <a:srgbClr val="0070C0"/>
                </a:solidFill>
                <a:effectLst>
                  <a:outerShdw blurRad="38100" dist="38100" dir="2700000" algn="tl">
                    <a:srgbClr val="000000">
                      <a:alpha val="43137"/>
                    </a:srgbClr>
                  </a:outerShdw>
                </a:effectLst>
              </a:rPr>
              <a:t>dahil olduğu</a:t>
            </a:r>
            <a:r>
              <a:rPr lang="tr-TR" b="1" dirty="0">
                <a:solidFill>
                  <a:srgbClr val="0070C0"/>
                </a:solidFill>
                <a:effectLst>
                  <a:outerShdw blurRad="38100" dist="38100" dir="2700000" algn="tl">
                    <a:srgbClr val="000000">
                      <a:alpha val="43137"/>
                    </a:srgbClr>
                  </a:outerShdw>
                </a:effectLst>
              </a:rPr>
              <a:t>, sürenin son gününün tatil gününe rastlaması halinde, sürenin tatil </a:t>
            </a:r>
            <a:r>
              <a:rPr lang="tr-TR" b="1" dirty="0" smtClean="0">
                <a:solidFill>
                  <a:srgbClr val="0070C0"/>
                </a:solidFill>
                <a:effectLst>
                  <a:outerShdw blurRad="38100" dist="38100" dir="2700000" algn="tl">
                    <a:srgbClr val="000000">
                      <a:alpha val="43137"/>
                    </a:srgbClr>
                  </a:outerShdw>
                </a:effectLst>
              </a:rPr>
              <a:t>gününü izleyen </a:t>
            </a:r>
            <a:r>
              <a:rPr lang="tr-TR" b="1" dirty="0">
                <a:solidFill>
                  <a:srgbClr val="0070C0"/>
                </a:solidFill>
                <a:effectLst>
                  <a:outerShdw blurRad="38100" dist="38100" dir="2700000" algn="tl">
                    <a:srgbClr val="000000">
                      <a:alpha val="43137"/>
                    </a:srgbClr>
                  </a:outerShdw>
                </a:effectLst>
              </a:rPr>
              <a:t>çalışma gününün bitimine kadar uzayacağı”</a:t>
            </a:r>
            <a:r>
              <a:rPr lang="tr-TR" dirty="0"/>
              <a:t> şeklindeki sürelerle ilgili </a:t>
            </a:r>
            <a:r>
              <a:rPr lang="tr-TR" dirty="0" smtClean="0"/>
              <a:t>genel esaslar </a:t>
            </a:r>
            <a:r>
              <a:rPr lang="tr-TR" dirty="0"/>
              <a:t>buradaki itiraz usulünde de uygulanabilir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361331756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713234"/>
          </a:xfrm>
        </p:spPr>
        <p:txBody>
          <a:bodyPr>
            <a:normAutofit/>
          </a:bodyPr>
          <a:lstStyle/>
          <a:p>
            <a:r>
              <a:rPr lang="tr-TR" sz="3200" b="1" dirty="0">
                <a:solidFill>
                  <a:srgbClr val="00B050"/>
                </a:solidFill>
              </a:rPr>
              <a:t>İtiraz Hakkında Karar Verme </a:t>
            </a:r>
            <a:r>
              <a:rPr lang="tr-TR" sz="3200" b="1" dirty="0" smtClean="0">
                <a:solidFill>
                  <a:srgbClr val="00B050"/>
                </a:solidFill>
              </a:rPr>
              <a:t>Süresi;</a:t>
            </a:r>
            <a:endParaRPr lang="tr-TR" sz="3200" dirty="0">
              <a:solidFill>
                <a:srgbClr val="00B050"/>
              </a:solidFill>
            </a:endParaRPr>
          </a:p>
        </p:txBody>
      </p:sp>
      <p:sp>
        <p:nvSpPr>
          <p:cNvPr id="2" name="İçerik Yer Tutucusu 1"/>
          <p:cNvSpPr>
            <a:spLocks noGrp="1"/>
          </p:cNvSpPr>
          <p:nvPr>
            <p:ph idx="1"/>
          </p:nvPr>
        </p:nvSpPr>
        <p:spPr>
          <a:xfrm>
            <a:off x="457200" y="1196752"/>
            <a:ext cx="8229600" cy="4975448"/>
          </a:xfrm>
        </p:spPr>
        <p:txBody>
          <a:bodyPr>
            <a:normAutofit lnSpcReduction="10000"/>
          </a:bodyPr>
          <a:lstStyle/>
          <a:p>
            <a:pPr algn="just"/>
            <a:r>
              <a:rPr lang="tr-TR" b="1" dirty="0" smtClean="0">
                <a:solidFill>
                  <a:srgbClr val="C00000"/>
                </a:solidFill>
                <a:effectLst>
                  <a:outerShdw blurRad="38100" dist="38100" dir="2700000" algn="tl">
                    <a:srgbClr val="000000">
                      <a:alpha val="43137"/>
                    </a:srgbClr>
                  </a:outerShdw>
                </a:effectLst>
              </a:rPr>
              <a:t>4483 </a:t>
            </a:r>
            <a:r>
              <a:rPr lang="tr-TR" b="1" dirty="0">
                <a:solidFill>
                  <a:srgbClr val="C00000"/>
                </a:solidFill>
                <a:effectLst>
                  <a:outerShdw blurRad="38100" dist="38100" dir="2700000" algn="tl">
                    <a:srgbClr val="000000">
                      <a:alpha val="43137"/>
                    </a:srgbClr>
                  </a:outerShdw>
                </a:effectLst>
              </a:rPr>
              <a:t>sayılı Kanun’un 9. maddesinin 3. fıkrasında; </a:t>
            </a:r>
            <a:r>
              <a:rPr lang="tr-TR" b="1" dirty="0">
                <a:solidFill>
                  <a:srgbClr val="0070C0"/>
                </a:solidFill>
                <a:effectLst>
                  <a:outerShdw blurRad="38100" dist="38100" dir="2700000" algn="tl">
                    <a:srgbClr val="000000">
                      <a:alpha val="43137"/>
                    </a:srgbClr>
                  </a:outerShdw>
                </a:effectLst>
              </a:rPr>
              <a:t>“İtirazların </a:t>
            </a:r>
            <a:r>
              <a:rPr lang="tr-TR" b="1" dirty="0" smtClean="0">
                <a:solidFill>
                  <a:srgbClr val="0070C0"/>
                </a:solidFill>
                <a:effectLst>
                  <a:outerShdw blurRad="38100" dist="38100" dir="2700000" algn="tl">
                    <a:srgbClr val="000000">
                      <a:alpha val="43137"/>
                    </a:srgbClr>
                  </a:outerShdw>
                </a:effectLst>
              </a:rPr>
              <a:t>öncelikle inceleneceği </a:t>
            </a:r>
            <a:r>
              <a:rPr lang="tr-TR" b="1" dirty="0">
                <a:solidFill>
                  <a:srgbClr val="0070C0"/>
                </a:solidFill>
                <a:effectLst>
                  <a:outerShdw blurRad="38100" dist="38100" dir="2700000" algn="tl">
                    <a:srgbClr val="000000">
                      <a:alpha val="43137"/>
                    </a:srgbClr>
                  </a:outerShdw>
                </a:effectLst>
              </a:rPr>
              <a:t>ve en geç </a:t>
            </a:r>
            <a:r>
              <a:rPr lang="tr-TR" b="1" dirty="0" smtClean="0">
                <a:solidFill>
                  <a:srgbClr val="0070C0"/>
                </a:solidFill>
                <a:effectLst>
                  <a:outerShdw blurRad="38100" dist="38100" dir="2700000" algn="tl">
                    <a:srgbClr val="000000">
                      <a:alpha val="43137"/>
                    </a:srgbClr>
                  </a:outerShdw>
                </a:effectLst>
              </a:rPr>
              <a:t> 3 (üç) </a:t>
            </a:r>
            <a:r>
              <a:rPr lang="tr-TR" b="1" dirty="0">
                <a:solidFill>
                  <a:srgbClr val="0070C0"/>
                </a:solidFill>
                <a:effectLst>
                  <a:outerShdw blurRad="38100" dist="38100" dir="2700000" algn="tl">
                    <a:srgbClr val="000000">
                      <a:alpha val="43137"/>
                    </a:srgbClr>
                  </a:outerShdw>
                </a:effectLst>
              </a:rPr>
              <a:t>ay içinde karara bağlanacağı”</a:t>
            </a:r>
            <a:r>
              <a:rPr lang="tr-TR" dirty="0"/>
              <a:t> hüküm altına alınmıştır. </a:t>
            </a:r>
            <a:endParaRPr lang="tr-TR" dirty="0" smtClean="0"/>
          </a:p>
          <a:p>
            <a:pPr algn="just"/>
            <a:r>
              <a:rPr lang="tr-TR" b="1" dirty="0" smtClean="0">
                <a:solidFill>
                  <a:srgbClr val="00B050"/>
                </a:solidFill>
                <a:effectLst>
                  <a:outerShdw blurRad="38100" dist="38100" dir="2700000" algn="tl">
                    <a:srgbClr val="000000">
                      <a:alpha val="43137"/>
                    </a:srgbClr>
                  </a:outerShdw>
                </a:effectLst>
              </a:rPr>
              <a:t>Bu süre </a:t>
            </a:r>
            <a:r>
              <a:rPr lang="tr-TR" b="1" dirty="0">
                <a:solidFill>
                  <a:srgbClr val="00B050"/>
                </a:solidFill>
                <a:effectLst>
                  <a:outerShdw blurRad="38100" dist="38100" dir="2700000" algn="tl">
                    <a:srgbClr val="000000">
                      <a:alpha val="43137"/>
                    </a:srgbClr>
                  </a:outerShdw>
                </a:effectLst>
              </a:rPr>
              <a:t>ay olarak belirlendiği için, karar verme süresi 3. ayın son günü mesai saati </a:t>
            </a:r>
            <a:r>
              <a:rPr lang="tr-TR" b="1" dirty="0" smtClean="0">
                <a:solidFill>
                  <a:srgbClr val="00B050"/>
                </a:solidFill>
                <a:effectLst>
                  <a:outerShdw blurRad="38100" dist="38100" dir="2700000" algn="tl">
                    <a:srgbClr val="000000">
                      <a:alpha val="43137"/>
                    </a:srgbClr>
                  </a:outerShdw>
                </a:effectLst>
              </a:rPr>
              <a:t>bitiminde sona erer. </a:t>
            </a:r>
          </a:p>
          <a:p>
            <a:pPr algn="just"/>
            <a:r>
              <a:rPr lang="tr-TR" b="1" dirty="0" smtClean="0">
                <a:solidFill>
                  <a:srgbClr val="7030A0"/>
                </a:solidFill>
                <a:effectLst>
                  <a:outerShdw blurRad="38100" dist="38100" dir="2700000" algn="tl">
                    <a:srgbClr val="000000">
                      <a:alpha val="43137"/>
                    </a:srgbClr>
                  </a:outerShdw>
                </a:effectLst>
              </a:rPr>
              <a:t>Dosyanın</a:t>
            </a:r>
            <a:r>
              <a:rPr lang="tr-TR" b="1" dirty="0">
                <a:solidFill>
                  <a:srgbClr val="7030A0"/>
                </a:solidFill>
                <a:effectLst>
                  <a:outerShdw blurRad="38100" dist="38100" dir="2700000" algn="tl">
                    <a:srgbClr val="000000">
                      <a:alpha val="43137"/>
                    </a:srgbClr>
                  </a:outerShdw>
                </a:effectLst>
              </a:rPr>
              <a:t>, </a:t>
            </a:r>
            <a:r>
              <a:rPr lang="tr-TR" b="1" dirty="0" err="1">
                <a:solidFill>
                  <a:srgbClr val="7030A0"/>
                </a:solidFill>
                <a:effectLst>
                  <a:outerShdw blurRad="38100" dist="38100" dir="2700000" algn="tl">
                    <a:srgbClr val="000000">
                      <a:alpha val="43137"/>
                    </a:srgbClr>
                  </a:outerShdw>
                </a:effectLst>
              </a:rPr>
              <a:t>usuli</a:t>
            </a:r>
            <a:r>
              <a:rPr lang="tr-TR" b="1" dirty="0">
                <a:solidFill>
                  <a:srgbClr val="7030A0"/>
                </a:solidFill>
                <a:effectLst>
                  <a:outerShdw blurRad="38100" dist="38100" dir="2700000" algn="tl">
                    <a:srgbClr val="000000">
                      <a:alpha val="43137"/>
                    </a:srgbClr>
                  </a:outerShdw>
                </a:effectLst>
              </a:rPr>
              <a:t> eksiklikler nedeniyle tekrar yerine çevrilmesi </a:t>
            </a:r>
            <a:r>
              <a:rPr lang="tr-TR" b="1" dirty="0" smtClean="0">
                <a:solidFill>
                  <a:srgbClr val="7030A0"/>
                </a:solidFill>
                <a:effectLst>
                  <a:outerShdw blurRad="38100" dist="38100" dir="2700000" algn="tl">
                    <a:srgbClr val="000000">
                      <a:alpha val="43137"/>
                    </a:srgbClr>
                  </a:outerShdw>
                </a:effectLst>
              </a:rPr>
              <a:t>durumunda ise</a:t>
            </a:r>
            <a:r>
              <a:rPr lang="tr-TR" b="1" dirty="0">
                <a:solidFill>
                  <a:srgbClr val="7030A0"/>
                </a:solidFill>
                <a:effectLst>
                  <a:outerShdw blurRad="38100" dist="38100" dir="2700000" algn="tl">
                    <a:srgbClr val="000000">
                      <a:alpha val="43137"/>
                    </a:srgbClr>
                  </a:outerShdw>
                </a:effectLst>
              </a:rPr>
              <a:t>, bu süre kesilir ve yetkili merci tarafından eksiklik giderilerek dosya </a:t>
            </a:r>
            <a:r>
              <a:rPr lang="tr-TR" b="1" dirty="0" smtClean="0">
                <a:solidFill>
                  <a:srgbClr val="7030A0"/>
                </a:solidFill>
                <a:effectLst>
                  <a:outerShdw blurRad="38100" dist="38100" dir="2700000" algn="tl">
                    <a:srgbClr val="000000">
                      <a:alpha val="43137"/>
                    </a:srgbClr>
                  </a:outerShdw>
                </a:effectLst>
              </a:rPr>
              <a:t>tekrar gönderildiğinde</a:t>
            </a:r>
            <a:r>
              <a:rPr lang="tr-TR" b="1" dirty="0">
                <a:solidFill>
                  <a:srgbClr val="7030A0"/>
                </a:solidFill>
                <a:effectLst>
                  <a:outerShdw blurRad="38100" dist="38100" dir="2700000" algn="tl">
                    <a:srgbClr val="000000">
                      <a:alpha val="43137"/>
                    </a:srgbClr>
                  </a:outerShdw>
                </a:effectLst>
              </a:rPr>
              <a:t>, süre yeniden işlemeye başlar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14931663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457200" y="642918"/>
            <a:ext cx="8229600" cy="571504"/>
          </a:xfrm>
        </p:spPr>
        <p:txBody>
          <a:bodyPr>
            <a:normAutofit/>
          </a:bodyPr>
          <a:lstStyle/>
          <a:p>
            <a:r>
              <a:rPr lang="tr-TR" sz="3200" b="1" dirty="0" smtClean="0">
                <a:solidFill>
                  <a:srgbClr val="00B050"/>
                </a:solidFill>
              </a:rPr>
              <a:t>Ceza </a:t>
            </a:r>
            <a:r>
              <a:rPr lang="tr-TR" sz="3200" b="1" dirty="0">
                <a:solidFill>
                  <a:srgbClr val="00B050"/>
                </a:solidFill>
              </a:rPr>
              <a:t>Hukukunda Kamu </a:t>
            </a:r>
            <a:r>
              <a:rPr lang="tr-TR" sz="3200" b="1" dirty="0" smtClean="0">
                <a:solidFill>
                  <a:srgbClr val="00B050"/>
                </a:solidFill>
              </a:rPr>
              <a:t>Görevlisi;</a:t>
            </a:r>
            <a:endParaRPr lang="tr-TR" sz="3200" dirty="0">
              <a:solidFill>
                <a:srgbClr val="00B050"/>
              </a:solidFill>
            </a:endParaRPr>
          </a:p>
        </p:txBody>
      </p:sp>
      <p:sp>
        <p:nvSpPr>
          <p:cNvPr id="2" name="İçerik Yer Tutucusu 1"/>
          <p:cNvSpPr>
            <a:spLocks noGrp="1"/>
          </p:cNvSpPr>
          <p:nvPr>
            <p:ph idx="1"/>
          </p:nvPr>
        </p:nvSpPr>
        <p:spPr>
          <a:xfrm>
            <a:off x="457200" y="1268760"/>
            <a:ext cx="8229600" cy="5184576"/>
          </a:xfrm>
        </p:spPr>
        <p:txBody>
          <a:bodyPr>
            <a:normAutofit lnSpcReduction="10000"/>
          </a:bodyPr>
          <a:lstStyle/>
          <a:p>
            <a:pPr algn="just"/>
            <a:r>
              <a:rPr lang="tr-TR" dirty="0" smtClean="0"/>
              <a:t> </a:t>
            </a:r>
            <a:r>
              <a:rPr lang="tr-TR" b="1" dirty="0">
                <a:solidFill>
                  <a:srgbClr val="C00000"/>
                </a:solidFill>
                <a:effectLst>
                  <a:outerShdw blurRad="38100" dist="38100" dir="2700000" algn="tl">
                    <a:srgbClr val="000000">
                      <a:alpha val="43137"/>
                    </a:srgbClr>
                  </a:outerShdw>
                </a:effectLst>
              </a:rPr>
              <a:t>5237 Sayılı Türk Ceza Kanunu</a:t>
            </a:r>
            <a:r>
              <a:rPr lang="tr-TR" dirty="0"/>
              <a:t>, eski T.C.K.’ deki </a:t>
            </a:r>
            <a:r>
              <a:rPr lang="tr-TR" b="1" dirty="0">
                <a:solidFill>
                  <a:srgbClr val="00B0F0"/>
                </a:solidFill>
                <a:effectLst>
                  <a:outerShdw blurRad="38100" dist="38100" dir="2700000" algn="tl">
                    <a:srgbClr val="000000">
                      <a:alpha val="43137"/>
                    </a:srgbClr>
                  </a:outerShdw>
                </a:effectLst>
              </a:rPr>
              <a:t>“memur</a:t>
            </a:r>
            <a:r>
              <a:rPr lang="tr-TR" dirty="0"/>
              <a:t>” </a:t>
            </a:r>
            <a:r>
              <a:rPr lang="tr-TR" dirty="0" smtClean="0"/>
              <a:t>teriminden vazgeçmiş</a:t>
            </a:r>
            <a:r>
              <a:rPr lang="tr-TR" dirty="0"/>
              <a:t>, bunun yerine </a:t>
            </a:r>
            <a:r>
              <a:rPr lang="tr-TR" b="1" dirty="0">
                <a:solidFill>
                  <a:srgbClr val="0070C0"/>
                </a:solidFill>
                <a:effectLst>
                  <a:outerShdw blurRad="38100" dist="38100" dir="2700000" algn="tl">
                    <a:srgbClr val="000000">
                      <a:alpha val="43137"/>
                    </a:srgbClr>
                  </a:outerShdw>
                </a:effectLst>
              </a:rPr>
              <a:t>“kamu görevlisi”</a:t>
            </a:r>
            <a:r>
              <a:rPr lang="tr-TR" dirty="0"/>
              <a:t> terimini kullanmıştır. </a:t>
            </a:r>
            <a:endParaRPr lang="tr-TR" dirty="0" smtClean="0"/>
          </a:p>
          <a:p>
            <a:pPr algn="just"/>
            <a:endParaRPr lang="tr-TR" b="1" dirty="0"/>
          </a:p>
          <a:p>
            <a:pPr algn="just"/>
            <a:r>
              <a:rPr lang="tr-TR" dirty="0" smtClean="0">
                <a:solidFill>
                  <a:srgbClr val="C00000"/>
                </a:solidFill>
                <a:effectLst>
                  <a:outerShdw blurRad="38100" dist="38100" dir="2700000" algn="tl">
                    <a:srgbClr val="000000">
                      <a:alpha val="43137"/>
                    </a:srgbClr>
                  </a:outerShdw>
                </a:effectLst>
              </a:rPr>
              <a:t>5237 </a:t>
            </a:r>
            <a:r>
              <a:rPr lang="tr-TR" dirty="0">
                <a:solidFill>
                  <a:srgbClr val="C00000"/>
                </a:solidFill>
                <a:effectLst>
                  <a:outerShdw blurRad="38100" dist="38100" dir="2700000" algn="tl">
                    <a:srgbClr val="000000">
                      <a:alpha val="43137"/>
                    </a:srgbClr>
                  </a:outerShdw>
                </a:effectLst>
              </a:rPr>
              <a:t>sayılı </a:t>
            </a:r>
            <a:r>
              <a:rPr lang="tr-TR" dirty="0" err="1">
                <a:solidFill>
                  <a:srgbClr val="C00000"/>
                </a:solidFill>
                <a:effectLst>
                  <a:outerShdw blurRad="38100" dist="38100" dir="2700000" algn="tl">
                    <a:srgbClr val="000000">
                      <a:alpha val="43137"/>
                    </a:srgbClr>
                  </a:outerShdw>
                </a:effectLst>
              </a:rPr>
              <a:t>T.C.K.</a:t>
            </a:r>
            <a:r>
              <a:rPr lang="tr-TR" dirty="0" err="1" smtClean="0">
                <a:solidFill>
                  <a:srgbClr val="C00000"/>
                </a:solidFill>
                <a:effectLst>
                  <a:outerShdw blurRad="38100" dist="38100" dir="2700000" algn="tl">
                    <a:srgbClr val="000000">
                      <a:alpha val="43137"/>
                    </a:srgbClr>
                  </a:outerShdw>
                </a:effectLst>
              </a:rPr>
              <a:t>’nen</a:t>
            </a:r>
            <a:r>
              <a:rPr lang="tr-TR" dirty="0" smtClean="0">
                <a:solidFill>
                  <a:srgbClr val="C00000"/>
                </a:solidFill>
                <a:effectLst>
                  <a:outerShdw blurRad="38100" dist="38100" dir="2700000" algn="tl">
                    <a:srgbClr val="000000">
                      <a:alpha val="43137"/>
                    </a:srgbClr>
                  </a:outerShdw>
                </a:effectLst>
              </a:rPr>
              <a:t> 6</a:t>
            </a:r>
            <a:r>
              <a:rPr lang="tr-TR" dirty="0">
                <a:solidFill>
                  <a:srgbClr val="C00000"/>
                </a:solidFill>
                <a:effectLst>
                  <a:outerShdw blurRad="38100" dist="38100" dir="2700000" algn="tl">
                    <a:srgbClr val="000000">
                      <a:alpha val="43137"/>
                    </a:srgbClr>
                  </a:outerShdw>
                </a:effectLst>
              </a:rPr>
              <a:t>. maddesinin 1. fıkrasının “c” bendinde</a:t>
            </a:r>
            <a:r>
              <a:rPr lang="tr-TR" b="1" dirty="0"/>
              <a:t>; </a:t>
            </a:r>
            <a:r>
              <a:rPr lang="tr-TR" b="1" dirty="0">
                <a:solidFill>
                  <a:srgbClr val="7030A0"/>
                </a:solidFill>
                <a:effectLst>
                  <a:outerShdw blurRad="38100" dist="38100" dir="2700000" algn="tl">
                    <a:srgbClr val="000000">
                      <a:alpha val="43137"/>
                    </a:srgbClr>
                  </a:outerShdw>
                </a:effectLst>
              </a:rPr>
              <a:t>“</a:t>
            </a:r>
            <a:r>
              <a:rPr lang="tr-TR" b="1" dirty="0" smtClean="0">
                <a:solidFill>
                  <a:srgbClr val="7030A0"/>
                </a:solidFill>
                <a:effectLst>
                  <a:outerShdw blurRad="38100" dist="38100" dir="2700000" algn="tl">
                    <a:srgbClr val="000000">
                      <a:alpha val="43137"/>
                    </a:srgbClr>
                  </a:outerShdw>
                </a:effectLst>
              </a:rPr>
              <a:t>Kamu  görevlisi </a:t>
            </a:r>
            <a:r>
              <a:rPr lang="tr-TR" b="1" dirty="0">
                <a:solidFill>
                  <a:srgbClr val="7030A0"/>
                </a:solidFill>
                <a:effectLst>
                  <a:outerShdw blurRad="38100" dist="38100" dir="2700000" algn="tl">
                    <a:srgbClr val="000000">
                      <a:alpha val="43137"/>
                    </a:srgbClr>
                  </a:outerShdw>
                </a:effectLst>
              </a:rPr>
              <a:t>deyiminden, </a:t>
            </a:r>
            <a:r>
              <a:rPr lang="tr-TR" b="1" dirty="0" smtClean="0">
                <a:solidFill>
                  <a:srgbClr val="7030A0"/>
                </a:solidFill>
                <a:effectLst>
                  <a:outerShdw blurRad="38100" dist="38100" dir="2700000" algn="tl">
                    <a:srgbClr val="000000">
                      <a:alpha val="43137"/>
                    </a:srgbClr>
                  </a:outerShdw>
                </a:effectLst>
              </a:rPr>
              <a:t>kamusal  faaliyetin </a:t>
            </a:r>
            <a:r>
              <a:rPr lang="tr-TR" b="1" dirty="0">
                <a:solidFill>
                  <a:srgbClr val="7030A0"/>
                </a:solidFill>
                <a:effectLst>
                  <a:outerShdw blurRad="38100" dist="38100" dir="2700000" algn="tl">
                    <a:srgbClr val="000000">
                      <a:alpha val="43137"/>
                    </a:srgbClr>
                  </a:outerShdw>
                </a:effectLst>
              </a:rPr>
              <a:t>yürütülmesine atama veya seçilme yoluyla ya da herhangi bir surette </a:t>
            </a:r>
            <a:r>
              <a:rPr lang="tr-TR" b="1" dirty="0" smtClean="0">
                <a:solidFill>
                  <a:srgbClr val="7030A0"/>
                </a:solidFill>
                <a:effectLst>
                  <a:outerShdw blurRad="38100" dist="38100" dir="2700000" algn="tl">
                    <a:srgbClr val="000000">
                      <a:alpha val="43137"/>
                    </a:srgbClr>
                  </a:outerShdw>
                </a:effectLst>
              </a:rPr>
              <a:t>sürekli, süreli </a:t>
            </a:r>
            <a:r>
              <a:rPr lang="tr-TR" b="1" dirty="0">
                <a:solidFill>
                  <a:srgbClr val="7030A0"/>
                </a:solidFill>
                <a:effectLst>
                  <a:outerShdw blurRad="38100" dist="38100" dir="2700000" algn="tl">
                    <a:srgbClr val="000000">
                      <a:alpha val="43137"/>
                    </a:srgbClr>
                  </a:outerShdw>
                </a:effectLst>
              </a:rPr>
              <a:t>veya geçici olarak katılan kişinin</a:t>
            </a:r>
            <a:r>
              <a:rPr lang="tr-TR" b="1" dirty="0"/>
              <a:t>” anlaşılacağı hüküm altına alınmış </a:t>
            </a:r>
            <a:r>
              <a:rPr lang="tr-TR" b="1" dirty="0" smtClean="0"/>
              <a:t>olmakla, kamu </a:t>
            </a:r>
            <a:r>
              <a:rPr lang="tr-TR" b="1" dirty="0"/>
              <a:t>görevlisi tanımında istihdamın değil, </a:t>
            </a:r>
            <a:r>
              <a:rPr lang="tr-TR" b="1" dirty="0" smtClean="0"/>
              <a:t>işinin </a:t>
            </a:r>
            <a:r>
              <a:rPr lang="tr-TR" b="1" dirty="0"/>
              <a:t>icra ettiği fonksiyonun esas </a:t>
            </a:r>
            <a:r>
              <a:rPr lang="tr-TR" b="1" dirty="0" smtClean="0"/>
              <a:t>alındığı vurgulanmıştır</a:t>
            </a:r>
            <a:r>
              <a:rPr lang="tr-TR" dirty="0" smtClean="0"/>
              <a:t>.</a:t>
            </a:r>
            <a:endParaRPr lang="tr-TR" dirty="0"/>
          </a:p>
          <a:p>
            <a:pPr algn="just"/>
            <a:r>
              <a:rPr lang="tr-TR" dirty="0" smtClean="0"/>
              <a:t> </a:t>
            </a:r>
            <a:endParaRPr lang="tr-TR" dirty="0"/>
          </a:p>
        </p:txBody>
      </p:sp>
    </p:spTree>
    <p:extLst>
      <p:ext uri="{BB962C8B-B14F-4D97-AF65-F5344CB8AC3E}">
        <p14:creationId xmlns:p14="http://schemas.microsoft.com/office/powerpoint/2010/main" val="425172390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İçerik Yer Tutucusu 2"/>
          <p:cNvSpPr>
            <a:spLocks noGrp="1"/>
          </p:cNvSpPr>
          <p:nvPr>
            <p:ph idx="1"/>
          </p:nvPr>
        </p:nvSpPr>
        <p:spPr>
          <a:xfrm>
            <a:off x="755576" y="1052736"/>
            <a:ext cx="7848871" cy="5073428"/>
          </a:xfrm>
        </p:spPr>
        <p:txBody>
          <a:bodyPr rtlCol="0">
            <a:normAutofit fontScale="92500" lnSpcReduction="20000"/>
          </a:bodyPr>
          <a:lstStyle/>
          <a:p>
            <a:pPr algn="just"/>
            <a:endParaRPr lang="tr-TR" dirty="0" smtClean="0">
              <a:solidFill>
                <a:srgbClr val="0070C0"/>
              </a:solidFill>
              <a:effectLst>
                <a:outerShdw blurRad="38100" dist="38100" dir="2700000" algn="tl">
                  <a:srgbClr val="000000">
                    <a:alpha val="43137"/>
                  </a:srgbClr>
                </a:outerShdw>
              </a:effectLst>
            </a:endParaRPr>
          </a:p>
          <a:p>
            <a:pPr algn="just"/>
            <a:r>
              <a:rPr lang="tr-TR" dirty="0" smtClean="0">
                <a:solidFill>
                  <a:srgbClr val="0070C0"/>
                </a:solidFill>
                <a:effectLst>
                  <a:outerShdw blurRad="38100" dist="38100" dir="2700000" algn="tl">
                    <a:srgbClr val="000000">
                      <a:alpha val="43137"/>
                    </a:srgbClr>
                  </a:outerShdw>
                </a:effectLst>
              </a:rPr>
              <a:t>İtiraz </a:t>
            </a:r>
            <a:r>
              <a:rPr lang="tr-TR" dirty="0">
                <a:solidFill>
                  <a:srgbClr val="0070C0"/>
                </a:solidFill>
                <a:effectLst>
                  <a:outerShdw blurRad="38100" dist="38100" dir="2700000" algn="tl">
                    <a:srgbClr val="000000">
                      <a:alpha val="43137"/>
                    </a:srgbClr>
                  </a:outerShdw>
                </a:effectLst>
              </a:rPr>
              <a:t>üzerine verilen kararların kesin olduğu, 4483 sayılı Kanun’un 9/3</a:t>
            </a:r>
            <a:r>
              <a:rPr lang="tr-TR" dirty="0" smtClean="0">
                <a:solidFill>
                  <a:srgbClr val="0070C0"/>
                </a:solidFill>
                <a:effectLst>
                  <a:outerShdw blurRad="38100" dist="38100" dir="2700000" algn="tl">
                    <a:srgbClr val="000000">
                      <a:alpha val="43137"/>
                    </a:srgbClr>
                  </a:outerShdw>
                </a:effectLst>
              </a:rPr>
              <a:t>. maddesinde </a:t>
            </a:r>
            <a:r>
              <a:rPr lang="tr-TR" dirty="0">
                <a:solidFill>
                  <a:srgbClr val="0070C0"/>
                </a:solidFill>
                <a:effectLst>
                  <a:outerShdw blurRad="38100" dist="38100" dir="2700000" algn="tl">
                    <a:srgbClr val="000000">
                      <a:alpha val="43137"/>
                    </a:srgbClr>
                  </a:outerShdw>
                </a:effectLst>
              </a:rPr>
              <a:t>belirtilmiştir</a:t>
            </a:r>
            <a:r>
              <a:rPr lang="tr-TR" dirty="0"/>
              <a:t>. </a:t>
            </a:r>
            <a:endParaRPr lang="tr-TR" dirty="0" smtClean="0"/>
          </a:p>
          <a:p>
            <a:pPr algn="just"/>
            <a:endParaRPr lang="tr-TR" dirty="0" smtClean="0"/>
          </a:p>
          <a:p>
            <a:pPr algn="just"/>
            <a:r>
              <a:rPr lang="tr-TR" dirty="0" smtClean="0">
                <a:solidFill>
                  <a:srgbClr val="0070C0"/>
                </a:solidFill>
                <a:effectLst>
                  <a:outerShdw blurRad="38100" dist="38100" dir="2700000" algn="tl">
                    <a:srgbClr val="000000">
                      <a:alpha val="43137"/>
                    </a:srgbClr>
                  </a:outerShdw>
                </a:effectLst>
              </a:rPr>
              <a:t>Dolayısıyla </a:t>
            </a:r>
            <a:r>
              <a:rPr lang="tr-TR" dirty="0">
                <a:solidFill>
                  <a:srgbClr val="0070C0"/>
                </a:solidFill>
                <a:effectLst>
                  <a:outerShdw blurRad="38100" dist="38100" dir="2700000" algn="tl">
                    <a:srgbClr val="000000">
                      <a:alpha val="43137"/>
                    </a:srgbClr>
                  </a:outerShdw>
                </a:effectLst>
              </a:rPr>
              <a:t>bu kararlara karşı ne aynı mercie ne de başka </a:t>
            </a:r>
            <a:r>
              <a:rPr lang="tr-TR" dirty="0" smtClean="0">
                <a:solidFill>
                  <a:srgbClr val="0070C0"/>
                </a:solidFill>
                <a:effectLst>
                  <a:outerShdw blurRad="38100" dist="38100" dir="2700000" algn="tl">
                    <a:srgbClr val="000000">
                      <a:alpha val="43137"/>
                    </a:srgbClr>
                  </a:outerShdw>
                </a:effectLst>
              </a:rPr>
              <a:t>bir yargı </a:t>
            </a:r>
            <a:r>
              <a:rPr lang="tr-TR" dirty="0">
                <a:solidFill>
                  <a:srgbClr val="0070C0"/>
                </a:solidFill>
                <a:effectLst>
                  <a:outerShdw blurRad="38100" dist="38100" dir="2700000" algn="tl">
                    <a:srgbClr val="000000">
                      <a:alpha val="43137"/>
                    </a:srgbClr>
                  </a:outerShdw>
                </a:effectLst>
              </a:rPr>
              <a:t>merciine başvurma olanağı bulunmamaktadır. </a:t>
            </a:r>
            <a:endParaRPr lang="tr-TR" dirty="0" smtClean="0">
              <a:solidFill>
                <a:srgbClr val="0070C0"/>
              </a:solidFill>
              <a:effectLst>
                <a:outerShdw blurRad="38100" dist="38100" dir="2700000" algn="tl">
                  <a:srgbClr val="000000">
                    <a:alpha val="43137"/>
                  </a:srgbClr>
                </a:outerShdw>
              </a:effectLst>
            </a:endParaRPr>
          </a:p>
          <a:p>
            <a:pPr algn="just"/>
            <a:endParaRPr lang="tr-TR" dirty="0" smtClean="0"/>
          </a:p>
          <a:p>
            <a:pPr algn="just"/>
            <a:r>
              <a:rPr lang="tr-TR" dirty="0" smtClean="0">
                <a:solidFill>
                  <a:srgbClr val="C00000"/>
                </a:solidFill>
                <a:effectLst>
                  <a:outerShdw blurRad="38100" dist="38100" dir="2700000" algn="tl">
                    <a:srgbClr val="000000">
                      <a:alpha val="43137"/>
                    </a:srgbClr>
                  </a:outerShdw>
                </a:effectLst>
              </a:rPr>
              <a:t>İtiraz </a:t>
            </a:r>
            <a:r>
              <a:rPr lang="tr-TR" dirty="0">
                <a:solidFill>
                  <a:srgbClr val="C00000"/>
                </a:solidFill>
                <a:effectLst>
                  <a:outerShdw blurRad="38100" dist="38100" dir="2700000" algn="tl">
                    <a:srgbClr val="000000">
                      <a:alpha val="43137"/>
                    </a:srgbClr>
                  </a:outerShdw>
                </a:effectLst>
              </a:rPr>
              <a:t>üzerine, soruşturma </a:t>
            </a:r>
            <a:r>
              <a:rPr lang="tr-TR" dirty="0" smtClean="0">
                <a:solidFill>
                  <a:srgbClr val="C00000"/>
                </a:solidFill>
                <a:effectLst>
                  <a:outerShdw blurRad="38100" dist="38100" dir="2700000" algn="tl">
                    <a:srgbClr val="000000">
                      <a:alpha val="43137"/>
                    </a:srgbClr>
                  </a:outerShdw>
                </a:effectLst>
              </a:rPr>
              <a:t>izni hakkında </a:t>
            </a:r>
            <a:r>
              <a:rPr lang="tr-TR" dirty="0">
                <a:solidFill>
                  <a:srgbClr val="C00000"/>
                </a:solidFill>
                <a:effectLst>
                  <a:outerShdw blurRad="38100" dist="38100" dir="2700000" algn="tl">
                    <a:srgbClr val="000000">
                      <a:alpha val="43137"/>
                    </a:srgbClr>
                  </a:outerShdw>
                </a:effectLst>
              </a:rPr>
              <a:t>bölge idare mahkemesince verilen bir karara karşı kanun yoluna </a:t>
            </a:r>
            <a:r>
              <a:rPr lang="tr-TR" dirty="0" smtClean="0">
                <a:solidFill>
                  <a:srgbClr val="C00000"/>
                </a:solidFill>
                <a:effectLst>
                  <a:outerShdw blurRad="38100" dist="38100" dir="2700000" algn="tl">
                    <a:srgbClr val="000000">
                      <a:alpha val="43137"/>
                    </a:srgbClr>
                  </a:outerShdw>
                </a:effectLst>
              </a:rPr>
              <a:t>başvurulması üzerine </a:t>
            </a:r>
            <a:r>
              <a:rPr lang="tr-TR" dirty="0">
                <a:solidFill>
                  <a:srgbClr val="C00000"/>
                </a:solidFill>
                <a:effectLst>
                  <a:outerShdw blurRad="38100" dist="38100" dir="2700000" algn="tl">
                    <a:srgbClr val="000000">
                      <a:alpha val="43137"/>
                    </a:srgbClr>
                  </a:outerShdw>
                </a:effectLst>
              </a:rPr>
              <a:t>Danıştay başsavcılığı tarafından verilen yazıda ise</a:t>
            </a:r>
            <a:r>
              <a:rPr lang="tr-TR" dirty="0"/>
              <a:t>; </a:t>
            </a:r>
            <a:r>
              <a:rPr lang="tr-TR" b="1" dirty="0" smtClean="0">
                <a:solidFill>
                  <a:srgbClr val="0070C0"/>
                </a:solidFill>
                <a:effectLst>
                  <a:outerShdw blurRad="38100" dist="38100" dir="2700000" algn="tl">
                    <a:srgbClr val="000000">
                      <a:alpha val="43137"/>
                    </a:srgbClr>
                  </a:outerShdw>
                </a:effectLst>
              </a:rPr>
              <a:t>“</a:t>
            </a:r>
            <a:r>
              <a:rPr lang="tr-TR" b="1" dirty="0">
                <a:solidFill>
                  <a:srgbClr val="0070C0"/>
                </a:solidFill>
                <a:effectLst>
                  <a:outerShdw blurRad="38100" dist="38100" dir="2700000" algn="tl">
                    <a:srgbClr val="000000">
                      <a:alpha val="43137"/>
                    </a:srgbClr>
                  </a:outerShdw>
                </a:effectLst>
              </a:rPr>
              <a:t>Danıştay ya da bölge </a:t>
            </a:r>
            <a:r>
              <a:rPr lang="tr-TR" b="1" dirty="0" smtClean="0">
                <a:solidFill>
                  <a:srgbClr val="0070C0"/>
                </a:solidFill>
                <a:effectLst>
                  <a:outerShdw blurRad="38100" dist="38100" dir="2700000" algn="tl">
                    <a:srgbClr val="000000">
                      <a:alpha val="43137"/>
                    </a:srgbClr>
                  </a:outerShdw>
                </a:effectLst>
              </a:rPr>
              <a:t>idare mahkemelerinin </a:t>
            </a:r>
            <a:r>
              <a:rPr lang="tr-TR" b="1" dirty="0">
                <a:solidFill>
                  <a:srgbClr val="0070C0"/>
                </a:solidFill>
                <a:effectLst>
                  <a:outerShdw blurRad="38100" dist="38100" dir="2700000" algn="tl">
                    <a:srgbClr val="000000">
                      <a:alpha val="43137"/>
                    </a:srgbClr>
                  </a:outerShdw>
                </a:effectLst>
              </a:rPr>
              <a:t>4483 sayılı Kanun ile ilgili itiraz üzerine verdikleri karara karşı </a:t>
            </a:r>
            <a:r>
              <a:rPr lang="tr-TR" b="1" dirty="0" smtClean="0">
                <a:solidFill>
                  <a:srgbClr val="0070C0"/>
                </a:solidFill>
                <a:effectLst>
                  <a:outerShdw blurRad="38100" dist="38100" dir="2700000" algn="tl">
                    <a:srgbClr val="000000">
                      <a:alpha val="43137"/>
                    </a:srgbClr>
                  </a:outerShdw>
                </a:effectLst>
              </a:rPr>
              <a:t>kanun yararına </a:t>
            </a:r>
            <a:r>
              <a:rPr lang="tr-TR" b="1" dirty="0">
                <a:solidFill>
                  <a:srgbClr val="0070C0"/>
                </a:solidFill>
                <a:effectLst>
                  <a:outerShdw blurRad="38100" dist="38100" dir="2700000" algn="tl">
                    <a:srgbClr val="000000">
                      <a:alpha val="43137"/>
                    </a:srgbClr>
                  </a:outerShdw>
                </a:effectLst>
              </a:rPr>
              <a:t>bozma olanağının bulunmadığı” </a:t>
            </a:r>
            <a:r>
              <a:rPr lang="tr-TR" dirty="0"/>
              <a:t>yönünde görüş bildirilmiştir</a:t>
            </a:r>
            <a:endParaRPr lang="tr-TR" altLang="tr-TR" dirty="0" smtClean="0"/>
          </a:p>
        </p:txBody>
      </p:sp>
      <p:sp>
        <p:nvSpPr>
          <p:cNvPr id="2" name="Dikdörtgen 1"/>
          <p:cNvSpPr/>
          <p:nvPr/>
        </p:nvSpPr>
        <p:spPr>
          <a:xfrm>
            <a:off x="714348" y="285728"/>
            <a:ext cx="7858180" cy="523220"/>
          </a:xfrm>
          <a:prstGeom prst="rect">
            <a:avLst/>
          </a:prstGeom>
        </p:spPr>
        <p:txBody>
          <a:bodyPr wrap="square">
            <a:spAutoFit/>
          </a:bodyPr>
          <a:lstStyle/>
          <a:p>
            <a:r>
              <a:rPr lang="tr-TR" sz="2800" b="1" dirty="0">
                <a:solidFill>
                  <a:srgbClr val="00B050"/>
                </a:solidFill>
              </a:rPr>
              <a:t>İtiraz Hakkında Verilen Kararların </a:t>
            </a:r>
            <a:r>
              <a:rPr lang="tr-TR" sz="2800" b="1" dirty="0" smtClean="0">
                <a:solidFill>
                  <a:srgbClr val="00B050"/>
                </a:solidFill>
              </a:rPr>
              <a:t>Niteliği;</a:t>
            </a:r>
            <a:endParaRPr lang="tr-TR" sz="2800" b="1" dirty="0">
              <a:solidFill>
                <a:srgbClr val="00B050"/>
              </a:solidFill>
            </a:endParaRPr>
          </a:p>
        </p:txBody>
      </p:sp>
    </p:spTree>
    <p:extLst>
      <p:ext uri="{BB962C8B-B14F-4D97-AF65-F5344CB8AC3E}">
        <p14:creationId xmlns:p14="http://schemas.microsoft.com/office/powerpoint/2010/main" val="1706915563"/>
      </p:ext>
    </p:extLst>
  </p:cSld>
  <p:clrMapOvr>
    <a:masterClrMapping/>
  </p:clrMapOvr>
  <p:transition spd="slow" advTm="1000"/>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785242"/>
          </a:xfrm>
        </p:spPr>
        <p:txBody>
          <a:bodyPr>
            <a:normAutofit fontScale="90000"/>
          </a:bodyPr>
          <a:lstStyle/>
          <a:p>
            <a:r>
              <a:rPr lang="tr-TR" sz="3600" b="1" dirty="0">
                <a:solidFill>
                  <a:srgbClr val="00B050"/>
                </a:solidFill>
              </a:rPr>
              <a:t>Soruşturma Sonunda Verilen </a:t>
            </a:r>
            <a:r>
              <a:rPr lang="tr-TR" sz="3600" b="1" dirty="0" smtClean="0">
                <a:solidFill>
                  <a:srgbClr val="00B050"/>
                </a:solidFill>
              </a:rPr>
              <a:t>Kararlar</a:t>
            </a:r>
            <a:r>
              <a:rPr lang="tr-TR" b="1" dirty="0" smtClean="0">
                <a:solidFill>
                  <a:srgbClr val="00B050"/>
                </a:solidFill>
              </a:rPr>
              <a:t>;</a:t>
            </a:r>
            <a:endParaRPr lang="tr-TR" dirty="0">
              <a:solidFill>
                <a:srgbClr val="00B050"/>
              </a:solidFill>
            </a:endParaRPr>
          </a:p>
        </p:txBody>
      </p:sp>
      <p:sp>
        <p:nvSpPr>
          <p:cNvPr id="2" name="İçerik Yer Tutucusu 1"/>
          <p:cNvSpPr>
            <a:spLocks noGrp="1"/>
          </p:cNvSpPr>
          <p:nvPr>
            <p:ph idx="1"/>
          </p:nvPr>
        </p:nvSpPr>
        <p:spPr>
          <a:xfrm>
            <a:off x="457200" y="1124744"/>
            <a:ext cx="8229600" cy="5047456"/>
          </a:xfrm>
        </p:spPr>
        <p:txBody>
          <a:bodyPr>
            <a:normAutofit/>
          </a:bodyPr>
          <a:lstStyle/>
          <a:p>
            <a:pPr algn="just"/>
            <a:r>
              <a:rPr lang="tr-TR" dirty="0" smtClean="0">
                <a:solidFill>
                  <a:srgbClr val="7030A0"/>
                </a:solidFill>
              </a:rPr>
              <a:t>Soruşturma </a:t>
            </a:r>
            <a:r>
              <a:rPr lang="tr-TR" dirty="0">
                <a:solidFill>
                  <a:srgbClr val="7030A0"/>
                </a:solidFill>
              </a:rPr>
              <a:t>izninin itiraz edilmeden veya itirazın reddi sonunda </a:t>
            </a:r>
            <a:r>
              <a:rPr lang="tr-TR" dirty="0" smtClean="0">
                <a:solidFill>
                  <a:srgbClr val="7030A0"/>
                </a:solidFill>
              </a:rPr>
              <a:t>kesinleşmesi ya </a:t>
            </a:r>
            <a:r>
              <a:rPr lang="tr-TR" dirty="0">
                <a:solidFill>
                  <a:srgbClr val="7030A0"/>
                </a:solidFill>
              </a:rPr>
              <a:t>da soruşturma izni verilmemesine ilişkin karara karsı yapıla itirazın kabulü </a:t>
            </a:r>
            <a:r>
              <a:rPr lang="tr-TR" dirty="0" smtClean="0">
                <a:solidFill>
                  <a:srgbClr val="7030A0"/>
                </a:solidFill>
              </a:rPr>
              <a:t>üzerine dosya</a:t>
            </a:r>
            <a:r>
              <a:rPr lang="tr-TR" dirty="0">
                <a:solidFill>
                  <a:srgbClr val="7030A0"/>
                </a:solidFill>
              </a:rPr>
              <a:t>, derhal yetkili ve görevli Cumhuriyet Başsavcılığı’na gönderilir. </a:t>
            </a:r>
            <a:endParaRPr lang="tr-TR" dirty="0" smtClean="0">
              <a:solidFill>
                <a:srgbClr val="7030A0"/>
              </a:solidFill>
            </a:endParaRPr>
          </a:p>
          <a:p>
            <a:pPr algn="just"/>
            <a:r>
              <a:rPr lang="tr-TR" dirty="0" smtClean="0">
                <a:solidFill>
                  <a:srgbClr val="00B050"/>
                </a:solidFill>
              </a:rPr>
              <a:t>İzin </a:t>
            </a:r>
            <a:r>
              <a:rPr lang="tr-TR" dirty="0">
                <a:solidFill>
                  <a:srgbClr val="00B050"/>
                </a:solidFill>
              </a:rPr>
              <a:t>üzerine </a:t>
            </a:r>
            <a:r>
              <a:rPr lang="tr-TR" dirty="0" smtClean="0">
                <a:solidFill>
                  <a:srgbClr val="00B050"/>
                </a:solidFill>
              </a:rPr>
              <a:t>ilgili Cumhuriyet </a:t>
            </a:r>
            <a:r>
              <a:rPr lang="tr-TR" dirty="0">
                <a:solidFill>
                  <a:srgbClr val="00B050"/>
                </a:solidFill>
              </a:rPr>
              <a:t>Başsavcılığı, CMK ve diğer kanunlardaki yetkilerini kullanmak </a:t>
            </a:r>
            <a:r>
              <a:rPr lang="tr-TR" dirty="0" smtClean="0">
                <a:solidFill>
                  <a:srgbClr val="00B050"/>
                </a:solidFill>
              </a:rPr>
              <a:t>suretiyle soruşturmayı </a:t>
            </a:r>
            <a:r>
              <a:rPr lang="tr-TR" dirty="0">
                <a:solidFill>
                  <a:srgbClr val="00B050"/>
                </a:solidFill>
              </a:rPr>
              <a:t>yürütür ve sonuçlandırır (KGYHK, m.11). </a:t>
            </a:r>
            <a:endParaRPr lang="tr-TR" dirty="0" smtClean="0">
              <a:solidFill>
                <a:srgbClr val="00B050"/>
              </a:solidFill>
            </a:endParaRPr>
          </a:p>
          <a:p>
            <a:pPr algn="just"/>
            <a:r>
              <a:rPr lang="tr-TR" dirty="0" smtClean="0">
                <a:solidFill>
                  <a:srgbClr val="C00000"/>
                </a:solidFill>
              </a:rPr>
              <a:t>Yani, </a:t>
            </a:r>
            <a:r>
              <a:rPr lang="tr-TR" dirty="0">
                <a:solidFill>
                  <a:srgbClr val="C00000"/>
                </a:solidFill>
              </a:rPr>
              <a:t>soruşturma </a:t>
            </a:r>
            <a:r>
              <a:rPr lang="tr-TR" dirty="0" smtClean="0">
                <a:solidFill>
                  <a:srgbClr val="C00000"/>
                </a:solidFill>
              </a:rPr>
              <a:t>sonunda Cumhuriyet </a:t>
            </a:r>
            <a:r>
              <a:rPr lang="tr-TR" dirty="0">
                <a:solidFill>
                  <a:srgbClr val="C00000"/>
                </a:solidFill>
              </a:rPr>
              <a:t>başsavcısı ya kamu davası açmak üzere iddianame hazırlar ya </a:t>
            </a:r>
            <a:r>
              <a:rPr lang="tr-TR" dirty="0" smtClean="0">
                <a:solidFill>
                  <a:srgbClr val="C00000"/>
                </a:solidFill>
              </a:rPr>
              <a:t>da kovuşturmaya </a:t>
            </a:r>
            <a:r>
              <a:rPr lang="tr-TR" dirty="0">
                <a:solidFill>
                  <a:srgbClr val="C00000"/>
                </a:solidFill>
              </a:rPr>
              <a:t>yer olmadığına dair karar </a:t>
            </a:r>
            <a:r>
              <a:rPr lang="tr-TR" dirty="0" smtClean="0">
                <a:solidFill>
                  <a:srgbClr val="C00000"/>
                </a:solidFill>
              </a:rPr>
              <a:t>verir.</a:t>
            </a:r>
            <a:endParaRPr lang="tr-TR" dirty="0">
              <a:solidFill>
                <a:srgbClr val="C00000"/>
              </a:solidFill>
            </a:endParaRP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420833229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785242"/>
          </a:xfrm>
        </p:spPr>
        <p:txBody>
          <a:bodyPr>
            <a:normAutofit/>
          </a:bodyPr>
          <a:lstStyle/>
          <a:p>
            <a:r>
              <a:rPr lang="tr-TR" sz="3200" b="1" dirty="0">
                <a:solidFill>
                  <a:srgbClr val="00B050"/>
                </a:solidFill>
              </a:rPr>
              <a:t>Görevli ve Yetkili </a:t>
            </a:r>
            <a:r>
              <a:rPr lang="tr-TR" sz="3200" b="1" dirty="0" smtClean="0">
                <a:solidFill>
                  <a:srgbClr val="00B050"/>
                </a:solidFill>
              </a:rPr>
              <a:t>Mahkeme;</a:t>
            </a:r>
            <a:endParaRPr lang="tr-TR" sz="3200" dirty="0">
              <a:solidFill>
                <a:srgbClr val="00B050"/>
              </a:solidFill>
            </a:endParaRPr>
          </a:p>
        </p:txBody>
      </p:sp>
      <p:sp>
        <p:nvSpPr>
          <p:cNvPr id="2" name="İçerik Yer Tutucusu 1"/>
          <p:cNvSpPr>
            <a:spLocks noGrp="1"/>
          </p:cNvSpPr>
          <p:nvPr>
            <p:ph idx="1"/>
          </p:nvPr>
        </p:nvSpPr>
        <p:spPr>
          <a:xfrm>
            <a:off x="457200" y="1196751"/>
            <a:ext cx="8229600" cy="5169917"/>
          </a:xfrm>
        </p:spPr>
        <p:txBody>
          <a:bodyPr>
            <a:normAutofit fontScale="92500" lnSpcReduction="20000"/>
          </a:bodyPr>
          <a:lstStyle/>
          <a:p>
            <a:pPr algn="just"/>
            <a:r>
              <a:rPr lang="tr-TR" b="1" dirty="0" err="1" smtClean="0">
                <a:solidFill>
                  <a:srgbClr val="0070C0"/>
                </a:solidFill>
                <a:effectLst>
                  <a:outerShdw blurRad="38100" dist="38100" dir="2700000" algn="tl">
                    <a:srgbClr val="000000">
                      <a:alpha val="43137"/>
                    </a:srgbClr>
                  </a:outerShdw>
                </a:effectLst>
              </a:rPr>
              <a:t>C.M.K</a:t>
            </a:r>
            <a:r>
              <a:rPr lang="tr-TR" b="1" dirty="0" err="1">
                <a:solidFill>
                  <a:srgbClr val="0070C0"/>
                </a:solidFill>
                <a:effectLst>
                  <a:outerShdw blurRad="38100" dist="38100" dir="2700000" algn="tl">
                    <a:srgbClr val="000000">
                      <a:alpha val="43137"/>
                    </a:srgbClr>
                  </a:outerShdw>
                </a:effectLst>
              </a:rPr>
              <a:t>.’da</a:t>
            </a:r>
            <a:r>
              <a:rPr lang="tr-TR" b="1" dirty="0">
                <a:solidFill>
                  <a:srgbClr val="0070C0"/>
                </a:solidFill>
                <a:effectLst>
                  <a:outerShdw blurRad="38100" dist="38100" dir="2700000" algn="tl">
                    <a:srgbClr val="000000">
                      <a:alpha val="43137"/>
                    </a:srgbClr>
                  </a:outerShdw>
                </a:effectLst>
              </a:rPr>
              <a:t> genel yetki kurallarına göre davaya bakma yetkisi suçun </a:t>
            </a:r>
            <a:r>
              <a:rPr lang="tr-TR" b="1" dirty="0" smtClean="0">
                <a:solidFill>
                  <a:srgbClr val="0070C0"/>
                </a:solidFill>
                <a:effectLst>
                  <a:outerShdw blurRad="38100" dist="38100" dir="2700000" algn="tl">
                    <a:srgbClr val="000000">
                      <a:alpha val="43137"/>
                    </a:srgbClr>
                  </a:outerShdw>
                </a:effectLst>
              </a:rPr>
              <a:t>işlendiği yer </a:t>
            </a:r>
            <a:r>
              <a:rPr lang="tr-TR" b="1" dirty="0">
                <a:solidFill>
                  <a:srgbClr val="0070C0"/>
                </a:solidFill>
                <a:effectLst>
                  <a:outerShdw blurRad="38100" dist="38100" dir="2700000" algn="tl">
                    <a:srgbClr val="000000">
                      <a:alpha val="43137"/>
                    </a:srgbClr>
                  </a:outerShdw>
                </a:effectLst>
              </a:rPr>
              <a:t>mahkemesine ait olduğu halde, 4483 sayılı Kanun’da bu kurala istisna getirilerek</a:t>
            </a:r>
            <a:r>
              <a:rPr lang="tr-TR" b="1" dirty="0" smtClean="0">
                <a:solidFill>
                  <a:srgbClr val="0070C0"/>
                </a:solidFill>
                <a:effectLst>
                  <a:outerShdw blurRad="38100" dist="38100" dir="2700000" algn="tl">
                    <a:srgbClr val="000000">
                      <a:alpha val="43137"/>
                    </a:srgbClr>
                  </a:outerShdw>
                </a:effectLst>
              </a:rPr>
              <a:t>, kimi </a:t>
            </a:r>
            <a:r>
              <a:rPr lang="tr-TR" b="1" dirty="0">
                <a:solidFill>
                  <a:srgbClr val="0070C0"/>
                </a:solidFill>
                <a:effectLst>
                  <a:outerShdw blurRad="38100" dist="38100" dir="2700000" algn="tl">
                    <a:srgbClr val="000000">
                      <a:alpha val="43137"/>
                    </a:srgbClr>
                  </a:outerShdw>
                </a:effectLst>
              </a:rPr>
              <a:t>memur ve kamu görevlilerinin yargılanmaları gereken mahkemeler 4483 </a:t>
            </a:r>
            <a:r>
              <a:rPr lang="tr-TR" b="1" dirty="0" smtClean="0">
                <a:solidFill>
                  <a:srgbClr val="0070C0"/>
                </a:solidFill>
                <a:effectLst>
                  <a:outerShdw blurRad="38100" dist="38100" dir="2700000" algn="tl">
                    <a:srgbClr val="000000">
                      <a:alpha val="43137"/>
                    </a:srgbClr>
                  </a:outerShdw>
                </a:effectLst>
              </a:rPr>
              <a:t>sayılı Kanun’da </a:t>
            </a:r>
            <a:r>
              <a:rPr lang="tr-TR" b="1" dirty="0">
                <a:solidFill>
                  <a:srgbClr val="0070C0"/>
                </a:solidFill>
                <a:effectLst>
                  <a:outerShdw blurRad="38100" dist="38100" dir="2700000" algn="tl">
                    <a:srgbClr val="000000">
                      <a:alpha val="43137"/>
                    </a:srgbClr>
                  </a:outerShdw>
                </a:effectLst>
              </a:rPr>
              <a:t>gösterilmiştir</a:t>
            </a:r>
            <a:r>
              <a:rPr lang="tr-TR" b="1" dirty="0" smtClean="0">
                <a:solidFill>
                  <a:srgbClr val="0070C0"/>
                </a:solidFill>
                <a:effectLst>
                  <a:outerShdw blurRad="38100" dist="38100" dir="2700000" algn="tl">
                    <a:srgbClr val="000000">
                      <a:alpha val="43137"/>
                    </a:srgbClr>
                  </a:outerShdw>
                </a:effectLst>
              </a:rPr>
              <a:t>.</a:t>
            </a:r>
          </a:p>
          <a:p>
            <a:pPr algn="just"/>
            <a:endParaRPr lang="tr-TR" dirty="0" smtClean="0"/>
          </a:p>
          <a:p>
            <a:pPr algn="just"/>
            <a:r>
              <a:rPr lang="tr-TR" b="1" dirty="0" smtClean="0">
                <a:solidFill>
                  <a:srgbClr val="7030A0"/>
                </a:solidFill>
                <a:effectLst>
                  <a:outerShdw blurRad="38100" dist="38100" dir="2700000" algn="tl">
                    <a:srgbClr val="000000">
                      <a:alpha val="43137"/>
                    </a:srgbClr>
                  </a:outerShdw>
                </a:effectLst>
              </a:rPr>
              <a:t>4483 </a:t>
            </a:r>
            <a:r>
              <a:rPr lang="tr-TR" b="1" dirty="0">
                <a:solidFill>
                  <a:srgbClr val="7030A0"/>
                </a:solidFill>
                <a:effectLst>
                  <a:outerShdw blurRad="38100" dist="38100" dir="2700000" algn="tl">
                    <a:srgbClr val="000000">
                      <a:alpha val="43137"/>
                    </a:srgbClr>
                  </a:outerShdw>
                </a:effectLst>
              </a:rPr>
              <a:t>sayılı Kanun’un 13. maddesi uyarınca, “Davaya bakmaya yetkili </a:t>
            </a:r>
            <a:r>
              <a:rPr lang="tr-TR" b="1" dirty="0" smtClean="0">
                <a:solidFill>
                  <a:srgbClr val="7030A0"/>
                </a:solidFill>
                <a:effectLst>
                  <a:outerShdw blurRad="38100" dist="38100" dir="2700000" algn="tl">
                    <a:srgbClr val="000000">
                      <a:alpha val="43137"/>
                    </a:srgbClr>
                  </a:outerShdw>
                </a:effectLst>
              </a:rPr>
              <a:t>ve görevli </a:t>
            </a:r>
            <a:r>
              <a:rPr lang="tr-TR" b="1" dirty="0">
                <a:solidFill>
                  <a:srgbClr val="7030A0"/>
                </a:solidFill>
                <a:effectLst>
                  <a:outerShdw blurRad="38100" dist="38100" dir="2700000" algn="tl">
                    <a:srgbClr val="000000">
                      <a:alpha val="43137"/>
                    </a:srgbClr>
                  </a:outerShdw>
                </a:effectLst>
              </a:rPr>
              <a:t>mahkemenin, genel hükümlere göre yetkili ve görevli mahkeme </a:t>
            </a:r>
            <a:r>
              <a:rPr lang="tr-TR" b="1" dirty="0" smtClean="0">
                <a:solidFill>
                  <a:srgbClr val="7030A0"/>
                </a:solidFill>
                <a:effectLst>
                  <a:outerShdw blurRad="38100" dist="38100" dir="2700000" algn="tl">
                    <a:srgbClr val="000000">
                      <a:alpha val="43137"/>
                    </a:srgbClr>
                  </a:outerShdw>
                </a:effectLst>
              </a:rPr>
              <a:t>olduğu,</a:t>
            </a:r>
          </a:p>
          <a:p>
            <a:pPr algn="just"/>
            <a:endParaRPr lang="tr-TR" dirty="0" smtClean="0"/>
          </a:p>
          <a:p>
            <a:pPr algn="just"/>
            <a:r>
              <a:rPr lang="tr-TR" b="1" dirty="0" smtClean="0">
                <a:solidFill>
                  <a:srgbClr val="C00000"/>
                </a:solidFill>
                <a:effectLst>
                  <a:outerShdw blurRad="38100" dist="38100" dir="2700000" algn="tl">
                    <a:srgbClr val="000000">
                      <a:alpha val="43137"/>
                    </a:srgbClr>
                  </a:outerShdw>
                </a:effectLst>
              </a:rPr>
              <a:t>Ancak,</a:t>
            </a:r>
            <a:r>
              <a:rPr lang="tr-TR" dirty="0" smtClean="0"/>
              <a:t> </a:t>
            </a:r>
            <a:r>
              <a:rPr lang="tr-TR" b="1" dirty="0" smtClean="0">
                <a:solidFill>
                  <a:srgbClr val="0070C0"/>
                </a:solidFill>
              </a:rPr>
              <a:t>Cumhurbaşkanlığı </a:t>
            </a:r>
            <a:r>
              <a:rPr lang="tr-TR" b="1" dirty="0">
                <a:solidFill>
                  <a:srgbClr val="0070C0"/>
                </a:solidFill>
              </a:rPr>
              <a:t>Genel Sekreteri, Türkiye Büyük Millet Meclisi Genel Sekreteri</a:t>
            </a:r>
            <a:r>
              <a:rPr lang="tr-TR" b="1" dirty="0" smtClean="0">
                <a:solidFill>
                  <a:srgbClr val="0070C0"/>
                </a:solidFill>
              </a:rPr>
              <a:t>, müsteşarlar </a:t>
            </a:r>
            <a:r>
              <a:rPr lang="tr-TR" b="1" dirty="0">
                <a:solidFill>
                  <a:srgbClr val="0070C0"/>
                </a:solidFill>
              </a:rPr>
              <a:t>ve valiler için yetkili ve görevli mahkemenin Yargıtay’ın ilgili ceza </a:t>
            </a:r>
            <a:r>
              <a:rPr lang="tr-TR" b="1" dirty="0" smtClean="0">
                <a:solidFill>
                  <a:srgbClr val="0070C0"/>
                </a:solidFill>
              </a:rPr>
              <a:t>dairesi </a:t>
            </a:r>
            <a:r>
              <a:rPr lang="tr-TR" b="1" dirty="0" err="1" smtClean="0">
                <a:solidFill>
                  <a:srgbClr val="0070C0"/>
                </a:solidFill>
              </a:rPr>
              <a:t>olduğu,Kaymakamlar</a:t>
            </a:r>
            <a:r>
              <a:rPr lang="tr-TR" b="1" dirty="0" smtClean="0">
                <a:solidFill>
                  <a:srgbClr val="0070C0"/>
                </a:solidFill>
              </a:rPr>
              <a:t> </a:t>
            </a:r>
            <a:r>
              <a:rPr lang="tr-TR" b="1" dirty="0">
                <a:solidFill>
                  <a:srgbClr val="0070C0"/>
                </a:solidFill>
              </a:rPr>
              <a:t>için </a:t>
            </a:r>
            <a:r>
              <a:rPr lang="tr-TR" b="1" dirty="0" smtClean="0">
                <a:solidFill>
                  <a:srgbClr val="0070C0"/>
                </a:solidFill>
              </a:rPr>
              <a:t>ise, «il </a:t>
            </a:r>
            <a:r>
              <a:rPr lang="tr-TR" b="1" dirty="0">
                <a:solidFill>
                  <a:srgbClr val="0070C0"/>
                </a:solidFill>
              </a:rPr>
              <a:t>ağır ceza mahkemesi </a:t>
            </a:r>
            <a:r>
              <a:rPr lang="tr-TR" b="1" dirty="0" smtClean="0">
                <a:solidFill>
                  <a:srgbClr val="0070C0"/>
                </a:solidFill>
              </a:rPr>
              <a:t>olduğu» </a:t>
            </a:r>
            <a:r>
              <a:rPr lang="tr-TR" dirty="0"/>
              <a:t>hüküm altına </a:t>
            </a:r>
            <a:r>
              <a:rPr lang="tr-TR" dirty="0" smtClean="0"/>
              <a:t>alınmıştır.</a:t>
            </a:r>
            <a:endParaRPr lang="tr-TR" dirty="0"/>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89121780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304800" y="285728"/>
            <a:ext cx="8686800" cy="714380"/>
          </a:xfrm>
        </p:spPr>
        <p:txBody>
          <a:bodyPr>
            <a:normAutofit/>
          </a:bodyPr>
          <a:lstStyle/>
          <a:p>
            <a:r>
              <a:rPr lang="tr-TR" sz="2800" dirty="0">
                <a:solidFill>
                  <a:srgbClr val="00B050"/>
                </a:solidFill>
              </a:rPr>
              <a:t>Soruşturma Raporunun Düzenlenmesi ve </a:t>
            </a:r>
            <a:r>
              <a:rPr lang="tr-TR" sz="2800" dirty="0" smtClean="0">
                <a:solidFill>
                  <a:srgbClr val="00B050"/>
                </a:solidFill>
              </a:rPr>
              <a:t>Teslimi: </a:t>
            </a:r>
            <a:endParaRPr lang="tr-TR" sz="2800" dirty="0">
              <a:solidFill>
                <a:srgbClr val="00B050"/>
              </a:solidFill>
            </a:endParaRPr>
          </a:p>
        </p:txBody>
      </p:sp>
      <p:sp>
        <p:nvSpPr>
          <p:cNvPr id="2" name="İçerik Yer Tutucusu 1"/>
          <p:cNvSpPr>
            <a:spLocks noGrp="1"/>
          </p:cNvSpPr>
          <p:nvPr>
            <p:ph idx="1"/>
          </p:nvPr>
        </p:nvSpPr>
        <p:spPr>
          <a:xfrm>
            <a:off x="457200" y="1428736"/>
            <a:ext cx="8229600" cy="4895864"/>
          </a:xfrm>
        </p:spPr>
        <p:txBody>
          <a:bodyPr>
            <a:normAutofit fontScale="92500" lnSpcReduction="10000"/>
          </a:bodyPr>
          <a:lstStyle/>
          <a:p>
            <a:pPr algn="just"/>
            <a:r>
              <a:rPr lang="tr-TR" dirty="0"/>
              <a:t>Soruşturma sona erdiğinde bir soruşturma raporu düzenlenir. </a:t>
            </a:r>
            <a:endParaRPr lang="tr-TR" dirty="0" smtClean="0"/>
          </a:p>
          <a:p>
            <a:pPr algn="just"/>
            <a:r>
              <a:rPr lang="tr-TR" dirty="0" smtClean="0"/>
              <a:t>Raporda </a:t>
            </a:r>
            <a:r>
              <a:rPr lang="tr-TR" dirty="0"/>
              <a:t>soruşturma onayı, soruşturmaya başlama tarihi, soruşturulanın kimliği, resmi sıfatı, suç konuları, soruşturmanın safhaları, deliller ve alınan savunma özetlenir. Her suç maddesi ayrı ayrı tahlil edilerek, delillere göre suçun sabit olup olmadığı tartışılır, suç sabitse uygulanacak ceza teklif edilir, dosya kapsamındaki tüm belge asılları (özellikle çağrı yazıları ve tebellüğ belgeleri) veya aslı yoksa suretleri bir dizi pusulasına bağlanarak rapora eklenir ve gecikmeden (soruşturma raporu 2 nüsha, ekler tek nüsha olarak) soruşturmayı açan makama teslim edilir. Dizi pusulasının altında teslim eden ve alanın imzaları bulunur.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24494238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857250"/>
          </a:xfrm>
        </p:spPr>
        <p:txBody>
          <a:bodyPr>
            <a:normAutofit/>
          </a:bodyPr>
          <a:lstStyle/>
          <a:p>
            <a:r>
              <a:rPr lang="tr-TR" sz="3200" b="1" dirty="0" smtClean="0">
                <a:solidFill>
                  <a:srgbClr val="00B050"/>
                </a:solidFill>
                <a:effectLst>
                  <a:outerShdw blurRad="38100" dist="38100" dir="2700000" algn="tl">
                    <a:srgbClr val="000000">
                      <a:alpha val="43137"/>
                    </a:srgbClr>
                  </a:outerShdw>
                </a:effectLst>
              </a:rPr>
              <a:t>Rapor Çeşitleri;</a:t>
            </a:r>
            <a:endParaRPr lang="tr-TR" sz="3200" b="1" dirty="0">
              <a:solidFill>
                <a:srgbClr val="00B050"/>
              </a:solidFill>
              <a:effectLst>
                <a:outerShdw blurRad="38100" dist="38100" dir="2700000" algn="tl">
                  <a:srgbClr val="000000">
                    <a:alpha val="43137"/>
                  </a:srgbClr>
                </a:outerShdw>
              </a:effectLst>
            </a:endParaRPr>
          </a:p>
        </p:txBody>
      </p:sp>
      <p:sp>
        <p:nvSpPr>
          <p:cNvPr id="2" name="İçerik Yer Tutucusu 1"/>
          <p:cNvSpPr>
            <a:spLocks noGrp="1"/>
          </p:cNvSpPr>
          <p:nvPr>
            <p:ph idx="1"/>
          </p:nvPr>
        </p:nvSpPr>
        <p:spPr>
          <a:xfrm>
            <a:off x="457200" y="1196752"/>
            <a:ext cx="8229600" cy="4975448"/>
          </a:xfrm>
        </p:spPr>
        <p:txBody>
          <a:bodyPr>
            <a:normAutofit fontScale="62500" lnSpcReduction="20000"/>
          </a:bodyPr>
          <a:lstStyle/>
          <a:p>
            <a:endParaRPr lang="tr-TR" sz="3100" dirty="0" smtClean="0">
              <a:solidFill>
                <a:srgbClr val="C00000"/>
              </a:solidFill>
              <a:latin typeface="Arial Black" panose="020B0A04020102020204" pitchFamily="34" charset="0"/>
            </a:endParaRPr>
          </a:p>
          <a:p>
            <a:r>
              <a:rPr lang="tr-TR" sz="3100" dirty="0" smtClean="0">
                <a:solidFill>
                  <a:srgbClr val="C00000"/>
                </a:solidFill>
                <a:latin typeface="Arial Black" panose="020B0A04020102020204" pitchFamily="34" charset="0"/>
              </a:rPr>
              <a:t>İnceleme/Soruşturma Raporu,</a:t>
            </a:r>
          </a:p>
          <a:p>
            <a:pPr marL="64008" indent="0">
              <a:buNone/>
            </a:pPr>
            <a:r>
              <a:rPr lang="tr-TR" sz="3100" dirty="0">
                <a:solidFill>
                  <a:srgbClr val="C00000"/>
                </a:solidFill>
                <a:latin typeface="Arial Black" panose="020B0A04020102020204" pitchFamily="34" charset="0"/>
              </a:rPr>
              <a:t> </a:t>
            </a:r>
            <a:r>
              <a:rPr lang="tr-TR" sz="3100" dirty="0" smtClean="0">
                <a:solidFill>
                  <a:srgbClr val="C00000"/>
                </a:solidFill>
                <a:latin typeface="Arial Black" panose="020B0A04020102020204" pitchFamily="34" charset="0"/>
              </a:rPr>
              <a:t>    </a:t>
            </a:r>
            <a:r>
              <a:rPr lang="tr-TR" dirty="0" smtClean="0">
                <a:solidFill>
                  <a:srgbClr val="0070C0"/>
                </a:solidFill>
                <a:latin typeface="Arial Black" panose="020B0A04020102020204" pitchFamily="34" charset="0"/>
              </a:rPr>
              <a:t>(</a:t>
            </a:r>
            <a:r>
              <a:rPr lang="tr-TR" sz="2200" dirty="0" smtClean="0">
                <a:solidFill>
                  <a:srgbClr val="0070C0"/>
                </a:solidFill>
                <a:latin typeface="Arial Black" panose="020B0A04020102020204" pitchFamily="34" charset="0"/>
              </a:rPr>
              <a:t>İdare ve Disiplin Yönünden İnceleme ve tekliflerle diğer  araştırma ve incelemeler sonucu yapılan önerileri kapsar.)</a:t>
            </a:r>
          </a:p>
          <a:p>
            <a:pPr marL="64008" indent="0" algn="just">
              <a:buNone/>
            </a:pPr>
            <a:endParaRPr lang="tr-TR" sz="2200" dirty="0" smtClean="0">
              <a:solidFill>
                <a:srgbClr val="0070C0"/>
              </a:solidFill>
              <a:latin typeface="Arial Black" panose="020B0A04020102020204" pitchFamily="34" charset="0"/>
            </a:endParaRPr>
          </a:p>
          <a:p>
            <a:pPr algn="just"/>
            <a:r>
              <a:rPr lang="tr-TR" sz="3100" dirty="0" smtClean="0">
                <a:solidFill>
                  <a:srgbClr val="00B050"/>
                </a:solidFill>
                <a:latin typeface="Arial Black" panose="020B0A04020102020204" pitchFamily="34" charset="0"/>
              </a:rPr>
              <a:t>Tevdii Raporu,</a:t>
            </a:r>
          </a:p>
          <a:p>
            <a:pPr marL="64008" indent="0" algn="just">
              <a:buNone/>
            </a:pPr>
            <a:r>
              <a:rPr lang="tr-TR" sz="2600" dirty="0" smtClean="0">
                <a:solidFill>
                  <a:srgbClr val="7030A0"/>
                </a:solidFill>
                <a:latin typeface="Arial Black" panose="020B0A04020102020204" pitchFamily="34" charset="0"/>
              </a:rPr>
              <a:t>      (Yapılan </a:t>
            </a:r>
            <a:r>
              <a:rPr lang="tr-TR" sz="2600" dirty="0">
                <a:solidFill>
                  <a:srgbClr val="7030A0"/>
                </a:solidFill>
                <a:latin typeface="Arial Black" panose="020B0A04020102020204" pitchFamily="34" charset="0"/>
              </a:rPr>
              <a:t>inceleme ve soruşturma sonucu suçun </a:t>
            </a:r>
            <a:r>
              <a:rPr lang="tr-TR" sz="2600" dirty="0">
                <a:solidFill>
                  <a:srgbClr val="7030A0"/>
                </a:solidFill>
                <a:latin typeface="Arial Black" panose="020B0A04020102020204" pitchFamily="34" charset="0"/>
                <a:hlinkClick r:id="rId2"/>
              </a:rPr>
              <a:t>4483</a:t>
            </a:r>
            <a:r>
              <a:rPr lang="tr-TR" sz="2600" dirty="0">
                <a:solidFill>
                  <a:srgbClr val="7030A0"/>
                </a:solidFill>
                <a:latin typeface="Arial Black" panose="020B0A04020102020204" pitchFamily="34" charset="0"/>
              </a:rPr>
              <a:t> sayılı yasa kapsamına girdiğinin tespit edilmesi halinde bu konuda ön inceleme yapılması gerektiği hususunda soruşturma izni vermeye yetkili mercie sunulmak üzere </a:t>
            </a:r>
            <a:r>
              <a:rPr lang="tr-TR" sz="2600" dirty="0" smtClean="0">
                <a:solidFill>
                  <a:srgbClr val="7030A0"/>
                </a:solidFill>
                <a:latin typeface="Arial Black" panose="020B0A04020102020204" pitchFamily="34" charset="0"/>
              </a:rPr>
              <a:t>düzenlenen veya girmediği tespit edilirse Cumhuriyet </a:t>
            </a:r>
            <a:r>
              <a:rPr lang="tr-TR" sz="2600" dirty="0" err="1" smtClean="0">
                <a:solidFill>
                  <a:srgbClr val="7030A0"/>
                </a:solidFill>
                <a:latin typeface="Arial Black" panose="020B0A04020102020204" pitchFamily="34" charset="0"/>
              </a:rPr>
              <a:t>Başsavcılı’ğına</a:t>
            </a:r>
            <a:r>
              <a:rPr lang="tr-TR" sz="2600" dirty="0" smtClean="0">
                <a:solidFill>
                  <a:srgbClr val="7030A0"/>
                </a:solidFill>
                <a:latin typeface="Arial Black" panose="020B0A04020102020204" pitchFamily="34" charset="0"/>
              </a:rPr>
              <a:t> gönderilen rapor çeşididir.)</a:t>
            </a:r>
          </a:p>
          <a:p>
            <a:pPr algn="just"/>
            <a:endParaRPr lang="tr-TR" sz="2600" dirty="0" smtClean="0">
              <a:solidFill>
                <a:srgbClr val="7030A0"/>
              </a:solidFill>
              <a:latin typeface="Arial Black" panose="020B0A04020102020204" pitchFamily="34" charset="0"/>
            </a:endParaRPr>
          </a:p>
          <a:p>
            <a:pPr algn="just"/>
            <a:r>
              <a:rPr lang="tr-TR" sz="3100" dirty="0" smtClean="0">
                <a:solidFill>
                  <a:srgbClr val="C00000"/>
                </a:solidFill>
                <a:latin typeface="Arial Black" panose="020B0A04020102020204" pitchFamily="34" charset="0"/>
              </a:rPr>
              <a:t>Ön İnceleme Raporu,</a:t>
            </a:r>
          </a:p>
          <a:p>
            <a:pPr marL="64008" indent="0" algn="just">
              <a:buNone/>
            </a:pPr>
            <a:r>
              <a:rPr lang="tr-TR" dirty="0" smtClean="0">
                <a:solidFill>
                  <a:srgbClr val="C00000"/>
                </a:solidFill>
                <a:latin typeface="Arial Black" panose="020B0A04020102020204" pitchFamily="34" charset="0"/>
              </a:rPr>
              <a:t>     </a:t>
            </a:r>
            <a:r>
              <a:rPr lang="tr-TR" sz="2400" dirty="0" smtClean="0">
                <a:solidFill>
                  <a:srgbClr val="0070C0"/>
                </a:solidFill>
                <a:latin typeface="Arial Black" panose="020B0A04020102020204" pitchFamily="34" charset="0"/>
              </a:rPr>
              <a:t>(4483 Kapsamına giren filler için düzenlenir.)</a:t>
            </a:r>
            <a:r>
              <a:rPr lang="tr-TR" sz="2400" dirty="0">
                <a:solidFill>
                  <a:srgbClr val="0070C0"/>
                </a:solidFill>
                <a:latin typeface="Arial Black" panose="020B0A04020102020204" pitchFamily="34" charset="0"/>
              </a:rPr>
              <a:t> </a:t>
            </a:r>
            <a:endParaRPr lang="tr-TR" sz="2400" dirty="0" smtClean="0">
              <a:solidFill>
                <a:srgbClr val="0070C0"/>
              </a:solidFill>
              <a:latin typeface="Arial Black" panose="020B0A04020102020204" pitchFamily="34" charset="0"/>
            </a:endParaRPr>
          </a:p>
          <a:p>
            <a:pPr marL="64008" indent="0" algn="just">
              <a:buNone/>
            </a:pPr>
            <a:endParaRPr lang="tr-TR" sz="2400" dirty="0" smtClean="0">
              <a:solidFill>
                <a:srgbClr val="0070C0"/>
              </a:solidFill>
              <a:latin typeface="Arial Black" panose="020B0A04020102020204" pitchFamily="34" charset="0"/>
            </a:endParaRPr>
          </a:p>
          <a:p>
            <a:pPr algn="just"/>
            <a:r>
              <a:rPr lang="tr-TR" sz="3100" b="1" dirty="0" smtClean="0">
                <a:solidFill>
                  <a:srgbClr val="0070C0"/>
                </a:solidFill>
                <a:effectLst>
                  <a:outerShdw blurRad="38100" dist="38100" dir="2700000" algn="tl">
                    <a:srgbClr val="000000">
                      <a:alpha val="43137"/>
                    </a:srgbClr>
                  </a:outerShdw>
                </a:effectLst>
                <a:latin typeface="Arial Black" panose="020B0A04020102020204" pitchFamily="34" charset="0"/>
              </a:rPr>
              <a:t>Araştırma Raporu</a:t>
            </a:r>
            <a:r>
              <a:rPr lang="tr-TR" sz="3100" dirty="0" smtClean="0">
                <a:solidFill>
                  <a:srgbClr val="0070C0"/>
                </a:solidFill>
                <a:latin typeface="Arial Black" panose="020B0A04020102020204" pitchFamily="34" charset="0"/>
              </a:rPr>
              <a:t>.</a:t>
            </a:r>
          </a:p>
          <a:p>
            <a:pPr marL="0" indent="0" algn="just">
              <a:buNone/>
            </a:pPr>
            <a:r>
              <a:rPr lang="tr-TR" sz="2400" dirty="0" smtClean="0">
                <a:solidFill>
                  <a:srgbClr val="0070C0"/>
                </a:solidFill>
                <a:latin typeface="Arial Black" panose="020B0A04020102020204" pitchFamily="34" charset="0"/>
              </a:rPr>
              <a:t>       (</a:t>
            </a:r>
            <a:r>
              <a:rPr lang="tr-TR" sz="2200" b="1" dirty="0" smtClean="0">
                <a:solidFill>
                  <a:srgbClr val="00B0F0"/>
                </a:solidFill>
                <a:effectLst>
                  <a:outerShdw blurRad="38100" dist="38100" dir="2700000" algn="tl">
                    <a:srgbClr val="000000">
                      <a:alpha val="43137"/>
                    </a:srgbClr>
                  </a:outerShdw>
                </a:effectLst>
                <a:latin typeface="Arial Black" panose="020B0A04020102020204" pitchFamily="34" charset="0"/>
              </a:rPr>
              <a:t>Yukarıda bulunan Rapor çeşitleri dışında kalan inceleme ve araştırmalar sonucunda düzenlenen ve çoğu zaman bilimsel nitelikte raporlardır</a:t>
            </a:r>
            <a:r>
              <a:rPr lang="tr-TR" sz="2200" dirty="0" smtClean="0">
                <a:solidFill>
                  <a:srgbClr val="0070C0"/>
                </a:solidFill>
                <a:latin typeface="Arial Black" panose="020B0A04020102020204" pitchFamily="34" charset="0"/>
              </a:rPr>
              <a:t>.)</a:t>
            </a:r>
          </a:p>
          <a:p>
            <a:pPr marL="64008" indent="0" algn="just">
              <a:buNone/>
            </a:pPr>
            <a:endParaRPr lang="tr-TR" sz="2400" dirty="0" smtClean="0">
              <a:solidFill>
                <a:srgbClr val="0070C0"/>
              </a:solidFill>
              <a:latin typeface="Arial Black" panose="020B0A04020102020204" pitchFamily="34" charset="0"/>
            </a:endParaRPr>
          </a:p>
          <a:p>
            <a:pPr marL="64008" indent="0" algn="just">
              <a:buNone/>
            </a:pPr>
            <a:r>
              <a:rPr lang="tr-TR" sz="2400" dirty="0" smtClean="0">
                <a:solidFill>
                  <a:srgbClr val="0070C0"/>
                </a:solidFill>
                <a:latin typeface="Arial Black" panose="020B0A04020102020204" pitchFamily="34" charset="0"/>
              </a:rPr>
              <a:t> </a:t>
            </a:r>
            <a:endParaRPr lang="tr-TR" sz="2400" dirty="0">
              <a:solidFill>
                <a:srgbClr val="0070C0"/>
              </a:solidFill>
              <a:latin typeface="Arial Black" panose="020B0A04020102020204" pitchFamily="34" charset="0"/>
            </a:endParaRP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299885302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357158" y="214290"/>
            <a:ext cx="8634442" cy="1214446"/>
          </a:xfrm>
        </p:spPr>
        <p:txBody>
          <a:bodyPr>
            <a:normAutofit/>
          </a:bodyPr>
          <a:lstStyle/>
          <a:p>
            <a:pPr algn="ctr"/>
            <a:r>
              <a:rPr lang="tr-TR" sz="3200" b="1" dirty="0">
                <a:solidFill>
                  <a:srgbClr val="00B050"/>
                </a:solidFill>
                <a:effectLst>
                  <a:outerShdw blurRad="38100" dist="38100" dir="2700000" algn="tl">
                    <a:srgbClr val="000000">
                      <a:alpha val="43137"/>
                    </a:srgbClr>
                  </a:outerShdw>
                </a:effectLst>
              </a:rPr>
              <a:t>Soruşturma raporunda </a:t>
            </a:r>
            <a:r>
              <a:rPr lang="tr-TR" sz="3200" b="1" dirty="0" err="1" smtClean="0">
                <a:solidFill>
                  <a:srgbClr val="00B050"/>
                </a:solidFill>
                <a:effectLst>
                  <a:outerShdw blurRad="38100" dist="38100" dir="2700000" algn="tl">
                    <a:srgbClr val="000000">
                      <a:alpha val="43137"/>
                    </a:srgbClr>
                  </a:outerShdw>
                </a:effectLst>
              </a:rPr>
              <a:t>bulunmasI</a:t>
            </a:r>
            <a:r>
              <a:rPr lang="tr-TR" sz="3200" b="1" dirty="0" smtClean="0">
                <a:solidFill>
                  <a:srgbClr val="00B050"/>
                </a:solidFill>
                <a:effectLst>
                  <a:outerShdw blurRad="38100" dist="38100" dir="2700000" algn="tl">
                    <a:srgbClr val="000000">
                      <a:alpha val="43137"/>
                    </a:srgbClr>
                  </a:outerShdw>
                </a:effectLst>
              </a:rPr>
              <a:t/>
            </a:r>
            <a:br>
              <a:rPr lang="tr-TR" sz="3200" b="1" dirty="0" smtClean="0">
                <a:solidFill>
                  <a:srgbClr val="00B050"/>
                </a:solidFill>
                <a:effectLst>
                  <a:outerShdw blurRad="38100" dist="38100" dir="2700000" algn="tl">
                    <a:srgbClr val="000000">
                      <a:alpha val="43137"/>
                    </a:srgbClr>
                  </a:outerShdw>
                </a:effectLst>
              </a:rPr>
            </a:br>
            <a:r>
              <a:rPr lang="tr-TR" sz="3200" b="1" dirty="0" smtClean="0">
                <a:solidFill>
                  <a:srgbClr val="00B050"/>
                </a:solidFill>
                <a:effectLst>
                  <a:outerShdw blurRad="38100" dist="38100" dir="2700000" algn="tl">
                    <a:srgbClr val="000000">
                      <a:alpha val="43137"/>
                    </a:srgbClr>
                  </a:outerShdw>
                </a:effectLst>
              </a:rPr>
              <a:t> </a:t>
            </a:r>
            <a:r>
              <a:rPr lang="tr-TR" sz="3200" b="1" dirty="0">
                <a:solidFill>
                  <a:srgbClr val="00B050"/>
                </a:solidFill>
                <a:effectLst>
                  <a:outerShdw blurRad="38100" dist="38100" dir="2700000" algn="tl">
                    <a:srgbClr val="000000">
                      <a:alpha val="43137"/>
                    </a:srgbClr>
                  </a:outerShdw>
                </a:effectLst>
              </a:rPr>
              <a:t>gereken hususlar:</a:t>
            </a:r>
          </a:p>
        </p:txBody>
      </p:sp>
      <p:sp>
        <p:nvSpPr>
          <p:cNvPr id="2" name="İçerik Yer Tutucusu 1"/>
          <p:cNvSpPr>
            <a:spLocks noGrp="1"/>
          </p:cNvSpPr>
          <p:nvPr>
            <p:ph idx="1"/>
          </p:nvPr>
        </p:nvSpPr>
        <p:spPr/>
        <p:txBody>
          <a:bodyPr>
            <a:normAutofit fontScale="92500" lnSpcReduction="10000"/>
          </a:bodyPr>
          <a:lstStyle/>
          <a:p>
            <a:r>
              <a:rPr lang="tr-TR" dirty="0">
                <a:solidFill>
                  <a:srgbClr val="FF0000"/>
                </a:solidFill>
              </a:rPr>
              <a:t>a. Soruşturma onayı, </a:t>
            </a:r>
            <a:endParaRPr lang="tr-TR" dirty="0" smtClean="0">
              <a:solidFill>
                <a:srgbClr val="FF0000"/>
              </a:solidFill>
            </a:endParaRPr>
          </a:p>
          <a:p>
            <a:r>
              <a:rPr lang="tr-TR" dirty="0" smtClean="0">
                <a:solidFill>
                  <a:srgbClr val="00B050"/>
                </a:solidFill>
              </a:rPr>
              <a:t>b</a:t>
            </a:r>
            <a:r>
              <a:rPr lang="tr-TR" dirty="0">
                <a:solidFill>
                  <a:srgbClr val="00B050"/>
                </a:solidFill>
              </a:rPr>
              <a:t>. Soruşturmaya başlama tarihi, </a:t>
            </a:r>
            <a:endParaRPr lang="tr-TR" dirty="0" smtClean="0">
              <a:solidFill>
                <a:srgbClr val="00B050"/>
              </a:solidFill>
            </a:endParaRPr>
          </a:p>
          <a:p>
            <a:r>
              <a:rPr lang="tr-TR" dirty="0" smtClean="0">
                <a:solidFill>
                  <a:srgbClr val="7030A0"/>
                </a:solidFill>
              </a:rPr>
              <a:t>c</a:t>
            </a:r>
            <a:r>
              <a:rPr lang="tr-TR" dirty="0">
                <a:solidFill>
                  <a:srgbClr val="7030A0"/>
                </a:solidFill>
              </a:rPr>
              <a:t>. Soruşturulanın kimliği, resmi sıfatı, </a:t>
            </a:r>
            <a:endParaRPr lang="tr-TR" dirty="0" smtClean="0">
              <a:solidFill>
                <a:srgbClr val="7030A0"/>
              </a:solidFill>
            </a:endParaRPr>
          </a:p>
          <a:p>
            <a:r>
              <a:rPr lang="tr-TR" dirty="0" smtClean="0">
                <a:solidFill>
                  <a:srgbClr val="00B0F0"/>
                </a:solidFill>
              </a:rPr>
              <a:t>ç</a:t>
            </a:r>
            <a:r>
              <a:rPr lang="tr-TR" dirty="0">
                <a:solidFill>
                  <a:srgbClr val="00B0F0"/>
                </a:solidFill>
              </a:rPr>
              <a:t>. Suç konuları, </a:t>
            </a:r>
            <a:endParaRPr lang="tr-TR" dirty="0" smtClean="0">
              <a:solidFill>
                <a:srgbClr val="00B0F0"/>
              </a:solidFill>
            </a:endParaRPr>
          </a:p>
          <a:p>
            <a:r>
              <a:rPr lang="tr-TR" dirty="0" smtClean="0">
                <a:solidFill>
                  <a:srgbClr val="FF0000"/>
                </a:solidFill>
              </a:rPr>
              <a:t>d</a:t>
            </a:r>
            <a:r>
              <a:rPr lang="tr-TR" dirty="0">
                <a:solidFill>
                  <a:srgbClr val="FF0000"/>
                </a:solidFill>
              </a:rPr>
              <a:t>. Soruşturmanın safhaları, </a:t>
            </a:r>
            <a:endParaRPr lang="tr-TR" dirty="0" smtClean="0">
              <a:solidFill>
                <a:srgbClr val="FF0000"/>
              </a:solidFill>
            </a:endParaRPr>
          </a:p>
          <a:p>
            <a:r>
              <a:rPr lang="tr-TR" dirty="0" smtClean="0">
                <a:solidFill>
                  <a:srgbClr val="00B050"/>
                </a:solidFill>
              </a:rPr>
              <a:t>e</a:t>
            </a:r>
            <a:r>
              <a:rPr lang="tr-TR" dirty="0">
                <a:solidFill>
                  <a:srgbClr val="00B050"/>
                </a:solidFill>
              </a:rPr>
              <a:t>. Delillerin özeti, </a:t>
            </a:r>
            <a:endParaRPr lang="tr-TR" dirty="0" smtClean="0">
              <a:solidFill>
                <a:srgbClr val="00B050"/>
              </a:solidFill>
            </a:endParaRPr>
          </a:p>
          <a:p>
            <a:r>
              <a:rPr lang="tr-TR" dirty="0" smtClean="0">
                <a:solidFill>
                  <a:srgbClr val="0070C0"/>
                </a:solidFill>
              </a:rPr>
              <a:t>f</a:t>
            </a:r>
            <a:r>
              <a:rPr lang="tr-TR" dirty="0">
                <a:solidFill>
                  <a:srgbClr val="0070C0"/>
                </a:solidFill>
              </a:rPr>
              <a:t>. İfadelerin özeti, </a:t>
            </a:r>
            <a:endParaRPr lang="tr-TR" dirty="0" smtClean="0">
              <a:solidFill>
                <a:srgbClr val="0070C0"/>
              </a:solidFill>
            </a:endParaRPr>
          </a:p>
          <a:p>
            <a:r>
              <a:rPr lang="tr-TR" dirty="0" smtClean="0">
                <a:solidFill>
                  <a:srgbClr val="C00000"/>
                </a:solidFill>
              </a:rPr>
              <a:t>g. Delillerin değerlendirilmesi</a:t>
            </a:r>
            <a:r>
              <a:rPr lang="tr-TR" dirty="0" smtClean="0"/>
              <a:t>, </a:t>
            </a:r>
            <a:r>
              <a:rPr lang="tr-TR" dirty="0">
                <a:solidFill>
                  <a:srgbClr val="00B0F0"/>
                </a:solidFill>
              </a:rPr>
              <a:t>(Her suç maddesi </a:t>
            </a:r>
            <a:r>
              <a:rPr lang="tr-TR" dirty="0" smtClean="0">
                <a:solidFill>
                  <a:srgbClr val="00B0F0"/>
                </a:solidFill>
              </a:rPr>
              <a:t>ayrı </a:t>
            </a:r>
            <a:r>
              <a:rPr lang="tr-TR" dirty="0">
                <a:solidFill>
                  <a:srgbClr val="00B0F0"/>
                </a:solidFill>
              </a:rPr>
              <a:t>ayrı tahlil edilerek delillere göre suçun sabit olup olmadığı tartışılır)</a:t>
            </a:r>
            <a:r>
              <a:rPr lang="tr-TR" dirty="0"/>
              <a:t> </a:t>
            </a:r>
            <a:endParaRPr lang="tr-TR" dirty="0" smtClean="0"/>
          </a:p>
          <a:p>
            <a:r>
              <a:rPr lang="tr-TR" dirty="0" smtClean="0">
                <a:solidFill>
                  <a:srgbClr val="C00000"/>
                </a:solidFill>
              </a:rPr>
              <a:t>ğ. </a:t>
            </a:r>
            <a:r>
              <a:rPr lang="tr-TR" dirty="0">
                <a:solidFill>
                  <a:srgbClr val="C00000"/>
                </a:solidFill>
              </a:rPr>
              <a:t>Sonuç </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386392826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67494"/>
            <a:ext cx="8229600" cy="641226"/>
          </a:xfrm>
        </p:spPr>
        <p:txBody>
          <a:bodyPr>
            <a:normAutofit fontScale="90000"/>
          </a:bodyPr>
          <a:lstStyle/>
          <a:p>
            <a:r>
              <a:rPr lang="tr-TR" b="1" dirty="0" smtClean="0">
                <a:solidFill>
                  <a:srgbClr val="0070C0"/>
                </a:solidFill>
                <a:effectLst>
                  <a:outerShdw blurRad="38100" dist="38100" dir="2700000" algn="tl">
                    <a:srgbClr val="000000">
                      <a:alpha val="43137"/>
                    </a:srgbClr>
                  </a:outerShdw>
                </a:effectLst>
              </a:rPr>
              <a:t>Sonuç;</a:t>
            </a:r>
            <a:endParaRPr lang="tr-TR" b="1" dirty="0">
              <a:solidFill>
                <a:srgbClr val="0070C0"/>
              </a:solidFill>
              <a:effectLst>
                <a:outerShdw blurRad="38100" dist="38100" dir="2700000" algn="tl">
                  <a:srgbClr val="000000">
                    <a:alpha val="43137"/>
                  </a:srgbClr>
                </a:outerShdw>
              </a:effectLst>
            </a:endParaRPr>
          </a:p>
        </p:txBody>
      </p:sp>
      <p:sp>
        <p:nvSpPr>
          <p:cNvPr id="2" name="İçerik Yer Tutucusu 1"/>
          <p:cNvSpPr>
            <a:spLocks noGrp="1"/>
          </p:cNvSpPr>
          <p:nvPr>
            <p:ph idx="1"/>
          </p:nvPr>
        </p:nvSpPr>
        <p:spPr>
          <a:xfrm>
            <a:off x="457200" y="980729"/>
            <a:ext cx="8229600" cy="5385940"/>
          </a:xfrm>
        </p:spPr>
        <p:txBody>
          <a:bodyPr>
            <a:noAutofit/>
          </a:bodyPr>
          <a:lstStyle/>
          <a:p>
            <a:pPr algn="just"/>
            <a:r>
              <a:rPr lang="tr-TR" sz="2000" b="1" dirty="0">
                <a:solidFill>
                  <a:srgbClr val="C00000"/>
                </a:solidFill>
                <a:effectLst>
                  <a:outerShdw blurRad="38100" dist="38100" dir="2700000" algn="tl">
                    <a:srgbClr val="000000">
                      <a:alpha val="43137"/>
                    </a:srgbClr>
                  </a:outerShdw>
                </a:effectLst>
              </a:rPr>
              <a:t>Soruşturma izni verilmesi </a:t>
            </a:r>
            <a:r>
              <a:rPr lang="tr-TR" sz="2000" b="1" dirty="0">
                <a:solidFill>
                  <a:srgbClr val="00B050"/>
                </a:solidFill>
                <a:effectLst>
                  <a:outerShdw blurRad="38100" dist="38100" dir="2700000" algn="tl">
                    <a:srgbClr val="000000">
                      <a:alpha val="43137"/>
                    </a:srgbClr>
                  </a:outerShdw>
                </a:effectLst>
              </a:rPr>
              <a:t>halinde, hakkında soruşturma izni verilen </a:t>
            </a:r>
            <a:r>
              <a:rPr lang="tr-TR" sz="2000" b="1" dirty="0" smtClean="0">
                <a:solidFill>
                  <a:srgbClr val="00B050"/>
                </a:solidFill>
                <a:effectLst>
                  <a:outerShdw blurRad="38100" dist="38100" dir="2700000" algn="tl">
                    <a:srgbClr val="000000">
                      <a:alpha val="43137"/>
                    </a:srgbClr>
                  </a:outerShdw>
                </a:effectLst>
              </a:rPr>
              <a:t>memur veya </a:t>
            </a:r>
            <a:r>
              <a:rPr lang="tr-TR" sz="2000" b="1" dirty="0">
                <a:solidFill>
                  <a:srgbClr val="00B050"/>
                </a:solidFill>
                <a:effectLst>
                  <a:outerShdw blurRad="38100" dist="38100" dir="2700000" algn="tl">
                    <a:srgbClr val="000000">
                      <a:alpha val="43137"/>
                    </a:srgbClr>
                  </a:outerShdw>
                </a:effectLst>
              </a:rPr>
              <a:t>diğer kamu görevlisi, soruşturma izni verilmemesi halinde ise, </a:t>
            </a:r>
            <a:r>
              <a:rPr lang="tr-TR" sz="2000" b="1" dirty="0" smtClean="0">
                <a:solidFill>
                  <a:srgbClr val="00B050"/>
                </a:solidFill>
                <a:effectLst>
                  <a:outerShdw blurRad="38100" dist="38100" dir="2700000" algn="tl">
                    <a:srgbClr val="000000">
                      <a:alpha val="43137"/>
                    </a:srgbClr>
                  </a:outerShdw>
                </a:effectLst>
              </a:rPr>
              <a:t> Cumhuriyet savcıları </a:t>
            </a:r>
            <a:r>
              <a:rPr lang="tr-TR" sz="2000" b="1" dirty="0">
                <a:solidFill>
                  <a:srgbClr val="00B050"/>
                </a:solidFill>
                <a:effectLst>
                  <a:outerShdw blurRad="38100" dist="38100" dir="2700000" algn="tl">
                    <a:srgbClr val="000000">
                      <a:alpha val="43137"/>
                    </a:srgbClr>
                  </a:outerShdw>
                </a:effectLst>
              </a:rPr>
              <a:t>ve varsa şikayetçi, ilgililerine göre bölge idare mahkemeleri veya Danıştay 1</a:t>
            </a:r>
            <a:r>
              <a:rPr lang="tr-TR" sz="2000" b="1" dirty="0" smtClean="0">
                <a:solidFill>
                  <a:srgbClr val="00B050"/>
                </a:solidFill>
                <a:effectLst>
                  <a:outerShdw blurRad="38100" dist="38100" dir="2700000" algn="tl">
                    <a:srgbClr val="000000">
                      <a:alpha val="43137"/>
                    </a:srgbClr>
                  </a:outerShdw>
                </a:effectLst>
              </a:rPr>
              <a:t>. Dairesi’ne </a:t>
            </a:r>
            <a:r>
              <a:rPr lang="tr-TR" sz="2000" b="1" dirty="0">
                <a:solidFill>
                  <a:srgbClr val="00B050"/>
                </a:solidFill>
                <a:effectLst>
                  <a:outerShdw blurRad="38100" dist="38100" dir="2700000" algn="tl">
                    <a:srgbClr val="000000">
                      <a:alpha val="43137"/>
                    </a:srgbClr>
                  </a:outerShdw>
                </a:effectLst>
              </a:rPr>
              <a:t>itiraz edebilirler. Yargı yerlerinin ise, itiraz üzerine gelen işleri </a:t>
            </a:r>
            <a:r>
              <a:rPr lang="tr-TR" sz="2000" b="1" dirty="0" smtClean="0">
                <a:solidFill>
                  <a:srgbClr val="00B050"/>
                </a:solidFill>
                <a:effectLst>
                  <a:outerShdw blurRad="38100" dist="38100" dir="2700000" algn="tl">
                    <a:srgbClr val="000000">
                      <a:alpha val="43137"/>
                    </a:srgbClr>
                  </a:outerShdw>
                </a:effectLst>
              </a:rPr>
              <a:t>(3) üç </a:t>
            </a:r>
            <a:r>
              <a:rPr lang="tr-TR" sz="2000" b="1" dirty="0">
                <a:solidFill>
                  <a:srgbClr val="00B050"/>
                </a:solidFill>
                <a:effectLst>
                  <a:outerShdw blurRad="38100" dist="38100" dir="2700000" algn="tl">
                    <a:srgbClr val="000000">
                      <a:alpha val="43137"/>
                    </a:srgbClr>
                  </a:outerShdw>
                </a:effectLst>
              </a:rPr>
              <a:t>ay </a:t>
            </a:r>
            <a:r>
              <a:rPr lang="tr-TR" sz="2000" b="1" dirty="0" smtClean="0">
                <a:solidFill>
                  <a:srgbClr val="00B050"/>
                </a:solidFill>
                <a:effectLst>
                  <a:outerShdw blurRad="38100" dist="38100" dir="2700000" algn="tl">
                    <a:srgbClr val="000000">
                      <a:alpha val="43137"/>
                    </a:srgbClr>
                  </a:outerShdw>
                </a:effectLst>
              </a:rPr>
              <a:t>içinde karara </a:t>
            </a:r>
            <a:r>
              <a:rPr lang="tr-TR" sz="2000" b="1" dirty="0">
                <a:solidFill>
                  <a:srgbClr val="00B050"/>
                </a:solidFill>
                <a:effectLst>
                  <a:outerShdw blurRad="38100" dist="38100" dir="2700000" algn="tl">
                    <a:srgbClr val="000000">
                      <a:alpha val="43137"/>
                    </a:srgbClr>
                  </a:outerShdw>
                </a:effectLst>
              </a:rPr>
              <a:t>bağlayarak kesinleştirmeleri de yine bu Kanun’da </a:t>
            </a:r>
            <a:r>
              <a:rPr lang="tr-TR" sz="2000" b="1" dirty="0" smtClean="0">
                <a:solidFill>
                  <a:srgbClr val="00B050"/>
                </a:solidFill>
                <a:effectLst>
                  <a:outerShdw blurRad="38100" dist="38100" dir="2700000" algn="tl">
                    <a:srgbClr val="000000">
                      <a:alpha val="43137"/>
                    </a:srgbClr>
                  </a:outerShdw>
                </a:effectLst>
              </a:rPr>
              <a:t>öngörülmüştür.</a:t>
            </a:r>
          </a:p>
          <a:p>
            <a:pPr algn="just"/>
            <a:r>
              <a:rPr lang="tr-TR" sz="2000" b="1" dirty="0" smtClean="0">
                <a:solidFill>
                  <a:srgbClr val="C00000"/>
                </a:solidFill>
                <a:effectLst>
                  <a:outerShdw blurRad="38100" dist="38100" dir="2700000" algn="tl">
                    <a:srgbClr val="000000">
                      <a:alpha val="43137"/>
                    </a:srgbClr>
                  </a:outerShdw>
                </a:effectLst>
              </a:rPr>
              <a:t>Soruşturma </a:t>
            </a:r>
            <a:r>
              <a:rPr lang="tr-TR" sz="2000" b="1" dirty="0">
                <a:solidFill>
                  <a:srgbClr val="C00000"/>
                </a:solidFill>
                <a:effectLst>
                  <a:outerShdw blurRad="38100" dist="38100" dir="2700000" algn="tl">
                    <a:srgbClr val="000000">
                      <a:alpha val="43137"/>
                    </a:srgbClr>
                  </a:outerShdw>
                </a:effectLst>
              </a:rPr>
              <a:t>izni verilmesi kararına</a:t>
            </a:r>
            <a:r>
              <a:rPr lang="tr-TR" sz="2000" b="1" dirty="0">
                <a:solidFill>
                  <a:srgbClr val="7030A0"/>
                </a:solidFill>
                <a:effectLst>
                  <a:outerShdw blurRad="38100" dist="38100" dir="2700000" algn="tl">
                    <a:srgbClr val="000000">
                      <a:alpha val="43137"/>
                    </a:srgbClr>
                  </a:outerShdw>
                </a:effectLst>
              </a:rPr>
              <a:t>, yetkili merci kararının </a:t>
            </a:r>
            <a:r>
              <a:rPr lang="tr-TR" sz="2000" b="1" dirty="0" smtClean="0">
                <a:solidFill>
                  <a:srgbClr val="7030A0"/>
                </a:solidFill>
                <a:effectLst>
                  <a:outerShdw blurRad="38100" dist="38100" dir="2700000" algn="tl">
                    <a:srgbClr val="000000">
                      <a:alpha val="43137"/>
                    </a:srgbClr>
                  </a:outerShdw>
                </a:effectLst>
              </a:rPr>
              <a:t> tebliğinden itibaren 4483 </a:t>
            </a:r>
            <a:r>
              <a:rPr lang="tr-TR" sz="2000" b="1" dirty="0">
                <a:solidFill>
                  <a:srgbClr val="7030A0"/>
                </a:solidFill>
                <a:effectLst>
                  <a:outerShdw blurRad="38100" dist="38100" dir="2700000" algn="tl">
                    <a:srgbClr val="000000">
                      <a:alpha val="43137"/>
                    </a:srgbClr>
                  </a:outerShdw>
                </a:effectLst>
              </a:rPr>
              <a:t>sayılı Kanun’da öngörülen 10 günlük süre içinde itiraz edilmemesi, itirazın </a:t>
            </a:r>
            <a:r>
              <a:rPr lang="tr-TR" sz="2000" b="1" dirty="0" smtClean="0">
                <a:solidFill>
                  <a:srgbClr val="7030A0"/>
                </a:solidFill>
                <a:effectLst>
                  <a:outerShdw blurRad="38100" dist="38100" dir="2700000" algn="tl">
                    <a:srgbClr val="000000">
                      <a:alpha val="43137"/>
                    </a:srgbClr>
                  </a:outerShdw>
                </a:effectLst>
              </a:rPr>
              <a:t>yetkili yargı </a:t>
            </a:r>
            <a:r>
              <a:rPr lang="tr-TR" sz="2000" b="1" dirty="0">
                <a:solidFill>
                  <a:srgbClr val="7030A0"/>
                </a:solidFill>
                <a:effectLst>
                  <a:outerShdw blurRad="38100" dist="38100" dir="2700000" algn="tl">
                    <a:srgbClr val="000000">
                      <a:alpha val="43137"/>
                    </a:srgbClr>
                  </a:outerShdw>
                </a:effectLst>
              </a:rPr>
              <a:t>yerince reddedilmesi ya da Cumhuriyet savcısı veya şikayetçinin itirazının </a:t>
            </a:r>
            <a:r>
              <a:rPr lang="tr-TR" sz="2000" b="1" dirty="0" smtClean="0">
                <a:solidFill>
                  <a:srgbClr val="7030A0"/>
                </a:solidFill>
                <a:effectLst>
                  <a:outerShdw blurRad="38100" dist="38100" dir="2700000" algn="tl">
                    <a:srgbClr val="000000">
                      <a:alpha val="43137"/>
                    </a:srgbClr>
                  </a:outerShdw>
                </a:effectLst>
              </a:rPr>
              <a:t>kabul edilmesi </a:t>
            </a:r>
            <a:r>
              <a:rPr lang="tr-TR" sz="2000" b="1" dirty="0">
                <a:solidFill>
                  <a:srgbClr val="7030A0"/>
                </a:solidFill>
                <a:effectLst>
                  <a:outerShdw blurRad="38100" dist="38100" dir="2700000" algn="tl">
                    <a:srgbClr val="000000">
                      <a:alpha val="43137"/>
                    </a:srgbClr>
                  </a:outerShdw>
                </a:effectLst>
              </a:rPr>
              <a:t>halinde, yetkili Cumhuriyet başsavcılıklarınca genel hükümlere </a:t>
            </a:r>
            <a:r>
              <a:rPr lang="tr-TR" sz="2000" b="1" dirty="0" smtClean="0">
                <a:solidFill>
                  <a:srgbClr val="7030A0"/>
                </a:solidFill>
                <a:effectLst>
                  <a:outerShdw blurRad="38100" dist="38100" dir="2700000" algn="tl">
                    <a:srgbClr val="000000">
                      <a:alpha val="43137"/>
                    </a:srgbClr>
                  </a:outerShdw>
                </a:effectLst>
              </a:rPr>
              <a:t>göre soruşturma </a:t>
            </a:r>
            <a:r>
              <a:rPr lang="tr-TR" sz="2000" b="1" dirty="0">
                <a:solidFill>
                  <a:srgbClr val="7030A0"/>
                </a:solidFill>
                <a:effectLst>
                  <a:outerShdw blurRad="38100" dist="38100" dir="2700000" algn="tl">
                    <a:srgbClr val="000000">
                      <a:alpha val="43137"/>
                    </a:srgbClr>
                  </a:outerShdw>
                </a:effectLst>
              </a:rPr>
              <a:t>yapılır. </a:t>
            </a:r>
            <a:endParaRPr lang="tr-TR" sz="2000" b="1" dirty="0" smtClean="0">
              <a:solidFill>
                <a:srgbClr val="7030A0"/>
              </a:solidFill>
              <a:effectLst>
                <a:outerShdw blurRad="38100" dist="38100" dir="2700000" algn="tl">
                  <a:srgbClr val="000000">
                    <a:alpha val="43137"/>
                  </a:srgbClr>
                </a:outerShdw>
              </a:effectLst>
            </a:endParaRPr>
          </a:p>
          <a:p>
            <a:pPr algn="just"/>
            <a:r>
              <a:rPr lang="tr-TR" sz="2000" b="1" dirty="0" smtClean="0">
                <a:solidFill>
                  <a:srgbClr val="C00000"/>
                </a:solidFill>
                <a:effectLst>
                  <a:outerShdw blurRad="38100" dist="38100" dir="2700000" algn="tl">
                    <a:srgbClr val="000000">
                      <a:alpha val="43137"/>
                    </a:srgbClr>
                  </a:outerShdw>
                </a:effectLst>
              </a:rPr>
              <a:t>Soruşturma </a:t>
            </a:r>
            <a:r>
              <a:rPr lang="tr-TR" sz="2000" b="1" dirty="0">
                <a:solidFill>
                  <a:srgbClr val="C00000"/>
                </a:solidFill>
                <a:effectLst>
                  <a:outerShdw blurRad="38100" dist="38100" dir="2700000" algn="tl">
                    <a:srgbClr val="000000">
                      <a:alpha val="43137"/>
                    </a:srgbClr>
                  </a:outerShdw>
                </a:effectLst>
              </a:rPr>
              <a:t>sonucunda ise, </a:t>
            </a:r>
            <a:r>
              <a:rPr lang="tr-TR" sz="2000" b="1" dirty="0">
                <a:solidFill>
                  <a:srgbClr val="00B050"/>
                </a:solidFill>
                <a:effectLst>
                  <a:outerShdw blurRad="38100" dist="38100" dir="2700000" algn="tl">
                    <a:srgbClr val="000000">
                      <a:alpha val="43137"/>
                    </a:srgbClr>
                  </a:outerShdw>
                </a:effectLst>
              </a:rPr>
              <a:t>ya dava açılır ya da kovuşturmaya </a:t>
            </a:r>
            <a:r>
              <a:rPr lang="tr-TR" sz="2000" b="1" dirty="0" smtClean="0">
                <a:solidFill>
                  <a:srgbClr val="00B050"/>
                </a:solidFill>
                <a:effectLst>
                  <a:outerShdw blurRad="38100" dist="38100" dir="2700000" algn="tl">
                    <a:srgbClr val="000000">
                      <a:alpha val="43137"/>
                    </a:srgbClr>
                  </a:outerShdw>
                </a:effectLst>
              </a:rPr>
              <a:t>yer olmadığına </a:t>
            </a:r>
            <a:r>
              <a:rPr lang="tr-TR" sz="2000" b="1" dirty="0">
                <a:solidFill>
                  <a:srgbClr val="00B050"/>
                </a:solidFill>
                <a:effectLst>
                  <a:outerShdw blurRad="38100" dist="38100" dir="2700000" algn="tl">
                    <a:srgbClr val="000000">
                      <a:alpha val="43137"/>
                    </a:srgbClr>
                  </a:outerShdw>
                </a:effectLst>
              </a:rPr>
              <a:t>dair karar verilir. Dava açılması halinde ise, genel hükümlere </a:t>
            </a:r>
            <a:r>
              <a:rPr lang="tr-TR" sz="2000" b="1" dirty="0" smtClean="0">
                <a:solidFill>
                  <a:srgbClr val="00B050"/>
                </a:solidFill>
                <a:effectLst>
                  <a:outerShdw blurRad="38100" dist="38100" dir="2700000" algn="tl">
                    <a:srgbClr val="000000">
                      <a:alpha val="43137"/>
                    </a:srgbClr>
                  </a:outerShdw>
                </a:effectLst>
              </a:rPr>
              <a:t>göre kovuşturma </a:t>
            </a:r>
            <a:r>
              <a:rPr lang="tr-TR" sz="2000" b="1" dirty="0">
                <a:solidFill>
                  <a:srgbClr val="00B050"/>
                </a:solidFill>
                <a:effectLst>
                  <a:outerShdw blurRad="38100" dist="38100" dir="2700000" algn="tl">
                    <a:srgbClr val="000000">
                      <a:alpha val="43137"/>
                    </a:srgbClr>
                  </a:outerShdw>
                </a:effectLst>
              </a:rPr>
              <a:t>yapılır.</a:t>
            </a:r>
          </a:p>
        </p:txBody>
      </p:sp>
      <p:sp>
        <p:nvSpPr>
          <p:cNvPr id="4" name="Altbilgi Yer Tutucusu 3"/>
          <p:cNvSpPr>
            <a:spLocks noGrp="1"/>
          </p:cNvSpPr>
          <p:nvPr>
            <p:ph type="ftr" sz="quarter" idx="11"/>
          </p:nvPr>
        </p:nvSpPr>
        <p:spPr/>
        <p:txBody>
          <a:bodyPr/>
          <a:lstStyle/>
          <a:p>
            <a:r>
              <a:rPr lang="en-US" smtClean="0"/>
              <a:t>Your logo here</a:t>
            </a:r>
            <a:endParaRPr lang="en-US" dirty="0"/>
          </a:p>
        </p:txBody>
      </p:sp>
    </p:spTree>
    <p:extLst>
      <p:ext uri="{BB962C8B-B14F-4D97-AF65-F5344CB8AC3E}">
        <p14:creationId xmlns:p14="http://schemas.microsoft.com/office/powerpoint/2010/main" val="345922391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8229600" cy="5728320"/>
          </a:xfrm>
        </p:spPr>
        <p:txBody>
          <a:bodyPr>
            <a:normAutofit/>
          </a:bodyPr>
          <a:lstStyle/>
          <a:p>
            <a:endParaRPr kumimoji="0" lang="tr-TR" sz="3000" kern="1200" dirty="0" smtClean="0">
              <a:solidFill>
                <a:schemeClr val="tx1"/>
              </a:solidFill>
              <a:latin typeface="+mn-lt"/>
              <a:ea typeface="+mn-ea"/>
              <a:cs typeface="+mn-cs"/>
            </a:endParaRPr>
          </a:p>
          <a:p>
            <a:endParaRPr lang="tr-TR" dirty="0"/>
          </a:p>
          <a:p>
            <a:pPr algn="ctr"/>
            <a:r>
              <a:rPr kumimoji="0" lang="tr-TR" sz="3000" b="1" kern="1200" dirty="0" smtClean="0">
                <a:solidFill>
                  <a:srgbClr val="00B050"/>
                </a:solidFill>
                <a:effectLst>
                  <a:outerShdw blurRad="38100" dist="38100" dir="2700000" algn="tl">
                    <a:srgbClr val="000000">
                      <a:alpha val="43137"/>
                    </a:srgbClr>
                  </a:outerShdw>
                </a:effectLst>
              </a:rPr>
              <a:t>KATILIMINIZ İÇİN TEŞEKKÜR EDERİM!</a:t>
            </a:r>
          </a:p>
          <a:p>
            <a:pPr algn="ctr"/>
            <a:endParaRPr lang="tr-TR" b="1" dirty="0" smtClean="0">
              <a:solidFill>
                <a:srgbClr val="FF0000"/>
              </a:solidFill>
              <a:effectLst>
                <a:outerShdw blurRad="38100" dist="38100" dir="2700000" algn="tl">
                  <a:srgbClr val="000000">
                    <a:alpha val="43137"/>
                  </a:srgbClr>
                </a:outerShdw>
              </a:effectLst>
            </a:endParaRPr>
          </a:p>
          <a:p>
            <a:pPr algn="ctr"/>
            <a:endParaRPr lang="tr-TR" b="1" dirty="0">
              <a:solidFill>
                <a:srgbClr val="FF0000"/>
              </a:solidFill>
              <a:effectLst>
                <a:outerShdw blurRad="38100" dist="38100" dir="2700000" algn="tl">
                  <a:srgbClr val="000000">
                    <a:alpha val="43137"/>
                  </a:srgbClr>
                </a:outerShdw>
              </a:effectLst>
            </a:endParaRPr>
          </a:p>
          <a:p>
            <a:pPr marL="64008" indent="0" algn="ctr">
              <a:buNone/>
            </a:pPr>
            <a:r>
              <a:rPr lang="tr-TR" b="1" i="1" dirty="0">
                <a:solidFill>
                  <a:srgbClr val="FF0000"/>
                </a:solidFill>
                <a:effectLst>
                  <a:outerShdw blurRad="38100" dist="38100" dir="2700000" algn="tl">
                    <a:srgbClr val="000000">
                      <a:alpha val="43137"/>
                    </a:srgbClr>
                  </a:outerShdw>
                </a:effectLst>
              </a:rPr>
              <a:t> </a:t>
            </a:r>
            <a:r>
              <a:rPr lang="tr-TR" b="1" i="1" dirty="0" smtClean="0">
                <a:solidFill>
                  <a:srgbClr val="00B050"/>
                </a:solidFill>
                <a:effectLst>
                  <a:outerShdw blurRad="38100" dist="38100" dir="2700000" algn="tl">
                    <a:srgbClr val="000000">
                      <a:alpha val="43137"/>
                    </a:srgbClr>
                  </a:outerShdw>
                </a:effectLst>
              </a:rPr>
              <a:t>Satılmış ÇELİK</a:t>
            </a:r>
          </a:p>
          <a:p>
            <a:pPr marL="64008" indent="0" algn="ctr">
              <a:buNone/>
            </a:pPr>
            <a:r>
              <a:rPr lang="tr-TR" b="1" dirty="0" smtClean="0">
                <a:solidFill>
                  <a:srgbClr val="00B050"/>
                </a:solidFill>
                <a:effectLst>
                  <a:outerShdw blurRad="38100" dist="38100" dir="2700000" algn="tl">
                    <a:srgbClr val="000000">
                      <a:alpha val="43137"/>
                    </a:srgbClr>
                  </a:outerShdw>
                </a:effectLst>
              </a:rPr>
              <a:t>    İlçe Yazı İşleri Müdürü</a:t>
            </a:r>
          </a:p>
          <a:p>
            <a:pPr marL="64008" indent="0" algn="ctr">
              <a:buNone/>
            </a:pPr>
            <a:r>
              <a:rPr lang="tr-TR" b="1" dirty="0" smtClean="0">
                <a:solidFill>
                  <a:srgbClr val="00B050"/>
                </a:solidFill>
                <a:effectLst>
                  <a:outerShdw blurRad="38100" dist="38100" dir="2700000" algn="tl">
                    <a:srgbClr val="000000">
                      <a:alpha val="43137"/>
                    </a:srgbClr>
                  </a:outerShdw>
                </a:effectLst>
              </a:rPr>
              <a:t>         </a:t>
            </a:r>
          </a:p>
          <a:p>
            <a:pPr marL="64008" indent="0" algn="ctr">
              <a:buNone/>
            </a:pPr>
            <a:endParaRPr lang="tr-TR" b="1" dirty="0">
              <a:solidFill>
                <a:srgbClr val="00B050"/>
              </a:solidFill>
              <a:effectLst>
                <a:outerShdw blurRad="38100" dist="38100" dir="2700000" algn="tl">
                  <a:srgbClr val="000000">
                    <a:alpha val="43137"/>
                  </a:srgbClr>
                </a:outerShdw>
              </a:effectLst>
            </a:endParaRPr>
          </a:p>
          <a:p>
            <a:pPr marL="64008" indent="0" algn="ctr">
              <a:buNone/>
            </a:pPr>
            <a:r>
              <a:rPr lang="tr-TR" b="1" dirty="0" smtClean="0">
                <a:solidFill>
                  <a:srgbClr val="00B050"/>
                </a:solidFill>
                <a:effectLst>
                  <a:outerShdw blurRad="38100" dist="38100" dir="2700000" algn="tl">
                    <a:srgbClr val="000000">
                      <a:alpha val="43137"/>
                    </a:srgbClr>
                  </a:outerShdw>
                </a:effectLst>
              </a:rPr>
              <a:t>                              </a:t>
            </a:r>
          </a:p>
          <a:p>
            <a:pPr marL="64008" indent="0" algn="ctr">
              <a:buNone/>
            </a:pPr>
            <a:r>
              <a:rPr lang="tr-TR" b="1" dirty="0">
                <a:solidFill>
                  <a:srgbClr val="00B050"/>
                </a:solidFill>
                <a:effectLst>
                  <a:outerShdw blurRad="38100" dist="38100" dir="2700000" algn="tl">
                    <a:srgbClr val="000000">
                      <a:alpha val="43137"/>
                    </a:srgbClr>
                  </a:outerShdw>
                </a:effectLst>
              </a:rPr>
              <a:t> </a:t>
            </a:r>
            <a:r>
              <a:rPr lang="tr-TR" b="1" dirty="0" smtClean="0">
                <a:solidFill>
                  <a:srgbClr val="00B050"/>
                </a:solidFill>
                <a:effectLst>
                  <a:outerShdw blurRad="38100" dist="38100" dir="2700000" algn="tl">
                    <a:srgbClr val="000000">
                      <a:alpha val="43137"/>
                    </a:srgbClr>
                  </a:outerShdw>
                </a:effectLst>
              </a:rPr>
              <a:t>                                          Çaycuma-2021</a:t>
            </a:r>
            <a:endParaRPr lang="tr-TR" b="1" dirty="0">
              <a:solidFill>
                <a:srgbClr val="00B050"/>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457200" y="267494"/>
            <a:ext cx="8229600" cy="641226"/>
          </a:xfrm>
        </p:spPr>
        <p:txBody>
          <a:bodyPr>
            <a:normAutofit fontScale="90000"/>
          </a:bodyPr>
          <a:lstStyle/>
          <a:p>
            <a:r>
              <a:rPr lang="tr-TR" dirty="0" smtClean="0">
                <a:solidFill>
                  <a:srgbClr val="00B050"/>
                </a:solidFill>
              </a:rPr>
              <a:t> </a:t>
            </a:r>
            <a:r>
              <a:rPr lang="tr-TR" sz="3200" b="1" dirty="0">
                <a:solidFill>
                  <a:srgbClr val="00B050"/>
                </a:solidFill>
              </a:rPr>
              <a:t>Adli Yargılama </a:t>
            </a:r>
            <a:r>
              <a:rPr lang="tr-TR" sz="3200" b="1" dirty="0" smtClean="0">
                <a:solidFill>
                  <a:srgbClr val="00B050"/>
                </a:solidFill>
              </a:rPr>
              <a:t>Sistemi;</a:t>
            </a:r>
            <a:endParaRPr lang="tr-TR" sz="3200" dirty="0">
              <a:solidFill>
                <a:srgbClr val="00B050"/>
              </a:solidFill>
            </a:endParaRPr>
          </a:p>
        </p:txBody>
      </p:sp>
      <p:sp>
        <p:nvSpPr>
          <p:cNvPr id="2" name="İçerik Yer Tutucusu 1"/>
          <p:cNvSpPr>
            <a:spLocks noGrp="1"/>
          </p:cNvSpPr>
          <p:nvPr>
            <p:ph idx="1"/>
          </p:nvPr>
        </p:nvSpPr>
        <p:spPr>
          <a:xfrm>
            <a:off x="457200" y="1124744"/>
            <a:ext cx="8229600" cy="5047456"/>
          </a:xfrm>
        </p:spPr>
        <p:txBody>
          <a:bodyPr>
            <a:normAutofit lnSpcReduction="10000"/>
          </a:bodyPr>
          <a:lstStyle/>
          <a:p>
            <a:pPr algn="just"/>
            <a:r>
              <a:rPr lang="tr-TR" b="1" dirty="0" smtClean="0">
                <a:solidFill>
                  <a:srgbClr val="7030A0"/>
                </a:solidFill>
                <a:effectLst>
                  <a:outerShdw blurRad="38100" dist="38100" dir="2700000" algn="tl">
                    <a:srgbClr val="000000">
                      <a:alpha val="43137"/>
                    </a:srgbClr>
                  </a:outerShdw>
                </a:effectLst>
              </a:rPr>
              <a:t>Memurların </a:t>
            </a:r>
            <a:r>
              <a:rPr lang="tr-TR" b="1" dirty="0">
                <a:solidFill>
                  <a:srgbClr val="7030A0"/>
                </a:solidFill>
                <a:effectLst>
                  <a:outerShdw blurRad="38100" dist="38100" dir="2700000" algn="tl">
                    <a:srgbClr val="000000">
                      <a:alpha val="43137"/>
                    </a:srgbClr>
                  </a:outerShdw>
                </a:effectLst>
              </a:rPr>
              <a:t>ve kamu görevlilerinin görevleri sebebiyle işledikleri </a:t>
            </a:r>
            <a:r>
              <a:rPr lang="tr-TR" b="1" dirty="0" smtClean="0">
                <a:solidFill>
                  <a:srgbClr val="7030A0"/>
                </a:solidFill>
                <a:effectLst>
                  <a:outerShdw blurRad="38100" dist="38100" dir="2700000" algn="tl">
                    <a:srgbClr val="000000">
                      <a:alpha val="43137"/>
                    </a:srgbClr>
                  </a:outerShdw>
                </a:effectLst>
              </a:rPr>
              <a:t>suçlardan dolayı </a:t>
            </a:r>
            <a:r>
              <a:rPr lang="tr-TR" b="1" dirty="0">
                <a:solidFill>
                  <a:srgbClr val="7030A0"/>
                </a:solidFill>
                <a:effectLst>
                  <a:outerShdw blurRad="38100" dist="38100" dir="2700000" algn="tl">
                    <a:srgbClr val="000000">
                      <a:alpha val="43137"/>
                    </a:srgbClr>
                  </a:outerShdw>
                </a:effectLst>
              </a:rPr>
              <a:t>muhakemelerinin tamamen adli mercilere bırakılmasını öngören bir usuldür. </a:t>
            </a:r>
            <a:endParaRPr lang="tr-TR" b="1" dirty="0" smtClean="0">
              <a:solidFill>
                <a:srgbClr val="7030A0"/>
              </a:solidFill>
              <a:effectLst>
                <a:outerShdw blurRad="38100" dist="38100" dir="2700000" algn="tl">
                  <a:srgbClr val="000000">
                    <a:alpha val="43137"/>
                  </a:srgbClr>
                </a:outerShdw>
              </a:effectLst>
            </a:endParaRPr>
          </a:p>
          <a:p>
            <a:pPr algn="just"/>
            <a:endParaRPr lang="tr-TR" dirty="0"/>
          </a:p>
          <a:p>
            <a:pPr algn="just"/>
            <a:r>
              <a:rPr lang="tr-TR" dirty="0" smtClean="0">
                <a:solidFill>
                  <a:srgbClr val="C00000"/>
                </a:solidFill>
                <a:effectLst>
                  <a:outerShdw blurRad="38100" dist="38100" dir="2700000" algn="tl">
                    <a:srgbClr val="000000">
                      <a:alpha val="43137"/>
                    </a:srgbClr>
                  </a:outerShdw>
                </a:effectLst>
              </a:rPr>
              <a:t>Bu sistemde</a:t>
            </a:r>
            <a:r>
              <a:rPr lang="tr-TR" dirty="0">
                <a:solidFill>
                  <a:srgbClr val="C00000"/>
                </a:solidFill>
                <a:effectLst>
                  <a:outerShdw blurRad="38100" dist="38100" dir="2700000" algn="tl">
                    <a:srgbClr val="000000">
                      <a:alpha val="43137"/>
                    </a:srgbClr>
                  </a:outerShdw>
                </a:effectLst>
              </a:rPr>
              <a:t>, inceleme ve hazırlık soruşturması dahil bütün işlemler idarenin izin </a:t>
            </a:r>
            <a:r>
              <a:rPr lang="tr-TR" dirty="0" smtClean="0">
                <a:solidFill>
                  <a:srgbClr val="C00000"/>
                </a:solidFill>
                <a:effectLst>
                  <a:outerShdw blurRad="38100" dist="38100" dir="2700000" algn="tl">
                    <a:srgbClr val="000000">
                      <a:alpha val="43137"/>
                    </a:srgbClr>
                  </a:outerShdw>
                </a:effectLst>
              </a:rPr>
              <a:t>ve müdahalesi </a:t>
            </a:r>
            <a:r>
              <a:rPr lang="tr-TR" dirty="0">
                <a:solidFill>
                  <a:srgbClr val="C00000"/>
                </a:solidFill>
                <a:effectLst>
                  <a:outerShdw blurRad="38100" dist="38100" dir="2700000" algn="tl">
                    <a:srgbClr val="000000">
                      <a:alpha val="43137"/>
                    </a:srgbClr>
                  </a:outerShdw>
                </a:effectLst>
              </a:rPr>
              <a:t>olmaksızın genel hükümler çerçevesinde adli makamlarca icra </a:t>
            </a:r>
            <a:r>
              <a:rPr lang="tr-TR" dirty="0" smtClean="0">
                <a:solidFill>
                  <a:srgbClr val="C00000"/>
                </a:solidFill>
                <a:effectLst>
                  <a:outerShdw blurRad="38100" dist="38100" dir="2700000" algn="tl">
                    <a:srgbClr val="000000">
                      <a:alpha val="43137"/>
                    </a:srgbClr>
                  </a:outerShdw>
                </a:effectLst>
              </a:rPr>
              <a:t>edilir.</a:t>
            </a:r>
          </a:p>
          <a:p>
            <a:pPr algn="just"/>
            <a:r>
              <a:rPr lang="tr-TR" dirty="0" smtClean="0"/>
              <a:t> </a:t>
            </a:r>
            <a:endParaRPr lang="tr-TR" dirty="0"/>
          </a:p>
          <a:p>
            <a:pPr algn="just"/>
            <a:r>
              <a:rPr lang="tr-TR" b="1" dirty="0" smtClean="0">
                <a:solidFill>
                  <a:srgbClr val="0070C0"/>
                </a:solidFill>
                <a:effectLst>
                  <a:outerShdw blurRad="38100" dist="38100" dir="2700000" algn="tl">
                    <a:srgbClr val="000000">
                      <a:alpha val="43137"/>
                    </a:srgbClr>
                  </a:outerShdw>
                </a:effectLst>
              </a:rPr>
              <a:t>Türk </a:t>
            </a:r>
            <a:r>
              <a:rPr lang="tr-TR" b="1" dirty="0">
                <a:solidFill>
                  <a:srgbClr val="0070C0"/>
                </a:solidFill>
                <a:effectLst>
                  <a:outerShdw blurRad="38100" dist="38100" dir="2700000" algn="tl">
                    <a:srgbClr val="000000">
                      <a:alpha val="43137"/>
                    </a:srgbClr>
                  </a:outerShdw>
                </a:effectLst>
              </a:rPr>
              <a:t>hukuk ve ceza sisteminde, bazı suçlar hariç imparatorluk dönemi de </a:t>
            </a:r>
            <a:r>
              <a:rPr lang="tr-TR" b="1" dirty="0" smtClean="0">
                <a:solidFill>
                  <a:srgbClr val="0070C0"/>
                </a:solidFill>
                <a:effectLst>
                  <a:outerShdw blurRad="38100" dist="38100" dir="2700000" algn="tl">
                    <a:srgbClr val="000000">
                      <a:alpha val="43137"/>
                    </a:srgbClr>
                  </a:outerShdw>
                </a:effectLst>
              </a:rPr>
              <a:t>dahil bu </a:t>
            </a:r>
            <a:r>
              <a:rPr lang="tr-TR" b="1" dirty="0">
                <a:solidFill>
                  <a:srgbClr val="0070C0"/>
                </a:solidFill>
                <a:effectLst>
                  <a:outerShdw blurRad="38100" dist="38100" dir="2700000" algn="tl">
                    <a:srgbClr val="000000">
                      <a:alpha val="43137"/>
                    </a:srgbClr>
                  </a:outerShdw>
                </a:effectLst>
              </a:rPr>
              <a:t>usul uygulanmamıştır.</a:t>
            </a:r>
          </a:p>
        </p:txBody>
      </p:sp>
    </p:spTree>
    <p:extLst>
      <p:ext uri="{BB962C8B-B14F-4D97-AF65-F5344CB8AC3E}">
        <p14:creationId xmlns:p14="http://schemas.microsoft.com/office/powerpoint/2010/main" val="62462282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2B5BBB6-CFCC-4BB2-BDFA-8681FD1952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Flow</Template>
  <TotalTime>0</TotalTime>
  <Words>8141</Words>
  <Application>Microsoft Office PowerPoint</Application>
  <PresentationFormat>Ekran Gösterisi (4:3)</PresentationFormat>
  <Paragraphs>408</Paragraphs>
  <Slides>87</Slides>
  <Notes>4</Notes>
  <HiddenSlides>0</HiddenSlides>
  <MMClips>0</MMClips>
  <ScaleCrop>false</ScaleCrop>
  <HeadingPairs>
    <vt:vector size="4" baseType="variant">
      <vt:variant>
        <vt:lpstr>Tema</vt:lpstr>
      </vt:variant>
      <vt:variant>
        <vt:i4>1</vt:i4>
      </vt:variant>
      <vt:variant>
        <vt:lpstr>Slayt Başlıkları</vt:lpstr>
      </vt:variant>
      <vt:variant>
        <vt:i4>87</vt:i4>
      </vt:variant>
    </vt:vector>
  </HeadingPairs>
  <TitlesOfParts>
    <vt:vector size="88" baseType="lpstr">
      <vt:lpstr>Akış</vt:lpstr>
      <vt:lpstr>PowerPoint Sunusu</vt:lpstr>
      <vt:lpstr>KGYHK </vt:lpstr>
      <vt:lpstr>Anayasa Hukukunda Memur ve Kamu Görevlisi:</vt:lpstr>
      <vt:lpstr>Anayasa Hukukunda Memur ve Kamu Görevlisi-1-</vt:lpstr>
      <vt:lpstr> İdare Hukukunda Kamu Görevlisi: </vt:lpstr>
      <vt:lpstr>İdare Hukukunda Kamu Görevlisi: </vt:lpstr>
      <vt:lpstr> İdare Hukukunda Kamu Görevlisi: </vt:lpstr>
      <vt:lpstr>Ceza Hukukunda Kamu Görevlisi;</vt:lpstr>
      <vt:lpstr> Adli Yargılama Sistemi;</vt:lpstr>
      <vt:lpstr> İdari Yargılama Sistemi</vt:lpstr>
      <vt:lpstr>Karma sistem;</vt:lpstr>
      <vt:lpstr>Tahkik Sistemi;</vt:lpstr>
      <vt:lpstr>İzin Sistemi;</vt:lpstr>
      <vt:lpstr>İzin Sistemi; -2-</vt:lpstr>
      <vt:lpstr>4483 SAYILI KANUNLA GETİRİLEN DÜZENLEME;</vt:lpstr>
      <vt:lpstr>4483 SAYILI KANUNLA GETİRİLEN DÜZENLEME;-1-</vt:lpstr>
      <vt:lpstr>4483 SAYILI KANUNLA GETİRİLEN DÜZENLEME; -2-</vt:lpstr>
      <vt:lpstr> 4483 SAYILI KANUNUN AMACI;</vt:lpstr>
      <vt:lpstr>4483 SAYILI KANUNUN KAPSAMI;</vt:lpstr>
      <vt:lpstr> FAİLİN KAMU GÖREVLİSİ OLMASI;</vt:lpstr>
      <vt:lpstr>Failin Kamu Görevlisi Olması;</vt:lpstr>
      <vt:lpstr>4483 SAYILI KANUNA GÖRE KAMU GÖREVLİSİNİ BELİRLEMEDE KULLANILACAK KISTASLAR;</vt:lpstr>
      <vt:lpstr>GENEL İDARE ESASLARINA GÖRE YÜRÜTÜLMEKTE OLAN BİR KAMUSAL FAALİYETİN VARLIĞI;</vt:lpstr>
      <vt:lpstr>Kamusal Faaliyetin Yürütülmesine Asli ve Sürekli Olarak Katılma;</vt:lpstr>
      <vt:lpstr>Kamusal Faaliyetin Yürütülmesine Asli ve Sürekli Olarak Katılma; -1-</vt:lpstr>
      <vt:lpstr>4483 Sayılı Kanun İle Kapsama Alınanlar;</vt:lpstr>
      <vt:lpstr>4483 SAYILI KANUN İLE KAPSAMA ALINANLAR;-1-</vt:lpstr>
      <vt:lpstr>4483 SAYILI KANUN İLE KAPSAMA ALINANLAR;-2-</vt:lpstr>
      <vt:lpstr>ÖZEL HÜKÜM NEDENİYLE KAPSAMA ALINANLAR;</vt:lpstr>
      <vt:lpstr>Diğer Kamu Görevlileri;</vt:lpstr>
      <vt:lpstr>Çeşitli yargı kararlarına göre,  diğer kamu görevlileri;</vt:lpstr>
      <vt:lpstr>Konu Yönünden Kapsamı;</vt:lpstr>
      <vt:lpstr>Görev Sebebiyle İşlenen Suç;</vt:lpstr>
      <vt:lpstr>Görev Sebebiyle İşlenen Suç;</vt:lpstr>
      <vt:lpstr>Görev Sebebiyle İşlenen Suç;</vt:lpstr>
      <vt:lpstr>Görev Sebebiyle İşlenen Suç:-1-</vt:lpstr>
      <vt:lpstr>GÖREV SIRASINDA İŞLENEN SUÇ;</vt:lpstr>
      <vt:lpstr>4483 SAYILI KANUNUN İSTİSNALARI;</vt:lpstr>
      <vt:lpstr>Failin Sıfatına İlişkin İstisnalar;</vt:lpstr>
      <vt:lpstr>Failin SIfatına İlişkin İstisnalar;</vt:lpstr>
      <vt:lpstr>Failin Sıfatına İlişkin İstisnalar;</vt:lpstr>
      <vt:lpstr>Failin Sıfatına İlişkin İstisnalar;</vt:lpstr>
      <vt:lpstr>Niteliği Sebebiyle 4483 Sayılı Kanuna Tabi Olmayan Suçlar;</vt:lpstr>
      <vt:lpstr>Disiplin Suçları;</vt:lpstr>
      <vt:lpstr>Disiplin Suçları;-2-</vt:lpstr>
      <vt:lpstr>Disiplin Suçları;-3-</vt:lpstr>
      <vt:lpstr>Ağır Cezayı gerektiren Suçüstü Hali;</vt:lpstr>
      <vt:lpstr>Adliye İle İlgili Görevlerden Doğan Suçlar;</vt:lpstr>
      <vt:lpstr>Adliye İle İlgili Görevlerden Doğan Suçlar; -1-</vt:lpstr>
      <vt:lpstr>İşkence ve Zor Kullanma Yetkisini Aşma Suçu;</vt:lpstr>
      <vt:lpstr>Kamu Görevlisi Hakkında Suç Uyduranlar Hakkında Soruşturma;</vt:lpstr>
      <vt:lpstr>Diğer Kanunlarda Belirtilen İstisnalar;</vt:lpstr>
      <vt:lpstr>4483 SAYILI KANUNA GÖRE SORUŞTURMA YÖNTEMLERİ;</vt:lpstr>
      <vt:lpstr>-2-</vt:lpstr>
      <vt:lpstr>-3-</vt:lpstr>
      <vt:lpstr>-4-</vt:lpstr>
      <vt:lpstr>-1-</vt:lpstr>
      <vt:lpstr>-2-</vt:lpstr>
      <vt:lpstr>-5-</vt:lpstr>
      <vt:lpstr>-6-</vt:lpstr>
      <vt:lpstr>-7-</vt:lpstr>
      <vt:lpstr>Ön İnceleme Emri Verilmesi;</vt:lpstr>
      <vt:lpstr>Ön İnceleme Yapacak Merciler;</vt:lpstr>
      <vt:lpstr>İfade Alma;</vt:lpstr>
      <vt:lpstr>İfade Alma;</vt:lpstr>
      <vt:lpstr>İfade Alma; -1-</vt:lpstr>
      <vt:lpstr>Tanık Dinleme;</vt:lpstr>
      <vt:lpstr>Bilirkişiye Başvurma;</vt:lpstr>
      <vt:lpstr>Keşif Yapma;</vt:lpstr>
      <vt:lpstr>Ön İnceleme Raporu Düzenlenmesi;</vt:lpstr>
      <vt:lpstr>-1-</vt:lpstr>
      <vt:lpstr>-2-</vt:lpstr>
      <vt:lpstr>Soruşturma İzni HakkInda Karar Verme Süresi;</vt:lpstr>
      <vt:lpstr>Soruşturma İzni Kararlarına Karşı İtiraz;</vt:lpstr>
      <vt:lpstr>İtiraz Edebilecekler;</vt:lpstr>
      <vt:lpstr>-1-</vt:lpstr>
      <vt:lpstr>-2-</vt:lpstr>
      <vt:lpstr>İtiraz Süresi;</vt:lpstr>
      <vt:lpstr>İtiraz Hakkında Karar Verme Süresi;</vt:lpstr>
      <vt:lpstr>PowerPoint Sunusu</vt:lpstr>
      <vt:lpstr>Soruşturma Sonunda Verilen Kararlar;</vt:lpstr>
      <vt:lpstr>Görevli ve Yetkili Mahkeme;</vt:lpstr>
      <vt:lpstr>Soruşturma Raporunun Düzenlenmesi ve Teslimi: </vt:lpstr>
      <vt:lpstr>Rapor Çeşitleri;</vt:lpstr>
      <vt:lpstr>Soruşturma raporunda bulunmasI  gereken hususlar:</vt:lpstr>
      <vt:lpstr>Sonuç;</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2019-04-08T10:34:23Z</dcterms:created>
  <dcterms:modified xsi:type="dcterms:W3CDTF">2021-01-26T11:19:54Z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TC102202139990</vt:lpwstr>
  </property>
</Properties>
</file>